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09" r:id="rId2"/>
    <p:sldId id="31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3" r:id="rId24"/>
    <p:sldId id="279" r:id="rId25"/>
    <p:sldId id="310" r:id="rId26"/>
    <p:sldId id="314" r:id="rId27"/>
    <p:sldId id="281" r:id="rId28"/>
    <p:sldId id="315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6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17" r:id="rId48"/>
    <p:sldId id="302" r:id="rId49"/>
    <p:sldId id="303" r:id="rId50"/>
    <p:sldId id="304" r:id="rId51"/>
    <p:sldId id="318" r:id="rId52"/>
    <p:sldId id="311" r:id="rId53"/>
    <p:sldId id="306" r:id="rId54"/>
    <p:sldId id="307" r:id="rId55"/>
    <p:sldId id="308" r:id="rId5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 snapToObjects="1">
      <p:cViewPr varScale="1">
        <p:scale>
          <a:sx n="67" d="100"/>
          <a:sy n="67" d="100"/>
        </p:scale>
        <p:origin x="90" y="27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“</a:t>
            </a:r>
            <a:r>
              <a:rPr lang="en-US" baseline="0" dirty="0" err="1"/>
              <a:t>RecoveryUnitId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Extra columns: “</a:t>
            </a:r>
            <a:r>
              <a:rPr lang="en-US" baseline="0" dirty="0" err="1"/>
              <a:t>database_id</a:t>
            </a:r>
            <a:r>
              <a:rPr lang="en-US" baseline="0" dirty="0"/>
              <a:t>” and “</a:t>
            </a:r>
            <a:r>
              <a:rPr lang="en-US" baseline="0" dirty="0" err="1"/>
              <a:t>first_lsn</a:t>
            </a:r>
            <a:r>
              <a:rPr lang="en-US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Different data types (“</a:t>
            </a:r>
            <a:r>
              <a:rPr lang="en-US" baseline="0" dirty="0" err="1"/>
              <a:t>vlf_sequence_number</a:t>
            </a:r>
            <a:r>
              <a:rPr lang="en-US" baseline="0" dirty="0"/>
              <a:t>” is </a:t>
            </a:r>
            <a:r>
              <a:rPr lang="en-US" baseline="0" dirty="0" err="1"/>
              <a:t>bigint</a:t>
            </a:r>
            <a:r>
              <a:rPr lang="en-US" baseline="0" dirty="0"/>
              <a:t>, “parity” is </a:t>
            </a:r>
            <a:r>
              <a:rPr lang="en-US" baseline="0" dirty="0" err="1"/>
              <a:t>tinyint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vlf_create_lsn</a:t>
            </a:r>
            <a:r>
              <a:rPr lang="en-US" baseline="0" dirty="0"/>
              <a:t>” is in hexadecimal colon-separated format (vs decimal)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vlf_first_lsn</a:t>
            </a:r>
            <a:r>
              <a:rPr lang="en-US" baseline="0" dirty="0"/>
              <a:t>”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Has “</a:t>
            </a:r>
            <a:r>
              <a:rPr lang="en-US" baseline="0" dirty="0" err="1"/>
              <a:t>vlf_active</a:t>
            </a:r>
            <a:r>
              <a:rPr lang="en-US" baseline="0" dirty="0"/>
              <a:t>” bit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“</a:t>
            </a:r>
            <a:r>
              <a:rPr lang="en-US" baseline="0" dirty="0" err="1"/>
              <a:t>vlf_begin_offset</a:t>
            </a:r>
            <a:r>
              <a:rPr lang="en-US" baseline="0" dirty="0"/>
              <a:t>” and “</a:t>
            </a:r>
            <a:r>
              <a:rPr lang="en-US" baseline="0" dirty="0" err="1"/>
              <a:t>vlf_size_mb</a:t>
            </a:r>
            <a:r>
              <a:rPr lang="en-US" baseline="0" dirty="0"/>
              <a:t>” are in megabytes (vs bytes)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06AB3-B303-49B7-80DE-AE281F223B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igertoolbox/tree/master/Fixing-VLF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#839</a:t>
            </a:r>
          </a:p>
          <a:p>
            <a:pPr algn="r"/>
            <a:r>
              <a:rPr lang="en-US" dirty="0"/>
              <a:t>Virginia Beach, Virginia</a:t>
            </a:r>
          </a:p>
          <a:p>
            <a:pPr algn="r"/>
            <a:r>
              <a:rPr lang="en-US" dirty="0"/>
              <a:t>8 June 2019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367452" y="1528181"/>
            <a:ext cx="3831771" cy="366580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/>
              <a:t>20+ </a:t>
            </a:r>
            <a:r>
              <a:rPr lang="en-US" sz="2835" dirty="0"/>
              <a:t>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89" y="1907936"/>
            <a:ext cx="3740699" cy="720000"/>
          </a:xfrm>
        </p:spPr>
        <p:txBody>
          <a:bodyPr/>
          <a:lstStyle/>
          <a:p>
            <a:pPr algn="ctr"/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5093" y="3233117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62" y="3826507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62" y="3243600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580" y="957531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10585" y="3738796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10586" y="3281454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75093" y="4208413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4562" y="5329280"/>
            <a:ext cx="1043307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www.tf3604.com/poshadmin</a:t>
            </a:r>
          </a:p>
        </p:txBody>
      </p:sp>
    </p:spTree>
    <p:extLst>
      <p:ext uri="{BB962C8B-B14F-4D97-AF65-F5344CB8AC3E}">
        <p14:creationId xmlns:p14="http://schemas.microsoft.com/office/powerpoint/2010/main" val="209173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is, in a very real way,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LSN Converter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sys.dm_db_log_info</a:t>
            </a:r>
            <a:r>
              <a:rPr lang="en-US" dirty="0"/>
              <a:t>(</a:t>
            </a:r>
            <a:r>
              <a:rPr lang="en-US" dirty="0" err="1"/>
              <a:t>db_id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330537"/>
            <a:ext cx="10800000" cy="127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Documented, supported version of DBCC LOGINFO</a:t>
            </a:r>
          </a:p>
          <a:p>
            <a:r>
              <a:rPr lang="en-US" dirty="0"/>
              <a:t>SQL Server 2016 SP2+</a:t>
            </a:r>
          </a:p>
          <a:p>
            <a:r>
              <a:rPr lang="en-US" dirty="0"/>
              <a:t>Subtle differences from DBCC LOGINFO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3240086"/>
            <a:ext cx="10564072" cy="11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	+ Log File Visualizer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6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91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/>
              <a:t>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/>
              <a:t>]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2016+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 (or “anti-operation”).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  <a:p>
            <a:pPr marL="1609253" lvl="2" indent="-457200">
              <a:buFont typeface="Arial" panose="020B0604020202020204" pitchFamily="34" charset="0"/>
              <a:buChar char="•"/>
            </a:pPr>
            <a:r>
              <a:rPr lang="en-US" dirty="0"/>
              <a:t>Very large DML operations will reserve a lot of log space (and will prevent the log from clearing while in process).  Often better to split up into smaller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Rollback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9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06" y="1302682"/>
            <a:ext cx="8123055" cy="4405846"/>
          </a:xfrm>
        </p:spPr>
        <p:txBody>
          <a:bodyPr>
            <a:normAutofit/>
          </a:bodyPr>
          <a:lstStyle/>
          <a:p>
            <a:r>
              <a:rPr lang="en-US" dirty="0"/>
              <a:t>VLF fragmentation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2011680"/>
            <a:ext cx="8666495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 the MS Tiger Team solution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 bit of a hammer – it generates scripts for all databases on the instance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Review the generated script before running it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hlinkClick r:id="rId2"/>
              </a:rPr>
              <a:t>https://github.com/Microsoft/tigertoolbox/tree/master/Fixing-VLFs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7963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54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</a:t>
            </a:r>
            <a:r>
              <a:rPr lang="en-US"/>
              <a:t>Visualizer </a:t>
            </a:r>
            <a:r>
              <a:rPr lang="en-US" sz="3200"/>
              <a:t>&amp; </a:t>
            </a:r>
            <a:r>
              <a:rPr lang="en-US" sz="3200" dirty="0"/>
              <a:t>LSN Converter binaries </a:t>
            </a:r>
          </a:p>
          <a:p>
            <a:pPr lvl="2"/>
            <a:r>
              <a:rPr lang="en-US" sz="3200" dirty="0"/>
              <a:t>&amp; source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1974</Words>
  <Application>Microsoft Office PowerPoint</Application>
  <PresentationFormat>Custom</PresentationFormat>
  <Paragraphs>334</Paragraphs>
  <Slides>55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sys.dm_db_log_info(db_id)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Controlling VLFs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65</cp:revision>
  <dcterms:created xsi:type="dcterms:W3CDTF">2011-08-19T20:30:49Z</dcterms:created>
  <dcterms:modified xsi:type="dcterms:W3CDTF">2019-06-06T22:59:44Z</dcterms:modified>
</cp:coreProperties>
</file>