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786" y="7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F2EA9-CFC8-45FA-BD4C-CF2CA22F3AA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06AB3-B303-49B7-80DE-AE281F22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8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0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sqlperformance.com/2013/11/sql-performance/transaction-log-monitoring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BC17-A4CB-4C5C-8189-2BD06BE3E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DE922-DD41-46E4-A789-EAF96778A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Visualize Your Transaction 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0FC99-58B7-4BAC-A4C4-1F44433F31BD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#662</a:t>
            </a:r>
          </a:p>
          <a:p>
            <a:pPr algn="r"/>
            <a:r>
              <a:rPr lang="en-US" dirty="0"/>
              <a:t>Sioux Falls, South Dakota</a:t>
            </a:r>
          </a:p>
          <a:p>
            <a:pPr algn="r"/>
            <a:r>
              <a:rPr lang="en-US" dirty="0"/>
              <a:t>19 August 2017</a:t>
            </a:r>
          </a:p>
        </p:txBody>
      </p:sp>
    </p:spTree>
    <p:extLst>
      <p:ext uri="{BB962C8B-B14F-4D97-AF65-F5344CB8AC3E}">
        <p14:creationId xmlns:p14="http://schemas.microsoft.com/office/powerpoint/2010/main" val="19113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4276616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4276616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0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4276616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2977" cy="44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4276616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4276616"/>
          </a:xfrm>
          <a:noFill/>
        </p:spPr>
        <p:txBody>
          <a:bodyPr>
            <a:normAutofit fontScale="92500"/>
          </a:bodyPr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4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4276616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1898070" cy="44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1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4276616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“truncated” or “cleared”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40" y="1339236"/>
            <a:ext cx="1893565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3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10521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39" y="3233552"/>
            <a:ext cx="4314605" cy="13648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96978" y="3902041"/>
            <a:ext cx="1107953" cy="1393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4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40" y="3587950"/>
            <a:ext cx="7776210" cy="2200706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40" y="3587950"/>
            <a:ext cx="7776210" cy="220070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1341489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231548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40" y="3587950"/>
            <a:ext cx="7776210" cy="22007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47722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355814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207432"/>
            <a:ext cx="7776210" cy="594016"/>
          </a:xfrm>
        </p:spPr>
        <p:txBody>
          <a:bodyPr/>
          <a:lstStyle/>
          <a:p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31912"/>
              </p:ext>
            </p:extLst>
          </p:nvPr>
        </p:nvGraphicFramePr>
        <p:xfrm>
          <a:off x="360244" y="1928519"/>
          <a:ext cx="10799999" cy="210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5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Format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Example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Common uses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(hexadecimal)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000001c0:0000006b:0005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Log management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Hexadecimal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Change data capture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448000000010700005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Backup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48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448:107:5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Input to </a:t>
                      </a:r>
                      <a:r>
                        <a:rPr lang="en-US" sz="2100" dirty="0" err="1"/>
                        <a:t>fn_dblog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61038" y="4968550"/>
            <a:ext cx="7776210" cy="594016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354762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87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30537"/>
            <a:ext cx="7776210" cy="639017"/>
          </a:xfrm>
        </p:spPr>
        <p:txBody>
          <a:bodyPr/>
          <a:lstStyle/>
          <a:p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69553"/>
            <a:ext cx="7623206" cy="34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67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LOGINFO</a:t>
            </a:r>
          </a:p>
          <a:p>
            <a:r>
              <a:rPr lang="en-US" dirty="0"/>
              <a:t>	</a:t>
            </a:r>
            <a:r>
              <a:rPr lang="en-US"/>
              <a:t>	+ Log File Visualizer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48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20036"/>
            <a:ext cx="7776210" cy="666018"/>
          </a:xfrm>
        </p:spPr>
        <p:txBody>
          <a:bodyPr/>
          <a:lstStyle/>
          <a:p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14052"/>
            <a:ext cx="7524203" cy="38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72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95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30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6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3816873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6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60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1" dirty="0"/>
              <a:t>'</a:t>
            </a:r>
            <a:r>
              <a:rPr lang="en-US" sz="1606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(min)</a:t>
            </a:r>
            <a:r>
              <a:rPr lang="en-US" sz="1512" dirty="0"/>
              <a:t>'</a:t>
            </a:r>
            <a:r>
              <a:rPr lang="en-US" sz="1606" dirty="0"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606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6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606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6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606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Off by default in 2012, 2014; on </a:t>
            </a:r>
            <a:r>
              <a:rPr lang="en-US"/>
              <a:t>by default in 2016</a:t>
            </a:r>
            <a:endParaRPr lang="en-US" dirty="0"/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97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log: checkpoint start</a:t>
            </a:r>
          </a:p>
          <a:p>
            <a:pPr lvl="1"/>
            <a:r>
              <a:rPr lang="en-US" dirty="0"/>
              <a:t>Also info about any uncommitted transactions</a:t>
            </a:r>
          </a:p>
          <a:p>
            <a:pPr lvl="1"/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Update boot page with LSN corresponding to checkpoint start</a:t>
            </a:r>
          </a:p>
          <a:p>
            <a:r>
              <a:rPr lang="en-US" dirty="0"/>
              <a:t>(If SIMPLE recovery) clear the log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log: checkpoint finish</a:t>
            </a:r>
          </a:p>
        </p:txBody>
      </p:sp>
    </p:spTree>
    <p:extLst>
      <p:ext uri="{BB962C8B-B14F-4D97-AF65-F5344CB8AC3E}">
        <p14:creationId xmlns:p14="http://schemas.microsoft.com/office/powerpoint/2010/main" val="2693807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3377537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Full</a:t>
            </a:r>
          </a:p>
          <a:p>
            <a:pPr lvl="1"/>
            <a:r>
              <a:rPr lang="en-US" dirty="0"/>
              <a:t>Bulk-logged</a:t>
            </a:r>
          </a:p>
        </p:txBody>
      </p:sp>
    </p:spTree>
    <p:extLst>
      <p:ext uri="{BB962C8B-B14F-4D97-AF65-F5344CB8AC3E}">
        <p14:creationId xmlns:p14="http://schemas.microsoft.com/office/powerpoint/2010/main" val="1914948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used for test systems or low-volume production systems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All changes logged, but can be “discarded” on commit</a:t>
            </a:r>
          </a:p>
          <a:p>
            <a:r>
              <a:rPr lang="en-US" dirty="0"/>
              <a:t>Can only recover to the latest full backup</a:t>
            </a:r>
          </a:p>
        </p:txBody>
      </p:sp>
    </p:spTree>
    <p:extLst>
      <p:ext uri="{BB962C8B-B14F-4D97-AF65-F5344CB8AC3E}">
        <p14:creationId xmlns:p14="http://schemas.microsoft.com/office/powerpoint/2010/main" val="1653144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Probably the most common recovery model for production systems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Log records must be kept until log backup completed</a:t>
            </a:r>
          </a:p>
          <a:p>
            <a:r>
              <a:rPr lang="en-US" dirty="0"/>
              <a:t>Can recover to an arbitrary point in time</a:t>
            </a:r>
          </a:p>
        </p:txBody>
      </p:sp>
    </p:spTree>
    <p:extLst>
      <p:ext uri="{BB962C8B-B14F-4D97-AF65-F5344CB8AC3E}">
        <p14:creationId xmlns:p14="http://schemas.microsoft.com/office/powerpoint/2010/main" val="1597510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Bulk-logged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frequently used, perhaps temporarily during maintenance windows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Similar to full model, but some changes are only “noted” rather than fully logged</a:t>
            </a:r>
          </a:p>
          <a:p>
            <a:r>
              <a:rPr lang="en-US" dirty="0"/>
              <a:t>Log backups still include all changes</a:t>
            </a:r>
          </a:p>
          <a:p>
            <a:r>
              <a:rPr lang="en-US" dirty="0"/>
              <a:t>Point-in-time recovery not possible</a:t>
            </a:r>
          </a:p>
        </p:txBody>
      </p:sp>
    </p:spTree>
    <p:extLst>
      <p:ext uri="{BB962C8B-B14F-4D97-AF65-F5344CB8AC3E}">
        <p14:creationId xmlns:p14="http://schemas.microsoft.com/office/powerpoint/2010/main" val="3951071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Clearing* the Log (aka Truncating*)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recovery**: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pPr lvl="1"/>
            <a:r>
              <a:rPr lang="en-US" dirty="0"/>
              <a:t>Change from Full or Bulked Logged to Simple***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189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189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13430" y="5291605"/>
            <a:ext cx="4946695" cy="10085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1" indent="0">
              <a:buNone/>
            </a:pPr>
            <a:r>
              <a:rPr lang="en-US" sz="1701" dirty="0"/>
              <a:t>* Horribly misnamed!  This process clears nothing and truncates nothing.</a:t>
            </a:r>
          </a:p>
          <a:p>
            <a:pPr marL="54001" indent="0">
              <a:buNone/>
            </a:pPr>
            <a:r>
              <a:rPr lang="en-US" sz="1701" dirty="0"/>
              <a:t>** More technically, when in “auto-truncate” mode.</a:t>
            </a:r>
          </a:p>
          <a:p>
            <a:pPr marL="54001" indent="0">
              <a:buNone/>
            </a:pPr>
            <a:r>
              <a:rPr lang="en-US" sz="1701" dirty="0"/>
              <a:t>***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2569046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recovery</a:t>
            </a:r>
          </a:p>
          <a:p>
            <a:r>
              <a:rPr lang="en-US" dirty="0"/>
              <a:t>Full recovery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92" y="1861695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0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operations</a:t>
            </a:r>
          </a:p>
          <a:p>
            <a:r>
              <a:rPr lang="en-US" dirty="0"/>
              <a:t>Rollback operations are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329020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243769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4095471" cy="42766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 records form a reverse linked list of operations within a transaction.</a:t>
            </a:r>
          </a:p>
          <a:p>
            <a:r>
              <a:rPr lang="en-US" dirty="0"/>
              <a:t>Let’s suppose the yellow transaction needs to roll back.</a:t>
            </a:r>
          </a:p>
          <a:p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3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4095471" cy="4276616"/>
          </a:xfrm>
        </p:spPr>
        <p:txBody>
          <a:bodyPr/>
          <a:lstStyle/>
          <a:p>
            <a:r>
              <a:rPr lang="en-US" dirty="0"/>
              <a:t>SQL Server finds the last log record for the transaction.</a:t>
            </a:r>
          </a:p>
          <a:p>
            <a:r>
              <a:rPr lang="en-US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76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4095471" cy="42766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Creates a new log record indicating that the operation was undone. This is called a “Compensation” record.</a:t>
            </a:r>
          </a:p>
          <a:p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0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13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4095471" cy="42766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30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3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4095471" cy="4276616"/>
          </a:xfrm>
        </p:spPr>
        <p:txBody>
          <a:bodyPr/>
          <a:lstStyle/>
          <a:p>
            <a:r>
              <a:rPr lang="en-US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4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91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Rollback operations generate log records</a:t>
            </a:r>
          </a:p>
          <a:p>
            <a:pPr lvl="1"/>
            <a:r>
              <a:rPr lang="en-US" dirty="0"/>
              <a:t>As the initial operations are performed, SQL Server will “reserve” log space to ensure that a rollback is possible.</a:t>
            </a:r>
          </a:p>
        </p:txBody>
      </p:sp>
    </p:spTree>
    <p:extLst>
      <p:ext uri="{BB962C8B-B14F-4D97-AF65-F5344CB8AC3E}">
        <p14:creationId xmlns:p14="http://schemas.microsoft.com/office/powerpoint/2010/main" val="3473558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956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4950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90823"/>
              </p:ext>
            </p:extLst>
          </p:nvPr>
        </p:nvGraphicFramePr>
        <p:xfrm>
          <a:off x="2570922" y="2100056"/>
          <a:ext cx="6069400" cy="224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</a:t>
                      </a:r>
                      <a:r>
                        <a:rPr lang="en-US" sz="2400" baseline="0" dirty="0"/>
                        <a:t> growth size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</a:t>
                      </a:r>
                      <a:r>
                        <a:rPr lang="en-US" sz="2400" baseline="0" dirty="0"/>
                        <a:t> VLFs created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to 64 MB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 MB to 1 GB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Greater</a:t>
                      </a:r>
                      <a:r>
                        <a:rPr lang="en-US" sz="2400" baseline="0" dirty="0"/>
                        <a:t> than 1 GB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4347122"/>
            <a:ext cx="7776210" cy="1953053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100" dirty="0"/>
              <a:t>Special case for SQL 2014+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Compute current log size / growth amount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1499913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42102592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zero-initialization</a:t>
            </a:r>
          </a:p>
          <a:p>
            <a:r>
              <a:rPr lang="en-US" dirty="0"/>
              <a:t>However, plan for auto-growth</a:t>
            </a:r>
          </a:p>
          <a:p>
            <a:pPr lvl="1"/>
            <a:r>
              <a:rPr lang="en-US" dirty="0"/>
              <a:t>Set reasonable auto-growth parameters</a:t>
            </a:r>
          </a:p>
          <a:p>
            <a:pPr lvl="1"/>
            <a:r>
              <a:rPr lang="en-US" dirty="0"/>
              <a:t>Fixed growth amount, </a:t>
            </a:r>
            <a:r>
              <a:rPr lang="en-US"/>
              <a:t>not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4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268" dirty="0"/>
              <a:t>Very limited exceptions for some </a:t>
            </a:r>
            <a:r>
              <a:rPr lang="en-US" sz="2268" dirty="0" err="1"/>
              <a:t>tempdb</a:t>
            </a:r>
            <a:r>
              <a:rPr lang="en-US" sz="2268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681156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3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701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701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701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701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701" dirty="0">
                <a:solidFill>
                  <a:srgbClr val="FF0000"/>
                </a:solidFill>
              </a:rPr>
              <a:t>'</a:t>
            </a:r>
            <a:r>
              <a:rPr lang="en-US" sz="1701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701" dirty="0">
                <a:solidFill>
                  <a:srgbClr val="FF0000"/>
                </a:solidFill>
              </a:rPr>
              <a:t>'</a:t>
            </a:r>
            <a:r>
              <a:rPr lang="en-US" sz="1701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701" dirty="0">
                <a:solidFill>
                  <a:srgbClr val="FF0000"/>
                </a:solidFill>
              </a:rPr>
              <a:t>'</a:t>
            </a:r>
            <a:r>
              <a:rPr lang="en-US" sz="1701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701" dirty="0">
                <a:solidFill>
                  <a:srgbClr val="FF0000"/>
                </a:solidFill>
              </a:rPr>
              <a:t>'</a:t>
            </a:r>
            <a:r>
              <a:rPr lang="en-US" sz="1701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9652177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PerfMon</a:t>
            </a:r>
            <a:r>
              <a:rPr lang="en-US" dirty="0"/>
              <a:t> counters</a:t>
            </a:r>
          </a:p>
          <a:p>
            <a:pPr lvl="1"/>
            <a:r>
              <a:rPr lang="en-US" dirty="0"/>
              <a:t>One row per counter per database (plus rollup)</a:t>
            </a:r>
          </a:p>
          <a:p>
            <a:pPr lvl="1"/>
            <a:r>
              <a:rPr lang="en-US" dirty="0"/>
              <a:t>Paul </a:t>
            </a:r>
            <a:r>
              <a:rPr lang="en-US"/>
              <a:t>Randal </a:t>
            </a:r>
            <a:r>
              <a:rPr lang="en-US">
                <a:hlinkClick r:id="rId2"/>
              </a:rPr>
              <a:t>explains</a:t>
            </a:r>
            <a:r>
              <a:rPr lang="en-US"/>
              <a:t> what </a:t>
            </a:r>
            <a:r>
              <a:rPr lang="en-US" dirty="0"/>
              <a:t>to look for.</a:t>
            </a:r>
          </a:p>
          <a:p>
            <a:pPr lvl="1"/>
            <a:endParaRPr lang="en-US" dirty="0"/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cntr_value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</a:t>
            </a:r>
            <a:r>
              <a:rPr lang="en-US" sz="2268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dm_os_performance_counters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Growths'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Shrinks'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'Percent Log Used'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 Waits/sec'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Bytes Flushed/sec'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Flushes/sec'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3/25/2017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52</a:t>
            </a:fld>
            <a:r>
              <a:rPr lang="en-US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74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LSN Converter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00335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9909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4276616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536"/>
            <a:ext cx="3600843" cy="44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1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4276616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2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42766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422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1735</Words>
  <Application>Microsoft Office PowerPoint</Application>
  <PresentationFormat>Custom</PresentationFormat>
  <Paragraphs>302</Paragraphs>
  <Slides>53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command/function</vt:lpstr>
      <vt:lpstr>Checkpoint</vt:lpstr>
      <vt:lpstr>Checkpoint Types</vt:lpstr>
      <vt:lpstr>Checkpoint Process</vt:lpstr>
      <vt:lpstr>Flushing the Log</vt:lpstr>
      <vt:lpstr>Recovery Models</vt:lpstr>
      <vt:lpstr>Simple Recovery Model</vt:lpstr>
      <vt:lpstr>Full Recovery Model</vt:lpstr>
      <vt:lpstr>Bulk-logged Recovery Model</vt:lpstr>
      <vt:lpstr>Clearing* the Log (aka Truncating*)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Log Monitoring, continued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45</cp:revision>
  <dcterms:created xsi:type="dcterms:W3CDTF">2011-08-19T20:30:49Z</dcterms:created>
  <dcterms:modified xsi:type="dcterms:W3CDTF">2017-08-02T02:58:25Z</dcterms:modified>
</cp:coreProperties>
</file>