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sldIdLst>
    <p:sldId id="328" r:id="rId2"/>
    <p:sldId id="259" r:id="rId3"/>
    <p:sldId id="329" r:id="rId4"/>
    <p:sldId id="330" r:id="rId5"/>
    <p:sldId id="331" r:id="rId6"/>
    <p:sldId id="360" r:id="rId7"/>
    <p:sldId id="332" r:id="rId8"/>
    <p:sldId id="333" r:id="rId9"/>
    <p:sldId id="334" r:id="rId10"/>
    <p:sldId id="335" r:id="rId11"/>
    <p:sldId id="339" r:id="rId12"/>
    <p:sldId id="336" r:id="rId13"/>
    <p:sldId id="337" r:id="rId14"/>
    <p:sldId id="338" r:id="rId15"/>
    <p:sldId id="340" r:id="rId16"/>
    <p:sldId id="341" r:id="rId17"/>
    <p:sldId id="342" r:id="rId18"/>
    <p:sldId id="343" r:id="rId19"/>
    <p:sldId id="344" r:id="rId20"/>
    <p:sldId id="345" r:id="rId21"/>
    <p:sldId id="346" r:id="rId22"/>
    <p:sldId id="348" r:id="rId23"/>
    <p:sldId id="364" r:id="rId24"/>
    <p:sldId id="349" r:id="rId25"/>
    <p:sldId id="362" r:id="rId26"/>
    <p:sldId id="350" r:id="rId27"/>
    <p:sldId id="363" r:id="rId28"/>
    <p:sldId id="351" r:id="rId29"/>
    <p:sldId id="354" r:id="rId30"/>
    <p:sldId id="356" r:id="rId31"/>
    <p:sldId id="361" r:id="rId32"/>
    <p:sldId id="353" r:id="rId33"/>
    <p:sldId id="352" r:id="rId34"/>
    <p:sldId id="355" r:id="rId35"/>
    <p:sldId id="366" r:id="rId36"/>
    <p:sldId id="368" r:id="rId37"/>
    <p:sldId id="369" r:id="rId38"/>
    <p:sldId id="373" r:id="rId39"/>
    <p:sldId id="374" r:id="rId40"/>
    <p:sldId id="375" r:id="rId41"/>
    <p:sldId id="376" r:id="rId42"/>
    <p:sldId id="377" r:id="rId43"/>
    <p:sldId id="372" r:id="rId44"/>
    <p:sldId id="357" r:id="rId45"/>
    <p:sldId id="359" r:id="rId46"/>
    <p:sldId id="365" r:id="rId47"/>
    <p:sldId id="367" r:id="rId48"/>
    <p:sldId id="370" r:id="rId49"/>
    <p:sldId id="371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2" autoAdjust="0"/>
    <p:restoredTop sz="89563" autoAdjust="0"/>
  </p:normalViewPr>
  <p:slideViewPr>
    <p:cSldViewPr snapToGrid="0" snapToObjects="1">
      <p:cViewPr varScale="1">
        <p:scale>
          <a:sx n="100" d="100"/>
          <a:sy n="100" d="100"/>
        </p:scale>
        <p:origin x="13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3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CB34D-5EC2-4739-9693-E425457AC201}" type="datetimeFigureOut">
              <a:rPr lang="en-US" smtClean="0"/>
              <a:t>09/09/2016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BA41D-AE03-4F1C-B074-B56312AF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97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04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197614"/>
            <a:ext cx="773079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09/09/2016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50847" y="6197614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 descr="SQLSaturday_Final_We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317" y="5675582"/>
            <a:ext cx="1912930" cy="104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B21B-2ADA-A040-A652-A7305E1B99FE}" type="datetimeFigureOut">
              <a:rPr lang="en-US" smtClean="0"/>
              <a:t>09/09/2016</a:t>
            </a:fld>
            <a:endParaRPr lang="en-US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42B21B-2ADA-A040-A652-A7305E1B99FE}" type="datetimeFigureOut">
              <a:rPr lang="en-US" smtClean="0"/>
              <a:pPr/>
              <a:t>09/09/2016</a:t>
            </a:fld>
            <a:r>
              <a:rPr lang="en-US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73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09/09/2016</a:t>
            </a:fld>
            <a:r>
              <a:rPr lang="en-US" dirty="0"/>
              <a:t>  |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07275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09/09/2016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09/09/2016</a:t>
            </a:fld>
            <a:r>
              <a:rPr lang="en-US" dirty="0"/>
              <a:t>  |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09/09/2016</a:t>
            </a:fld>
            <a:r>
              <a:rPr lang="en-US" dirty="0"/>
              <a:t>  |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09/09/2016</a:t>
            </a:fld>
            <a:r>
              <a:rPr lang="en-US" dirty="0"/>
              <a:t>  |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09/09/2016</a:t>
            </a:fld>
            <a:r>
              <a:rPr lang="en-US" dirty="0"/>
              <a:t>  |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09/09/2016</a:t>
            </a:fld>
            <a:r>
              <a:rPr lang="en-US" dirty="0"/>
              <a:t>  |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09/09/2016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09/09/2016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8" y="6072791"/>
            <a:ext cx="9143995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09/09/2016</a:t>
            </a:fld>
            <a:r>
              <a:rPr lang="en-US" dirty="0"/>
              <a:t>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SQLSaturday_Final_Web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337" y="5911456"/>
            <a:ext cx="1912930" cy="9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97500"/>
            <a:ext cx="8203153" cy="1470025"/>
          </a:xfrm>
        </p:spPr>
        <p:txBody>
          <a:bodyPr/>
          <a:lstStyle/>
          <a:p>
            <a:r>
              <a:rPr lang="en-US" dirty="0"/>
              <a:t>Transaction Log Fundamentals for the DBA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408" y="5605933"/>
            <a:ext cx="5711386" cy="104512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 Hansen</a:t>
            </a:r>
          </a:p>
          <a:p>
            <a:pPr marL="0" indent="0">
              <a:buNone/>
            </a:pPr>
            <a:r>
              <a:rPr lang="en-US" dirty="0"/>
              <a:t>St. Louis, MO – September 10, 2016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43025" y="1648166"/>
            <a:ext cx="7318535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/>
              <a:t>Visualize Your Transaction Log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71650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VLFs can be in one of two statuses: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Inactive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Active (current)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Active (not usable)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Only one VLF is current at a time.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925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VLFs can be in one of three statuses: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Inactive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Active (current)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Active (not usable)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Only one VLF is current at a time.</a:t>
            </a:r>
          </a:p>
          <a:p>
            <a:r>
              <a:rPr lang="en-US" dirty="0"/>
              <a:t>VLFs are numbered.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16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As more records are added to the log, additional VLFs are allocated.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3048" cy="468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13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As more records are added to the log, additional VLFs are allocated.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668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As more records are added to the log, additional VLFs are put in use.</a:t>
            </a:r>
          </a:p>
          <a:p>
            <a:r>
              <a:rPr lang="en-US" dirty="0"/>
              <a:t>Writing to the log is circular so long as VLF are available.</a:t>
            </a:r>
          </a:p>
          <a:p>
            <a:r>
              <a:rPr lang="en-US" dirty="0"/>
              <a:t>What happens next?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754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The log file has to grow</a:t>
            </a:r>
          </a:p>
          <a:p>
            <a:r>
              <a:rPr lang="en-US" dirty="0"/>
              <a:t>More VLFs are added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2008736" cy="469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823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The log file has to grow</a:t>
            </a:r>
          </a:p>
          <a:p>
            <a:r>
              <a:rPr lang="en-US" dirty="0"/>
              <a:t>More VLFs are added</a:t>
            </a:r>
          </a:p>
          <a:p>
            <a:r>
              <a:rPr lang="en-US" dirty="0"/>
              <a:t>Eventually the log will be truncated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200396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216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1113503"/>
          </a:xfrm>
        </p:spPr>
        <p:txBody>
          <a:bodyPr/>
          <a:lstStyle/>
          <a:p>
            <a:r>
              <a:rPr lang="en-US" dirty="0"/>
              <a:t>VLFs are also structured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925" y="3422084"/>
            <a:ext cx="4566167" cy="144442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023419" y="4129548"/>
            <a:ext cx="1172552" cy="14749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079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VLF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3797145"/>
            <a:ext cx="8229600" cy="2329018"/>
          </a:xfrm>
        </p:spPr>
        <p:txBody>
          <a:bodyPr/>
          <a:lstStyle/>
          <a:p>
            <a:r>
              <a:rPr lang="en-US" dirty="0"/>
              <a:t>Again there is a header</a:t>
            </a:r>
          </a:p>
          <a:p>
            <a:r>
              <a:rPr lang="en-US" dirty="0"/>
              <a:t>Then a series of log blocks</a:t>
            </a:r>
          </a:p>
          <a:p>
            <a:pPr lvl="1"/>
            <a:r>
              <a:rPr lang="en-US" dirty="0"/>
              <a:t>In 512 byte increments up to 60K in size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8190125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93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Block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3797145"/>
            <a:ext cx="8229600" cy="2329018"/>
          </a:xfrm>
        </p:spPr>
        <p:txBody>
          <a:bodyPr/>
          <a:lstStyle/>
          <a:p>
            <a:r>
              <a:rPr lang="en-US" dirty="0"/>
              <a:t>As expected, starts with a header</a:t>
            </a:r>
          </a:p>
          <a:p>
            <a:r>
              <a:rPr lang="en-US" dirty="0"/>
              <a:t>Then a series of log records</a:t>
            </a:r>
          </a:p>
          <a:p>
            <a:pPr lvl="1"/>
            <a:r>
              <a:rPr lang="en-US" dirty="0"/>
              <a:t>Completely variable </a:t>
            </a:r>
            <a:r>
              <a:rPr lang="en-US"/>
              <a:t>in size</a:t>
            </a:r>
            <a:endParaRPr lang="en-US" dirty="0"/>
          </a:p>
          <a:p>
            <a:r>
              <a:rPr lang="en-US" dirty="0"/>
              <a:t>And an index to the log records (slot array)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9705"/>
            <a:ext cx="8190125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829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1"/>
            <a:ext cx="8229600" cy="208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15+ Years working with SQL Server</a:t>
            </a:r>
          </a:p>
          <a:p>
            <a:pPr lvl="1"/>
            <a:r>
              <a:rPr lang="en-US" dirty="0"/>
              <a:t>Development work since 7.0</a:t>
            </a:r>
          </a:p>
          <a:p>
            <a:pPr lvl="1"/>
            <a:r>
              <a:rPr lang="en-US" dirty="0"/>
              <a:t>Administration going back to 6.5</a:t>
            </a:r>
          </a:p>
          <a:p>
            <a:pPr lvl="1"/>
            <a:r>
              <a:rPr lang="en-US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9853" y="3703222"/>
            <a:ext cx="2969381" cy="98674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15464"/>
            <a:ext cx="400802" cy="325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698571"/>
            <a:ext cx="400802" cy="4008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808839"/>
            <a:ext cx="2505163" cy="603922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024475" y="4222639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24476" y="3738632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239853" y="4735383"/>
            <a:ext cx="31712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" y="5488620"/>
            <a:ext cx="9143999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www.tf3604.com/log</a:t>
            </a:r>
          </a:p>
        </p:txBody>
      </p:sp>
    </p:spTree>
    <p:extLst>
      <p:ext uri="{BB962C8B-B14F-4D97-AF65-F5344CB8AC3E}">
        <p14:creationId xmlns:p14="http://schemas.microsoft.com/office/powerpoint/2010/main" val="1021995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Record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3797145"/>
            <a:ext cx="8229600" cy="232901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Of course, a header</a:t>
            </a:r>
          </a:p>
          <a:p>
            <a:pPr lvl="1"/>
            <a:r>
              <a:rPr lang="en-US" dirty="0"/>
              <a:t>Record type, transaction ID, length, pointer to previous transaction record, etc.</a:t>
            </a:r>
          </a:p>
          <a:p>
            <a:r>
              <a:rPr lang="en-US" dirty="0"/>
              <a:t>Payload</a:t>
            </a:r>
          </a:p>
          <a:p>
            <a:pPr lvl="1"/>
            <a:r>
              <a:rPr lang="en-US" dirty="0"/>
              <a:t>Before/after image of changes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8199451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472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Sequence 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log record can be uniquely identified by its Log Sequence Number (LSN)</a:t>
            </a:r>
          </a:p>
          <a:p>
            <a:r>
              <a:rPr lang="en-US" dirty="0"/>
              <a:t>An LSN is composed of three parts</a:t>
            </a:r>
          </a:p>
          <a:p>
            <a:pPr lvl="1"/>
            <a:r>
              <a:rPr lang="en-US" dirty="0"/>
              <a:t>VLF number</a:t>
            </a:r>
          </a:p>
          <a:p>
            <a:pPr lvl="1"/>
            <a:r>
              <a:rPr lang="en-US" dirty="0"/>
              <a:t>Log Block offset (512-byte chunks, not necessarily contiguous)</a:t>
            </a:r>
          </a:p>
          <a:p>
            <a:pPr lvl="1"/>
            <a:r>
              <a:rPr lang="en-US" dirty="0"/>
              <a:t>Log Record number (slot number)</a:t>
            </a:r>
          </a:p>
          <a:p>
            <a:r>
              <a:rPr lang="en-US" dirty="0"/>
              <a:t>The LSN is in a very real way a pointer into the (logical) log file</a:t>
            </a:r>
          </a:p>
        </p:txBody>
      </p:sp>
    </p:spTree>
    <p:extLst>
      <p:ext uri="{BB962C8B-B14F-4D97-AF65-F5344CB8AC3E}">
        <p14:creationId xmlns:p14="http://schemas.microsoft.com/office/powerpoint/2010/main" val="1560482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LSN Representations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286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Four common ways to express an LSN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946346"/>
              </p:ext>
            </p:extLst>
          </p:nvPr>
        </p:nvGraphicFramePr>
        <p:xfrm>
          <a:off x="457200" y="2352675"/>
          <a:ext cx="8229600" cy="2419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4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718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1623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97986">
                <a:tc>
                  <a:txBody>
                    <a:bodyPr/>
                    <a:lstStyle/>
                    <a:p>
                      <a:r>
                        <a:rPr lang="en-US" dirty="0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Common uses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Colon-separated (hexadecimal)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000001c0:0000006b:0005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Hexadecimal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0x000001c00000006b0005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 data capture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448000000010700005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Colon-separated (decimal)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448:107:5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 to </a:t>
                      </a:r>
                      <a:r>
                        <a:rPr lang="en-US" dirty="0" err="1"/>
                        <a:t>fn_dblog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43017676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877015"/>
            <a:ext cx="8229600" cy="628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dirty="0"/>
              <a:t>These four LSNs are equivalent</a:t>
            </a:r>
          </a:p>
        </p:txBody>
      </p:sp>
    </p:spTree>
    <p:extLst>
      <p:ext uri="{BB962C8B-B14F-4D97-AF65-F5344CB8AC3E}">
        <p14:creationId xmlns:p14="http://schemas.microsoft.com/office/powerpoint/2010/main" val="26187312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LSN Converter</a:t>
            </a:r>
          </a:p>
        </p:txBody>
      </p:sp>
    </p:spTree>
    <p:extLst>
      <p:ext uri="{BB962C8B-B14F-4D97-AF65-F5344CB8AC3E}">
        <p14:creationId xmlns:p14="http://schemas.microsoft.com/office/powerpoint/2010/main" val="958662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DBCC LOGINFO(‘</a:t>
            </a:r>
            <a:r>
              <a:rPr lang="en-US" dirty="0" err="1"/>
              <a:t>db_name</a:t>
            </a:r>
            <a:r>
              <a:rPr lang="en-US" dirty="0"/>
              <a:t>’)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8113"/>
            <a:ext cx="8229600" cy="6762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Returns one row per VLF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84388"/>
            <a:ext cx="8067675" cy="363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5679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DBCC LOGINFO</a:t>
            </a:r>
          </a:p>
        </p:txBody>
      </p:sp>
    </p:spTree>
    <p:extLst>
      <p:ext uri="{BB962C8B-B14F-4D97-AF65-F5344CB8AC3E}">
        <p14:creationId xmlns:p14="http://schemas.microsoft.com/office/powerpoint/2010/main" val="4134537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fn_dblog</a:t>
            </a:r>
            <a:r>
              <a:rPr lang="en-US" dirty="0"/>
              <a:t>(</a:t>
            </a:r>
            <a:r>
              <a:rPr lang="en-US" dirty="0" err="1"/>
              <a:t>start_lsn</a:t>
            </a:r>
            <a:r>
              <a:rPr lang="en-US" dirty="0"/>
              <a:t>, </a:t>
            </a:r>
            <a:r>
              <a:rPr lang="en-US" dirty="0" err="1"/>
              <a:t>end_lsn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7001"/>
            <a:ext cx="8229600" cy="7048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Returns one row per log record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25651"/>
            <a:ext cx="7962900" cy="403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3152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fn_dblog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2903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commands/function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DBCC SQLPERF(LOGSPACE)</a:t>
            </a:r>
          </a:p>
          <a:p>
            <a:pPr lvl="1"/>
            <a:r>
              <a:rPr lang="en-US" dirty="0"/>
              <a:t>Log size, percent used per database</a:t>
            </a:r>
          </a:p>
          <a:p>
            <a:r>
              <a:rPr lang="en-US" dirty="0" err="1"/>
              <a:t>fn_dump_dblog</a:t>
            </a:r>
            <a:endParaRPr lang="en-US" dirty="0"/>
          </a:p>
          <a:p>
            <a:pPr lvl="1"/>
            <a:r>
              <a:rPr lang="en-US" dirty="0"/>
              <a:t>Similar to </a:t>
            </a:r>
            <a:r>
              <a:rPr lang="en-US" dirty="0" err="1"/>
              <a:t>fn_dblog</a:t>
            </a:r>
            <a:r>
              <a:rPr lang="en-US" dirty="0"/>
              <a:t>, but reads </a:t>
            </a:r>
            <a:r>
              <a:rPr lang="en-US"/>
              <a:t>from backup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2316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of writing dirty pages from the buffer pool to disk</a:t>
            </a:r>
          </a:p>
          <a:p>
            <a:pPr lvl="1"/>
            <a:r>
              <a:rPr lang="en-US" dirty="0"/>
              <a:t>Irrespective of transaction completion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445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 of the transaction log</a:t>
            </a:r>
          </a:p>
          <a:p>
            <a:r>
              <a:rPr lang="en-US" dirty="0"/>
              <a:t>Organization of the transaction log</a:t>
            </a:r>
          </a:p>
          <a:p>
            <a:r>
              <a:rPr lang="en-US" dirty="0"/>
              <a:t>Flushing &amp; clearing the log / checkpoints</a:t>
            </a:r>
          </a:p>
          <a:p>
            <a:r>
              <a:rPr lang="en-US" dirty="0"/>
              <a:t>Rollback operations</a:t>
            </a:r>
          </a:p>
          <a:p>
            <a:r>
              <a:rPr lang="en-US" dirty="0"/>
              <a:t>VLF fragmentation</a:t>
            </a:r>
          </a:p>
          <a:p>
            <a:r>
              <a:rPr lang="en-US" dirty="0"/>
              <a:t>Log monitoring</a:t>
            </a:r>
          </a:p>
        </p:txBody>
      </p:sp>
    </p:spTree>
    <p:extLst>
      <p:ext uri="{BB962C8B-B14F-4D97-AF65-F5344CB8AC3E}">
        <p14:creationId xmlns:p14="http://schemas.microsoft.com/office/powerpoint/2010/main" val="10972598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Automatic</a:t>
            </a:r>
          </a:p>
          <a:p>
            <a:pPr lvl="1"/>
            <a:r>
              <a:rPr lang="en-US" dirty="0"/>
              <a:t>Period background thread</a:t>
            </a:r>
          </a:p>
          <a:p>
            <a:pPr lvl="1"/>
            <a:r>
              <a:rPr lang="en-US" dirty="0"/>
              <a:t>Instance-wide [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sp_configure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/>
              <a:t>'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recovery interval (</a:t>
            </a:r>
            <a:r>
              <a:rPr 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min)</a:t>
            </a:r>
            <a:r>
              <a:rPr lang="en-US" sz="1600"/>
              <a:t>'</a:t>
            </a:r>
            <a:r>
              <a:rPr 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/>
              <a:t>]</a:t>
            </a:r>
          </a:p>
          <a:p>
            <a:r>
              <a:rPr lang="en-US" dirty="0"/>
              <a:t>Indirect (2012+)</a:t>
            </a:r>
          </a:p>
          <a:p>
            <a:pPr lvl="1"/>
            <a:r>
              <a:rPr lang="en-US" dirty="0"/>
              <a:t>Database-specific</a:t>
            </a:r>
          </a:p>
          <a:p>
            <a:pPr lvl="1"/>
            <a:r>
              <a:rPr lang="en-US" dirty="0"/>
              <a:t>[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alter database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myDB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set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target_recovery_time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2 minutes</a:t>
            </a:r>
            <a:r>
              <a:rPr lang="en-US" dirty="0"/>
              <a:t>]</a:t>
            </a:r>
          </a:p>
          <a:p>
            <a:r>
              <a:rPr lang="en-US" dirty="0"/>
              <a:t>Internal</a:t>
            </a:r>
          </a:p>
          <a:p>
            <a:pPr lvl="1"/>
            <a:r>
              <a:rPr lang="en-US" dirty="0"/>
              <a:t>During operations such as backup, snapshots, shutdown</a:t>
            </a:r>
          </a:p>
          <a:p>
            <a:r>
              <a:rPr lang="en-US" dirty="0"/>
              <a:t>Manual</a:t>
            </a:r>
          </a:p>
          <a:p>
            <a:pPr lvl="1"/>
            <a:r>
              <a:rPr lang="en-US" dirty="0"/>
              <a:t>CHECKPOINT command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939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to log (checkpoint start)</a:t>
            </a:r>
          </a:p>
          <a:p>
            <a:pPr lvl="1"/>
            <a:r>
              <a:rPr lang="en-US" dirty="0"/>
              <a:t>Also info about any uncommitted transactions</a:t>
            </a:r>
          </a:p>
          <a:p>
            <a:r>
              <a:rPr lang="en-US" dirty="0"/>
              <a:t>Flush the log</a:t>
            </a:r>
          </a:p>
          <a:p>
            <a:r>
              <a:rPr lang="en-US" dirty="0"/>
              <a:t>Identify dirty pages; write to disk</a:t>
            </a:r>
          </a:p>
          <a:p>
            <a:r>
              <a:rPr lang="en-US" dirty="0"/>
              <a:t>Update boot page with log ID corresponding to checkpoint start</a:t>
            </a:r>
          </a:p>
          <a:p>
            <a:r>
              <a:rPr lang="en-US" dirty="0"/>
              <a:t>Clear the log (SIMPLE recovery)</a:t>
            </a:r>
          </a:p>
          <a:p>
            <a:r>
              <a:rPr lang="en-US" dirty="0"/>
              <a:t>Write to log (checkpoint finish)</a:t>
            </a:r>
          </a:p>
        </p:txBody>
      </p:sp>
    </p:spTree>
    <p:extLst>
      <p:ext uri="{BB962C8B-B14F-4D97-AF65-F5344CB8AC3E}">
        <p14:creationId xmlns:p14="http://schemas.microsoft.com/office/powerpoint/2010/main" val="3489430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Flushing the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Flushing = closing a log block</a:t>
            </a:r>
          </a:p>
          <a:p>
            <a:r>
              <a:rPr lang="en-US" dirty="0"/>
              <a:t>Triggers</a:t>
            </a:r>
          </a:p>
          <a:p>
            <a:pPr lvl="1"/>
            <a:r>
              <a:rPr lang="en-US" dirty="0"/>
              <a:t>60K limit reached</a:t>
            </a:r>
          </a:p>
          <a:p>
            <a:pPr lvl="1"/>
            <a:r>
              <a:rPr lang="en-US" dirty="0"/>
              <a:t>Transaction commits</a:t>
            </a:r>
          </a:p>
          <a:p>
            <a:pPr lvl="1"/>
            <a:r>
              <a:rPr lang="en-US" dirty="0"/>
              <a:t>Transaction rollbacks</a:t>
            </a:r>
          </a:p>
          <a:p>
            <a:pPr lvl="1"/>
            <a:r>
              <a:rPr lang="en-US" dirty="0"/>
              <a:t>Checkpoint</a:t>
            </a:r>
          </a:p>
        </p:txBody>
      </p:sp>
    </p:spTree>
    <p:extLst>
      <p:ext uri="{BB962C8B-B14F-4D97-AF65-F5344CB8AC3E}">
        <p14:creationId xmlns:p14="http://schemas.microsoft.com/office/powerpoint/2010/main" val="40398899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Recovery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Impacts how SQL logs changes</a:t>
            </a:r>
          </a:p>
          <a:p>
            <a:pPr lvl="1"/>
            <a:r>
              <a:rPr lang="en-US" dirty="0"/>
              <a:t>Simple recovery model</a:t>
            </a:r>
          </a:p>
          <a:p>
            <a:pPr lvl="2"/>
            <a:r>
              <a:rPr lang="en-US" dirty="0"/>
              <a:t>All changes logged, but can be discarded on commit</a:t>
            </a:r>
          </a:p>
          <a:p>
            <a:pPr lvl="2"/>
            <a:r>
              <a:rPr lang="en-US" dirty="0"/>
              <a:t>Can only recover to the latest full backup</a:t>
            </a:r>
          </a:p>
          <a:p>
            <a:pPr lvl="1"/>
            <a:r>
              <a:rPr lang="en-US" dirty="0"/>
              <a:t>Full recovery model</a:t>
            </a:r>
          </a:p>
          <a:p>
            <a:pPr lvl="2"/>
            <a:r>
              <a:rPr lang="en-US" dirty="0"/>
              <a:t>Log records must be kept until log backup completed</a:t>
            </a:r>
          </a:p>
          <a:p>
            <a:pPr lvl="2"/>
            <a:r>
              <a:rPr lang="en-US" dirty="0"/>
              <a:t>Can recover to an arbitrary point in time</a:t>
            </a:r>
          </a:p>
          <a:p>
            <a:pPr lvl="1"/>
            <a:r>
              <a:rPr lang="en-US" dirty="0"/>
              <a:t>Bulk-logged recovery model</a:t>
            </a:r>
          </a:p>
          <a:p>
            <a:pPr lvl="2"/>
            <a:r>
              <a:rPr lang="en-US" dirty="0"/>
              <a:t>Similar to full model, but some changes are only “noted” rather than fully logged</a:t>
            </a:r>
          </a:p>
          <a:p>
            <a:pPr lvl="2"/>
            <a:r>
              <a:rPr lang="en-US" dirty="0"/>
              <a:t>Log backups still include all changes</a:t>
            </a:r>
          </a:p>
          <a:p>
            <a:pPr lvl="2"/>
            <a:r>
              <a:rPr lang="en-US" dirty="0"/>
              <a:t>Point-in-time recovery </a:t>
            </a:r>
            <a:r>
              <a:rPr lang="en-US"/>
              <a:t>not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9327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Clearing the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Marks unneeded portions of log as inactive</a:t>
            </a:r>
          </a:p>
          <a:p>
            <a:r>
              <a:rPr lang="en-US" dirty="0"/>
              <a:t>Triggers:</a:t>
            </a:r>
          </a:p>
          <a:p>
            <a:pPr lvl="1"/>
            <a:r>
              <a:rPr lang="en-US" dirty="0"/>
              <a:t>Simple recovery: Checkpoint</a:t>
            </a:r>
          </a:p>
          <a:p>
            <a:pPr lvl="1"/>
            <a:r>
              <a:rPr lang="en-US" dirty="0"/>
              <a:t>Full/bulked-log: Log Backup</a:t>
            </a:r>
          </a:p>
          <a:p>
            <a:r>
              <a:rPr lang="en-US" dirty="0"/>
              <a:t>Why can’t the log clear?</a:t>
            </a:r>
          </a:p>
          <a:p>
            <a:pPr lvl="1"/>
            <a:r>
              <a:rPr lang="en-US" dirty="0"/>
              <a:t>Pending log backup</a:t>
            </a:r>
          </a:p>
          <a:p>
            <a:pPr lvl="1"/>
            <a:r>
              <a:rPr lang="en-US" dirty="0"/>
              <a:t>Active replication / CDC / AG / mirroring</a:t>
            </a:r>
          </a:p>
          <a:p>
            <a:pPr lvl="1"/>
            <a:r>
              <a:rPr lang="en-US" dirty="0"/>
              <a:t>Long-running transaction</a:t>
            </a:r>
          </a:p>
          <a:p>
            <a:pPr lvl="1"/>
            <a:r>
              <a:rPr lang="en-US" dirty="0"/>
              <a:t>See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sys.databases.log_reuse_wait_desc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2173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Simple recovery</a:t>
            </a:r>
          </a:p>
          <a:p>
            <a:pPr marL="0" indent="0">
              <a:buNone/>
            </a:pPr>
            <a:r>
              <a:rPr lang="en-US" dirty="0"/>
              <a:t>Full recovery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3853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transaction cannot complete, it must rollback</a:t>
            </a:r>
          </a:p>
          <a:p>
            <a:pPr lvl="1"/>
            <a:r>
              <a:rPr lang="en-US" dirty="0"/>
              <a:t>ROLLBACK TRANSACTION command</a:t>
            </a:r>
          </a:p>
          <a:p>
            <a:pPr lvl="1"/>
            <a:r>
              <a:rPr lang="en-US" dirty="0"/>
              <a:t>Connection is abandoned</a:t>
            </a:r>
          </a:p>
          <a:p>
            <a:pPr lvl="2"/>
            <a:r>
              <a:rPr lang="en-US" dirty="0"/>
              <a:t>Network failure, KILL, severe errors, client crash</a:t>
            </a:r>
          </a:p>
          <a:p>
            <a:pPr lvl="1"/>
            <a:r>
              <a:rPr lang="en-US" dirty="0"/>
              <a:t>Non-graceful shutdown of SQL (crash recovery)</a:t>
            </a:r>
          </a:p>
          <a:p>
            <a:pPr lvl="1"/>
            <a:r>
              <a:rPr lang="en-US" dirty="0"/>
              <a:t>Restore operations</a:t>
            </a:r>
          </a:p>
        </p:txBody>
      </p:sp>
    </p:spTree>
    <p:extLst>
      <p:ext uri="{BB962C8B-B14F-4D97-AF65-F5344CB8AC3E}">
        <p14:creationId xmlns:p14="http://schemas.microsoft.com/office/powerpoint/2010/main" val="27365514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544" y="1600200"/>
            <a:ext cx="4334256" cy="4525963"/>
          </a:xfrm>
        </p:spPr>
        <p:txBody>
          <a:bodyPr/>
          <a:lstStyle/>
          <a:p>
            <a:r>
              <a:rPr lang="en-US" dirty="0"/>
              <a:t>Log records form a reverse linked list of operations within a transaction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Let’s suppose the yellow transaction needs to roll back.</a:t>
            </a:r>
          </a:p>
          <a:p>
            <a:r>
              <a:rPr lang="en-US" dirty="0" smtClean="0"/>
              <a:t>The first record is for “begin transaction.”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1533525"/>
            <a:ext cx="3974552" cy="291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9052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544" y="1600200"/>
            <a:ext cx="4334256" cy="4525963"/>
          </a:xfrm>
        </p:spPr>
        <p:txBody>
          <a:bodyPr/>
          <a:lstStyle/>
          <a:p>
            <a:r>
              <a:rPr lang="en-US" dirty="0" smtClean="0"/>
              <a:t>SQL Server finds the last log record for the transaction.</a:t>
            </a:r>
          </a:p>
          <a:p>
            <a:r>
              <a:rPr lang="en-US" dirty="0" smtClean="0"/>
              <a:t>SQL reverses the operation in the buffer pool.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1533525"/>
            <a:ext cx="3974552" cy="291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691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544" y="1600200"/>
            <a:ext cx="4334256" cy="4525963"/>
          </a:xfrm>
        </p:spPr>
        <p:txBody>
          <a:bodyPr/>
          <a:lstStyle/>
          <a:p>
            <a:r>
              <a:rPr lang="en-US" dirty="0" smtClean="0"/>
              <a:t>Creates a new log record indicating that the operation was undone. This is called a “Compensation” record.</a:t>
            </a:r>
          </a:p>
          <a:p>
            <a:r>
              <a:rPr lang="en-US" dirty="0" smtClean="0"/>
              <a:t>This record then points back to the second-to-last record.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36192"/>
            <a:ext cx="3977640" cy="324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291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Primary purposes</a:t>
            </a:r>
          </a:p>
          <a:p>
            <a:pPr lvl="1"/>
            <a:r>
              <a:rPr lang="en-US" dirty="0"/>
              <a:t>Durability</a:t>
            </a:r>
          </a:p>
          <a:p>
            <a:pPr lvl="2"/>
            <a:r>
              <a:rPr lang="en-US" dirty="0"/>
              <a:t>Write-ahead logging</a:t>
            </a:r>
          </a:p>
          <a:p>
            <a:pPr lvl="2"/>
            <a:r>
              <a:rPr lang="en-US" dirty="0"/>
              <a:t>Crash recovery / restore operations</a:t>
            </a:r>
          </a:p>
          <a:p>
            <a:pPr lvl="1"/>
            <a:r>
              <a:rPr lang="en-US" dirty="0"/>
              <a:t>Atomicity</a:t>
            </a:r>
          </a:p>
          <a:p>
            <a:pPr lvl="1"/>
            <a:r>
              <a:rPr lang="en-US" dirty="0"/>
              <a:t>Thought experiment</a:t>
            </a:r>
          </a:p>
          <a:p>
            <a:pPr lvl="2"/>
            <a:r>
              <a:rPr lang="en-US" dirty="0"/>
              <a:t>What would SQL be like without a transaction log?</a:t>
            </a:r>
          </a:p>
          <a:p>
            <a:r>
              <a:rPr lang="en-US" dirty="0"/>
              <a:t>Secondary purposes</a:t>
            </a:r>
          </a:p>
          <a:p>
            <a:pPr lvl="1"/>
            <a:r>
              <a:rPr lang="en-US" dirty="0"/>
              <a:t>Log reader (replication, CDC)</a:t>
            </a:r>
          </a:p>
          <a:p>
            <a:pPr lvl="1"/>
            <a:r>
              <a:rPr lang="en-US" dirty="0"/>
              <a:t>Mirroring / Availability Groups / log shipping</a:t>
            </a:r>
          </a:p>
          <a:p>
            <a:pPr lvl="1"/>
            <a:r>
              <a:rPr lang="en-US" dirty="0"/>
              <a:t>Snapshots</a:t>
            </a:r>
          </a:p>
        </p:txBody>
      </p:sp>
    </p:spTree>
    <p:extLst>
      <p:ext uri="{BB962C8B-B14F-4D97-AF65-F5344CB8AC3E}">
        <p14:creationId xmlns:p14="http://schemas.microsoft.com/office/powerpoint/2010/main" val="11469203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544" y="1600200"/>
            <a:ext cx="4334256" cy="4525963"/>
          </a:xfrm>
        </p:spPr>
        <p:txBody>
          <a:bodyPr/>
          <a:lstStyle/>
          <a:p>
            <a:r>
              <a:rPr lang="en-US" dirty="0" smtClean="0"/>
              <a:t>The second to last operation is undone, and a compensation record is written that points back to the first record (the “begin transaction”).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36192"/>
            <a:ext cx="3977640" cy="349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8627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544" y="1600200"/>
            <a:ext cx="4334256" cy="4525963"/>
          </a:xfrm>
        </p:spPr>
        <p:txBody>
          <a:bodyPr/>
          <a:lstStyle/>
          <a:p>
            <a:r>
              <a:rPr lang="en-US" dirty="0" smtClean="0"/>
              <a:t>Finally, an “abort transaction” log record is written.  It also points back to the “begin transaction” record.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36192"/>
            <a:ext cx="3977640" cy="368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5461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takeaways:</a:t>
            </a:r>
          </a:p>
          <a:p>
            <a:pPr lvl="1"/>
            <a:r>
              <a:rPr lang="en-US" dirty="0" smtClean="0"/>
              <a:t>Rollback operations generate log records</a:t>
            </a:r>
          </a:p>
          <a:p>
            <a:pPr lvl="1"/>
            <a:r>
              <a:rPr lang="en-US" dirty="0" smtClean="0"/>
              <a:t>As the initial operations are performed, SQL Server will “reserve” log space to ensure that a rollback is possible.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0188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Rollback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6203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new VLFs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38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My transaction log grew.  How many VLFs?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268463"/>
              </p:ext>
            </p:extLst>
          </p:nvPr>
        </p:nvGraphicFramePr>
        <p:xfrm>
          <a:off x="1524000" y="22225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</a:t>
                      </a:r>
                      <a:r>
                        <a:rPr lang="en-US" baseline="0" dirty="0"/>
                        <a:t> growth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New</a:t>
                      </a:r>
                      <a:r>
                        <a:rPr lang="en-US" baseline="0" dirty="0"/>
                        <a:t> VLFs created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to 64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 MB to 1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Greater</a:t>
                      </a:r>
                      <a:r>
                        <a:rPr lang="en-US" baseline="0" dirty="0"/>
                        <a:t> than 1 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952875"/>
            <a:ext cx="8229600" cy="2066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Special case for SQL 2014+</a:t>
            </a:r>
          </a:p>
          <a:p>
            <a:r>
              <a:rPr lang="en-US" dirty="0"/>
              <a:t>Compute current log size / growth amount</a:t>
            </a:r>
          </a:p>
          <a:p>
            <a:r>
              <a:rPr lang="en-US" dirty="0"/>
              <a:t>If greater than 8, add only 1 new VLF</a:t>
            </a:r>
          </a:p>
        </p:txBody>
      </p:sp>
    </p:spTree>
    <p:extLst>
      <p:ext uri="{BB962C8B-B14F-4D97-AF65-F5344CB8AC3E}">
        <p14:creationId xmlns:p14="http://schemas.microsoft.com/office/powerpoint/2010/main" val="32740957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VLF Trade-Offs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Too many VLFs create performance problems (“VLF Fragmentation”)</a:t>
            </a:r>
          </a:p>
          <a:p>
            <a:pPr lvl="1"/>
            <a:r>
              <a:rPr lang="en-US" dirty="0"/>
              <a:t>Slows noticeably any time log is read</a:t>
            </a:r>
          </a:p>
          <a:p>
            <a:pPr lvl="2"/>
            <a:r>
              <a:rPr lang="en-US" dirty="0"/>
              <a:t>Start-up time for database, log reader, backup &amp; restore, etc.</a:t>
            </a:r>
          </a:p>
          <a:p>
            <a:pPr lvl="1"/>
            <a:r>
              <a:rPr lang="en-US" dirty="0"/>
              <a:t>But smaller VLFs are faster to allocate (zero-</a:t>
            </a:r>
            <a:r>
              <a:rPr lang="en-US" dirty="0" err="1"/>
              <a:t>init</a:t>
            </a:r>
            <a:r>
              <a:rPr lang="en-US" dirty="0"/>
              <a:t>)</a:t>
            </a:r>
          </a:p>
          <a:p>
            <a:r>
              <a:rPr lang="en-US" dirty="0"/>
              <a:t>Too few VLFs also create performance problems</a:t>
            </a:r>
          </a:p>
          <a:p>
            <a:pPr lvl="1"/>
            <a:r>
              <a:rPr lang="en-US" dirty="0"/>
              <a:t>Clearing the log, especially when long-running transactions are happening</a:t>
            </a:r>
          </a:p>
        </p:txBody>
      </p:sp>
    </p:spTree>
    <p:extLst>
      <p:ext uri="{BB962C8B-B14F-4D97-AF65-F5344CB8AC3E}">
        <p14:creationId xmlns:p14="http://schemas.microsoft.com/office/powerpoint/2010/main" val="20350353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Pre-Allocating the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  <a:p>
            <a:pPr lvl="1"/>
            <a:r>
              <a:rPr lang="en-US" dirty="0"/>
              <a:t>Eliminate VLF fragmentation</a:t>
            </a:r>
          </a:p>
          <a:p>
            <a:pPr lvl="1"/>
            <a:r>
              <a:rPr lang="en-US" dirty="0"/>
              <a:t>Avoid log growth during user operations</a:t>
            </a:r>
          </a:p>
          <a:p>
            <a:pPr lvl="2"/>
            <a:r>
              <a:rPr lang="en-US" dirty="0"/>
              <a:t>Can be time-consuming due to zero-initialization</a:t>
            </a:r>
          </a:p>
        </p:txBody>
      </p:sp>
    </p:spTree>
    <p:extLst>
      <p:ext uri="{BB962C8B-B14F-4D97-AF65-F5344CB8AC3E}">
        <p14:creationId xmlns:p14="http://schemas.microsoft.com/office/powerpoint/2010/main" val="11708933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VLF Fragmentation</a:t>
            </a:r>
          </a:p>
        </p:txBody>
      </p:sp>
    </p:spTree>
    <p:extLst>
      <p:ext uri="{BB962C8B-B14F-4D97-AF65-F5344CB8AC3E}">
        <p14:creationId xmlns:p14="http://schemas.microsoft.com/office/powerpoint/2010/main" val="26798879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Watch your VLF count</a:t>
            </a:r>
          </a:p>
          <a:p>
            <a:r>
              <a:rPr lang="en-US" dirty="0"/>
              <a:t>Monitor log </a:t>
            </a:r>
            <a:r>
              <a:rPr lang="en-US"/>
              <a:t>size over time</a:t>
            </a:r>
            <a:endParaRPr lang="en-US" dirty="0"/>
          </a:p>
          <a:p>
            <a:r>
              <a:rPr lang="en-US" dirty="0"/>
              <a:t>Set SQL Alerts on:</a:t>
            </a:r>
          </a:p>
          <a:p>
            <a:pPr lvl="1"/>
            <a:r>
              <a:rPr lang="en-US" dirty="0"/>
              <a:t>Severity 17 errors (will alert on log full)</a:t>
            </a:r>
          </a:p>
          <a:p>
            <a:pPr lvl="1"/>
            <a:r>
              <a:rPr lang="en-US" dirty="0"/>
              <a:t>Error 5145</a:t>
            </a:r>
          </a:p>
          <a:p>
            <a:pPr lvl="2"/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Autogrow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file '…' in database '…' was cancelled by user or timed out after xx milliseconds.</a:t>
            </a:r>
          </a:p>
          <a:p>
            <a:pPr lvl="1"/>
            <a:r>
              <a:rPr lang="en-US" dirty="0"/>
              <a:t>Error 5144</a:t>
            </a:r>
          </a:p>
          <a:p>
            <a:pPr lvl="2"/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Autogrow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file </a:t>
            </a:r>
            <a:r>
              <a:rPr lang="en-US" sz="1800" dirty="0">
                <a:solidFill>
                  <a:srgbClr val="FF0000"/>
                </a:solidFill>
              </a:rPr>
              <a:t>'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sz="1800" dirty="0">
                <a:solidFill>
                  <a:srgbClr val="FF0000"/>
                </a:solidFill>
              </a:rPr>
              <a:t>'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database </a:t>
            </a:r>
            <a:r>
              <a:rPr lang="en-US" sz="1800" dirty="0">
                <a:solidFill>
                  <a:srgbClr val="FF0000"/>
                </a:solidFill>
              </a:rPr>
              <a:t>'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sz="1800" dirty="0">
                <a:solidFill>
                  <a:srgbClr val="FF0000"/>
                </a:solidFill>
              </a:rPr>
              <a:t>'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took xx milliseconds.</a:t>
            </a:r>
          </a:p>
        </p:txBody>
      </p:sp>
    </p:spTree>
    <p:extLst>
      <p:ext uri="{BB962C8B-B14F-4D97-AF65-F5344CB8AC3E}">
        <p14:creationId xmlns:p14="http://schemas.microsoft.com/office/powerpoint/2010/main" val="27827769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www.tf3604.com/log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Slide deck</a:t>
            </a:r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Sample database</a:t>
            </a:r>
          </a:p>
          <a:p>
            <a:pPr lvl="1"/>
            <a:r>
              <a:rPr lang="en-US" dirty="0"/>
              <a:t>SQL Server Log File Visualizer &amp; </a:t>
            </a:r>
            <a:r>
              <a:rPr lang="en-US"/>
              <a:t>LSN Converter </a:t>
            </a:r>
            <a:r>
              <a:rPr lang="en-US" dirty="0"/>
              <a:t>binaries &amp; source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340294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Goes in the Transaction Log?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Everything</a:t>
            </a:r>
            <a:r>
              <a:rPr lang="en-US" dirty="0"/>
              <a:t> that modifies the state </a:t>
            </a:r>
            <a:r>
              <a:rPr lang="en-US" u="sng" dirty="0"/>
              <a:t>any</a:t>
            </a:r>
            <a:r>
              <a:rPr lang="en-US" dirty="0"/>
              <a:t> database in SQL</a:t>
            </a:r>
          </a:p>
          <a:p>
            <a:pPr lvl="1"/>
            <a:r>
              <a:rPr lang="en-US" dirty="0"/>
              <a:t>Includes data to </a:t>
            </a:r>
            <a:r>
              <a:rPr lang="en-US" b="1" dirty="0"/>
              <a:t>redo</a:t>
            </a:r>
            <a:r>
              <a:rPr lang="en-US" dirty="0"/>
              <a:t> an operation</a:t>
            </a:r>
          </a:p>
          <a:p>
            <a:pPr lvl="1"/>
            <a:r>
              <a:rPr lang="en-US" dirty="0"/>
              <a:t>Includes data to </a:t>
            </a:r>
            <a:r>
              <a:rPr lang="en-US" b="1" dirty="0"/>
              <a:t>undo</a:t>
            </a:r>
            <a:r>
              <a:rPr lang="en-US" dirty="0"/>
              <a:t> an operation</a:t>
            </a:r>
          </a:p>
          <a:p>
            <a:r>
              <a:rPr lang="en-US" sz="2400" dirty="0"/>
              <a:t>Very limited exceptions for some </a:t>
            </a:r>
            <a:r>
              <a:rPr lang="en-US" sz="2400" dirty="0" err="1"/>
              <a:t>tempdb</a:t>
            </a:r>
            <a:r>
              <a:rPr lang="en-US" sz="2400" dirty="0"/>
              <a:t> operations</a:t>
            </a:r>
          </a:p>
        </p:txBody>
      </p:sp>
    </p:spTree>
    <p:extLst>
      <p:ext uri="{BB962C8B-B14F-4D97-AF65-F5344CB8AC3E}">
        <p14:creationId xmlns:p14="http://schemas.microsoft.com/office/powerpoint/2010/main" val="1907664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vs Logical Log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Logical Log File</a:t>
            </a:r>
          </a:p>
          <a:p>
            <a:pPr lvl="1"/>
            <a:r>
              <a:rPr lang="en-US" dirty="0"/>
              <a:t>Always growing</a:t>
            </a:r>
          </a:p>
          <a:p>
            <a:pPr lvl="1"/>
            <a:r>
              <a:rPr lang="en-US" dirty="0"/>
              <a:t>Write once / read many</a:t>
            </a:r>
          </a:p>
          <a:p>
            <a:pPr lvl="2"/>
            <a:r>
              <a:rPr lang="en-US" dirty="0"/>
              <a:t>After being written, log records are </a:t>
            </a:r>
            <a:r>
              <a:rPr lang="en-US" b="1" dirty="0"/>
              <a:t>never</a:t>
            </a:r>
            <a:r>
              <a:rPr lang="en-US" dirty="0"/>
              <a:t> changed</a:t>
            </a:r>
          </a:p>
          <a:p>
            <a:r>
              <a:rPr lang="en-US" dirty="0"/>
              <a:t>Physical Log File</a:t>
            </a:r>
          </a:p>
          <a:p>
            <a:pPr lvl="1"/>
            <a:r>
              <a:rPr lang="en-US" dirty="0"/>
              <a:t>Only grows when full (or manually grown)</a:t>
            </a:r>
          </a:p>
          <a:p>
            <a:pPr lvl="1"/>
            <a:r>
              <a:rPr lang="en-US" dirty="0"/>
              <a:t>Divided into virtual log files (VLFs)</a:t>
            </a:r>
          </a:p>
          <a:p>
            <a:pPr lvl="1"/>
            <a:r>
              <a:rPr lang="en-US" dirty="0"/>
              <a:t>VLFs are inactivated when possible and over-written</a:t>
            </a:r>
          </a:p>
        </p:txBody>
      </p:sp>
    </p:spTree>
    <p:extLst>
      <p:ext uri="{BB962C8B-B14F-4D97-AF65-F5344CB8AC3E}">
        <p14:creationId xmlns:p14="http://schemas.microsoft.com/office/powerpoint/2010/main" val="3330670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</p:spPr>
        <p:txBody>
          <a:bodyPr/>
          <a:lstStyle/>
          <a:p>
            <a:r>
              <a:rPr lang="en-US" dirty="0"/>
              <a:t>The Transaction Log is just a file 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3810789" cy="467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38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</p:spPr>
        <p:txBody>
          <a:bodyPr/>
          <a:lstStyle/>
          <a:p>
            <a:r>
              <a:rPr lang="en-US" dirty="0"/>
              <a:t>The Transaction Log is just a file …</a:t>
            </a:r>
          </a:p>
          <a:p>
            <a:r>
              <a:rPr lang="en-US" dirty="0"/>
              <a:t>With a bit of header information 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007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</p:spPr>
        <p:txBody>
          <a:bodyPr/>
          <a:lstStyle/>
          <a:p>
            <a:r>
              <a:rPr lang="en-US" dirty="0"/>
              <a:t>The Transaction Log is just a file …</a:t>
            </a:r>
          </a:p>
          <a:p>
            <a:r>
              <a:rPr lang="en-US" dirty="0"/>
              <a:t>With a bit of header information …</a:t>
            </a:r>
          </a:p>
          <a:p>
            <a:r>
              <a:rPr lang="en-US" dirty="0"/>
              <a:t>Then divided into Virtual Log Files.</a:t>
            </a:r>
          </a:p>
          <a:p>
            <a:pPr lvl="1"/>
            <a:r>
              <a:rPr lang="en-US" dirty="0"/>
              <a:t>Not necessarily of equal size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134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73315</TotalTime>
  <Words>1393</Words>
  <Application>Microsoft Office PowerPoint</Application>
  <PresentationFormat>On-screen Show (4:3)</PresentationFormat>
  <Paragraphs>267</Paragraphs>
  <Slides>49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Courier New</vt:lpstr>
      <vt:lpstr>Wingdings</vt:lpstr>
      <vt:lpstr>Office Theme</vt:lpstr>
      <vt:lpstr>Transaction Log Fundamentals for the DBA</vt:lpstr>
      <vt:lpstr>Brian Hansen</vt:lpstr>
      <vt:lpstr>Agenda</vt:lpstr>
      <vt:lpstr>Purpose of the Transaction Log</vt:lpstr>
      <vt:lpstr>What Goes in the Transaction Log?</vt:lpstr>
      <vt:lpstr>Physical vs Logical Log File</vt:lpstr>
      <vt:lpstr>Organization of the Transaction Log</vt:lpstr>
      <vt:lpstr>Organization of the Transaction Log</vt:lpstr>
      <vt:lpstr>Organization of the Transaction Log</vt:lpstr>
      <vt:lpstr>Virtual Log Files</vt:lpstr>
      <vt:lpstr>Virtual Log Files</vt:lpstr>
      <vt:lpstr>Virtual Log Files</vt:lpstr>
      <vt:lpstr>Virtual Log Files</vt:lpstr>
      <vt:lpstr>Virtual Log Files</vt:lpstr>
      <vt:lpstr>Virtual Log Files</vt:lpstr>
      <vt:lpstr>Virtual Log Files</vt:lpstr>
      <vt:lpstr>Organization of the Transaction Log</vt:lpstr>
      <vt:lpstr>VLF Detail</vt:lpstr>
      <vt:lpstr>Log Block Detail</vt:lpstr>
      <vt:lpstr>Log Record Detail</vt:lpstr>
      <vt:lpstr>Log Sequence Number</vt:lpstr>
      <vt:lpstr>LSN Representations</vt:lpstr>
      <vt:lpstr>Demo</vt:lpstr>
      <vt:lpstr>DBCC LOGINFO(‘db_name’)</vt:lpstr>
      <vt:lpstr>Demo</vt:lpstr>
      <vt:lpstr>fn_dblog(start_lsn, end_lsn)</vt:lpstr>
      <vt:lpstr>Demo</vt:lpstr>
      <vt:lpstr>Related commands/function</vt:lpstr>
      <vt:lpstr>Checkpoint</vt:lpstr>
      <vt:lpstr>Checkpoint Types</vt:lpstr>
      <vt:lpstr>Checkpoint Process</vt:lpstr>
      <vt:lpstr>Flushing the Log</vt:lpstr>
      <vt:lpstr>Recovery Models</vt:lpstr>
      <vt:lpstr>Clearing the Log</vt:lpstr>
      <vt:lpstr>Demos</vt:lpstr>
      <vt:lpstr>Rolling Back a Transaction</vt:lpstr>
      <vt:lpstr>Rolling Back a Transaction</vt:lpstr>
      <vt:lpstr>Rolling Back a Transaction</vt:lpstr>
      <vt:lpstr>Rolling Back a Transaction</vt:lpstr>
      <vt:lpstr>Rolling Back a Transaction</vt:lpstr>
      <vt:lpstr>Rolling Back a Transaction</vt:lpstr>
      <vt:lpstr>Rolling Back a Transaction</vt:lpstr>
      <vt:lpstr>Demo</vt:lpstr>
      <vt:lpstr>Creating new VLFs</vt:lpstr>
      <vt:lpstr>VLF Trade-Offs</vt:lpstr>
      <vt:lpstr>Pre-Allocating the Log</vt:lpstr>
      <vt:lpstr>Demo</vt:lpstr>
      <vt:lpstr>Log Monitoring</vt:lpstr>
      <vt:lpstr>Thank You</vt:lpstr>
    </vt:vector>
  </TitlesOfParts>
  <Company>tf3604.com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Hansen</dc:creator>
  <cp:lastModifiedBy>Brian Hansen</cp:lastModifiedBy>
  <cp:revision>289</cp:revision>
  <dcterms:created xsi:type="dcterms:W3CDTF">2011-08-19T20:30:49Z</dcterms:created>
  <dcterms:modified xsi:type="dcterms:W3CDTF">2016-09-09T15:44:47Z</dcterms:modified>
</cp:coreProperties>
</file>