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7"/>
  </p:notesMasterIdLst>
  <p:sldIdLst>
    <p:sldId id="309" r:id="rId2"/>
    <p:sldId id="312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310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11" r:id="rId53"/>
    <p:sldId id="306" r:id="rId54"/>
    <p:sldId id="307" r:id="rId55"/>
    <p:sldId id="308" r:id="rId56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74" autoAdjust="0"/>
  </p:normalViewPr>
  <p:slideViewPr>
    <p:cSldViewPr snapToGrid="0" snapToObjects="1">
      <p:cViewPr varScale="1">
        <p:scale>
          <a:sx n="77" d="100"/>
          <a:sy n="77" d="100"/>
        </p:scale>
        <p:origin x="636" y="78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BF2EA9-CFC8-45FA-BD4C-CF2CA22F3AA1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06AB3-B303-49B7-80DE-AE281F223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286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Limit of 24K per </a:t>
            </a:r>
            <a:r>
              <a:rPr lang="en-US"/>
              <a:t>log record?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08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Differences: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No “</a:t>
            </a:r>
            <a:r>
              <a:rPr lang="en-US" baseline="0" dirty="0" err="1"/>
              <a:t>RecoveryUnitId</a:t>
            </a:r>
            <a:r>
              <a:rPr lang="en-US" baseline="0" dirty="0"/>
              <a:t>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Extra columns: “</a:t>
            </a:r>
            <a:r>
              <a:rPr lang="en-US" baseline="0" dirty="0" err="1"/>
              <a:t>database_id</a:t>
            </a:r>
            <a:r>
              <a:rPr lang="en-US" baseline="0" dirty="0"/>
              <a:t>” and “</a:t>
            </a:r>
            <a:r>
              <a:rPr lang="en-US" baseline="0" dirty="0" err="1"/>
              <a:t>first_lsn</a:t>
            </a:r>
            <a:r>
              <a:rPr lang="en-US" baseline="0" dirty="0"/>
              <a:t>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Different data types (“</a:t>
            </a:r>
            <a:r>
              <a:rPr lang="en-US" baseline="0" dirty="0" err="1"/>
              <a:t>vlf_sequence_number</a:t>
            </a:r>
            <a:r>
              <a:rPr lang="en-US" baseline="0" dirty="0"/>
              <a:t>” is </a:t>
            </a:r>
            <a:r>
              <a:rPr lang="en-US" baseline="0" dirty="0" err="1"/>
              <a:t>bigint</a:t>
            </a:r>
            <a:r>
              <a:rPr lang="en-US" baseline="0" dirty="0"/>
              <a:t>, “parity” is </a:t>
            </a:r>
            <a:r>
              <a:rPr lang="en-US" baseline="0" dirty="0" err="1"/>
              <a:t>tinyint</a:t>
            </a:r>
            <a:r>
              <a:rPr lang="en-US" baseline="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“</a:t>
            </a:r>
            <a:r>
              <a:rPr lang="en-US" baseline="0" dirty="0" err="1"/>
              <a:t>vlf_create_lsn</a:t>
            </a:r>
            <a:r>
              <a:rPr lang="en-US" baseline="0" dirty="0"/>
              <a:t>” is in hexadecimal colon-separated format (vs decimal)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Has “</a:t>
            </a:r>
            <a:r>
              <a:rPr lang="en-US" baseline="0" dirty="0" err="1"/>
              <a:t>vlf_first_lsn</a:t>
            </a:r>
            <a:r>
              <a:rPr lang="en-US" baseline="0" dirty="0"/>
              <a:t>” column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Has “</a:t>
            </a:r>
            <a:r>
              <a:rPr lang="en-US" baseline="0" dirty="0" err="1"/>
              <a:t>vlf_active</a:t>
            </a:r>
            <a:r>
              <a:rPr lang="en-US" baseline="0" dirty="0"/>
              <a:t>” bit column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“</a:t>
            </a:r>
            <a:r>
              <a:rPr lang="en-US" baseline="0" dirty="0" err="1"/>
              <a:t>vlf_begin_offset</a:t>
            </a:r>
            <a:r>
              <a:rPr lang="en-US" baseline="0" dirty="0"/>
              <a:t>” and “</a:t>
            </a:r>
            <a:r>
              <a:rPr lang="en-US" baseline="0" dirty="0" err="1"/>
              <a:t>vlf_size_mb</a:t>
            </a:r>
            <a:r>
              <a:rPr lang="en-US" baseline="0" dirty="0"/>
              <a:t>” are in megabytes (vs bytes)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06AB3-B303-49B7-80DE-AE281F223BB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25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Auto-truncate mode means that the database (1) is in the Simple recovery model, or no</a:t>
            </a:r>
            <a:r>
              <a:rPr lang="en-US" baseline="0" dirty="0"/>
              <a:t> full database backup since changing to Full or Bulked Logged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04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>
            <a:spLocks noChangeAspect="1"/>
          </p:cNvSpPr>
          <p:nvPr userDrawn="1"/>
        </p:nvSpPr>
        <p:spPr>
          <a:xfrm>
            <a:off x="65556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>
            <a:spLocks noChangeAspect="1"/>
          </p:cNvSpPr>
          <p:nvPr userDrawn="1"/>
        </p:nvSpPr>
        <p:spPr>
          <a:xfrm>
            <a:off x="-3600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tigertoolbox/tree/master/Fixing-VLFs" TargetMode="Externa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sqlperformance.com/2013/11/sql-performance/transaction-log-monitoring" TargetMode="Externa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7BC17-A4CB-4C5C-8189-2BD06BE3E4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accent1"/>
                </a:solidFill>
              </a:rPr>
              <a:t>Brian Hansen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brian@tf3604.com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@tf3604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DE922-DD41-46E4-A789-EAF96778AB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6000" dirty="0"/>
              <a:t>Visualize Your Transaction Log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C0FC99-58B7-4BAC-A4C4-1F44433F31BD}"/>
              </a:ext>
            </a:extLst>
          </p:cNvPr>
          <p:cNvSpPr txBox="1"/>
          <p:nvPr/>
        </p:nvSpPr>
        <p:spPr>
          <a:xfrm>
            <a:off x="8392092" y="5196483"/>
            <a:ext cx="2768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SQL Saturday #839</a:t>
            </a:r>
          </a:p>
          <a:p>
            <a:pPr algn="r"/>
            <a:r>
              <a:rPr lang="en-US" dirty="0"/>
              <a:t>Virginia Beach, Virginia</a:t>
            </a:r>
          </a:p>
          <a:p>
            <a:pPr algn="r"/>
            <a:r>
              <a:rPr lang="en-US" dirty="0"/>
              <a:t>8 June 2019</a:t>
            </a:r>
          </a:p>
        </p:txBody>
      </p:sp>
    </p:spTree>
    <p:extLst>
      <p:ext uri="{BB962C8B-B14F-4D97-AF65-F5344CB8AC3E}">
        <p14:creationId xmlns:p14="http://schemas.microsoft.com/office/powerpoint/2010/main" val="191138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3239" y="1512041"/>
            <a:ext cx="5009363" cy="4276616"/>
          </a:xfrm>
          <a:noFill/>
        </p:spPr>
        <p:txBody>
          <a:bodyPr>
            <a:normAutofit fontScale="925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VLFs can be in one of several statuses: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</a:rPr>
              <a:t>Inactive (never used)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</a:rPr>
              <a:t>Inactive (previously used)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Active (current)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Active (not usable)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Only one VLF is current at a time.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236"/>
            <a:ext cx="3603980" cy="442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255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3239" y="1512041"/>
            <a:ext cx="4940997" cy="4276616"/>
          </a:xfrm>
          <a:noFill/>
        </p:spPr>
        <p:txBody>
          <a:bodyPr>
            <a:normAutofit fontScale="850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VLFs can be in one of several statuses: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</a:rPr>
              <a:t>Inactive (never used)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</a:rPr>
              <a:t>Inactive (previously used)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Active (current)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Active (not usable)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Only one VLF is current at a time.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VLFs are numbered.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236"/>
            <a:ext cx="3603980" cy="442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801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3239" y="1512041"/>
            <a:ext cx="4770081" cy="4276616"/>
          </a:xfrm>
          <a:noFill/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As more records are added to the log, additional VLFs are allocated.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236"/>
            <a:ext cx="3602977" cy="442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214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3239" y="1512041"/>
            <a:ext cx="4778626" cy="4276616"/>
          </a:xfrm>
          <a:noFill/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As more records are added to the log, additional VLFs are allocated.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236"/>
            <a:ext cx="3603980" cy="442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474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3239" y="1512041"/>
            <a:ext cx="4881176" cy="4276616"/>
          </a:xfrm>
          <a:noFill/>
        </p:spPr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As more records are added to the log, additional VLFs are put in use.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Writing to the log is circular so long as VLF are available.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What happens next?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236"/>
            <a:ext cx="3603980" cy="442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48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6920" y="1512041"/>
            <a:ext cx="5623133" cy="4276616"/>
          </a:xfrm>
          <a:noFill/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 log file has to grow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More VLFs are added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236"/>
            <a:ext cx="1898070" cy="443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512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8374" y="1512041"/>
            <a:ext cx="5383849" cy="4276616"/>
          </a:xfrm>
          <a:noFill/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 log file has to grow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More VLFs are added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Eventually the log will be “truncated” or “cleared”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40" y="1339236"/>
            <a:ext cx="1893565" cy="442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539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6777" y="1512041"/>
            <a:ext cx="4178893" cy="1052157"/>
          </a:xfrm>
        </p:spPr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VLFs are also structured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236"/>
            <a:ext cx="3603980" cy="44237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239" y="3233552"/>
            <a:ext cx="4314605" cy="136484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296978" y="3902041"/>
            <a:ext cx="1107953" cy="13936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45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VLF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143" y="3738185"/>
            <a:ext cx="8691073" cy="2200706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Again there is a header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Then a series of log blocks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 512 byte increments up to 60K in size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236"/>
            <a:ext cx="7738910" cy="224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140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Block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0216" y="3738185"/>
            <a:ext cx="9443103" cy="2200706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As expected, starts with a header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Then a series of log records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Completely variable in size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And an index to the log records (slot array)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139" y="1341489"/>
            <a:ext cx="7738910" cy="224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44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7367452" y="1528181"/>
            <a:ext cx="3831771" cy="3665808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/>
              <a:t>20+ </a:t>
            </a:r>
            <a:r>
              <a:rPr lang="en-US" sz="2835" dirty="0"/>
              <a:t>Years working with SQL Server</a:t>
            </a:r>
          </a:p>
          <a:p>
            <a:pPr lvl="1"/>
            <a:r>
              <a:rPr lang="en-US" sz="2457" dirty="0"/>
              <a:t>Development work since 7.0</a:t>
            </a:r>
          </a:p>
          <a:p>
            <a:pPr lvl="1"/>
            <a:r>
              <a:rPr lang="en-US" sz="2457" dirty="0"/>
              <a:t>Administration going back to 6.5</a:t>
            </a:r>
          </a:p>
          <a:p>
            <a:pPr lvl="1"/>
            <a:r>
              <a:rPr lang="en-US" sz="2457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7289" y="1907936"/>
            <a:ext cx="3740699" cy="720000"/>
          </a:xfrm>
        </p:spPr>
        <p:txBody>
          <a:bodyPr/>
          <a:lstStyle/>
          <a:p>
            <a:pPr algn="ctr"/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5093" y="3233117"/>
            <a:ext cx="2805790" cy="93238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62" y="3826507"/>
            <a:ext cx="378721" cy="3075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62" y="3243600"/>
            <a:ext cx="378721" cy="3787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6580" y="957531"/>
            <a:ext cx="2367147" cy="570650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110585" y="3738796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110586" y="3281454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275093" y="4208413"/>
            <a:ext cx="2996559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574562" y="5329280"/>
            <a:ext cx="10433072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35" dirty="0"/>
              <a:t>www.tf3604.com/poshadmin</a:t>
            </a:r>
          </a:p>
        </p:txBody>
      </p:sp>
    </p:spTree>
    <p:extLst>
      <p:ext uri="{BB962C8B-B14F-4D97-AF65-F5344CB8AC3E}">
        <p14:creationId xmlns:p14="http://schemas.microsoft.com/office/powerpoint/2010/main" val="2091737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Record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8403" y="3587950"/>
            <a:ext cx="9408919" cy="2200706"/>
          </a:xfrm>
        </p:spPr>
        <p:txBody>
          <a:bodyPr>
            <a:normAutofit fontScale="925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Of course, a header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Record type, transaction ID, length, pointer to previous transaction record, etc.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Payload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Before/after image of changes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236"/>
            <a:ext cx="7747722" cy="224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121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Sequence 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Each log record can be uniquely identified by its Log Sequence Number (LSN)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An LSN is composed of three parts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VLF number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Log Block offset (512-byte chunks, not necessarily contiguous)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Log Record number (slot number)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 LSN is, in a very real way, a pointer into the (logical) log file</a:t>
            </a:r>
          </a:p>
        </p:txBody>
      </p:sp>
    </p:spTree>
    <p:extLst>
      <p:ext uri="{BB962C8B-B14F-4D97-AF65-F5344CB8AC3E}">
        <p14:creationId xmlns:p14="http://schemas.microsoft.com/office/powerpoint/2010/main" val="3558144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LSN Representations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038" y="1207432"/>
            <a:ext cx="7776210" cy="594016"/>
          </a:xfrm>
        </p:spPr>
        <p:txBody>
          <a:bodyPr/>
          <a:lstStyle/>
          <a:p>
            <a:r>
              <a:rPr lang="en-US" dirty="0"/>
              <a:t>Four common ways to express an LSN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231912"/>
              </p:ext>
            </p:extLst>
          </p:nvPr>
        </p:nvGraphicFramePr>
        <p:xfrm>
          <a:off x="360244" y="1928519"/>
          <a:ext cx="10799999" cy="2106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4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5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1765">
                <a:tc>
                  <a:txBody>
                    <a:bodyPr/>
                    <a:lstStyle/>
                    <a:p>
                      <a:r>
                        <a:rPr lang="en-US" sz="2100" dirty="0"/>
                        <a:t>Format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Example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Common uses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765">
                <a:tc>
                  <a:txBody>
                    <a:bodyPr/>
                    <a:lstStyle/>
                    <a:p>
                      <a:r>
                        <a:rPr lang="en-US" sz="2100" dirty="0"/>
                        <a:t>Colon-separated (hexadecimal)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000001c0:0000006b:0005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Log management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765">
                <a:tc>
                  <a:txBody>
                    <a:bodyPr/>
                    <a:lstStyle/>
                    <a:p>
                      <a:r>
                        <a:rPr lang="en-US" sz="2100" dirty="0"/>
                        <a:t>Hexadecimal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0x000001c00000006b0005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Change data capture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765">
                <a:tc>
                  <a:txBody>
                    <a:bodyPr/>
                    <a:lstStyle/>
                    <a:p>
                      <a:r>
                        <a:rPr lang="en-US" sz="2100" dirty="0"/>
                        <a:t>Decimal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448000000010700005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Backup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048">
                <a:tc>
                  <a:txBody>
                    <a:bodyPr/>
                    <a:lstStyle/>
                    <a:p>
                      <a:r>
                        <a:rPr lang="en-US" sz="2100" dirty="0"/>
                        <a:t>Colon-separated (decimal)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448:107:5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Input to </a:t>
                      </a:r>
                      <a:r>
                        <a:rPr lang="en-US" sz="2100" dirty="0" err="1"/>
                        <a:t>fn_dblog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543017676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361038" y="4968550"/>
            <a:ext cx="7776210" cy="594016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These four LSNs are equivalent</a:t>
            </a:r>
          </a:p>
        </p:txBody>
      </p:sp>
    </p:spTree>
    <p:extLst>
      <p:ext uri="{BB962C8B-B14F-4D97-AF65-F5344CB8AC3E}">
        <p14:creationId xmlns:p14="http://schemas.microsoft.com/office/powerpoint/2010/main" val="3547626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LSN Converter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159" y="1561932"/>
            <a:ext cx="7198170" cy="335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1870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DBCC LOGINFO(‘</a:t>
            </a:r>
            <a:r>
              <a:rPr lang="en-US" dirty="0" err="1"/>
              <a:t>db_name</a:t>
            </a:r>
            <a:r>
              <a:rPr lang="en-US" dirty="0"/>
              <a:t>’)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330537"/>
            <a:ext cx="7776210" cy="639017"/>
          </a:xfrm>
        </p:spPr>
        <p:txBody>
          <a:bodyPr/>
          <a:lstStyle/>
          <a:p>
            <a:r>
              <a:rPr lang="en-US" dirty="0"/>
              <a:t>Returns one row per VLF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969553"/>
            <a:ext cx="7623206" cy="343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4672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sys.dm_db_log_info</a:t>
            </a:r>
            <a:r>
              <a:rPr lang="en-US" dirty="0"/>
              <a:t>(</a:t>
            </a:r>
            <a:r>
              <a:rPr lang="en-US" dirty="0" err="1"/>
              <a:t>db_id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038" y="1330537"/>
            <a:ext cx="10800000" cy="1272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Documented, supported version of DBCC LOGINFO</a:t>
            </a:r>
          </a:p>
          <a:p>
            <a:r>
              <a:rPr lang="en-US" dirty="0"/>
              <a:t>SQL Server 2016 SP2+</a:t>
            </a:r>
          </a:p>
          <a:p>
            <a:r>
              <a:rPr lang="en-US" dirty="0"/>
              <a:t>Subtle differences from DBCC LOGINFO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38" y="3240086"/>
            <a:ext cx="10564072" cy="114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0265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DBCC LOGINFO</a:t>
            </a:r>
          </a:p>
          <a:p>
            <a:r>
              <a:rPr lang="en-US" dirty="0"/>
              <a:t>	</a:t>
            </a:r>
            <a:r>
              <a:rPr lang="en-US"/>
              <a:t>	+ Log File Visualizer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010" y="2101657"/>
            <a:ext cx="7198170" cy="335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4487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fn_dblog</a:t>
            </a:r>
            <a:r>
              <a:rPr lang="en-US" dirty="0"/>
              <a:t>(</a:t>
            </a:r>
            <a:r>
              <a:rPr lang="en-US" dirty="0" err="1"/>
              <a:t>start_lsn</a:t>
            </a:r>
            <a:r>
              <a:rPr lang="en-US" dirty="0"/>
              <a:t>, </a:t>
            </a:r>
            <a:r>
              <a:rPr lang="en-US" dirty="0" err="1"/>
              <a:t>end_lsn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320036"/>
            <a:ext cx="7776210" cy="666018"/>
          </a:xfrm>
        </p:spPr>
        <p:txBody>
          <a:bodyPr/>
          <a:lstStyle/>
          <a:p>
            <a:r>
              <a:rPr lang="en-US" dirty="0"/>
              <a:t>Returns one row per log record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914052"/>
            <a:ext cx="7524203" cy="381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0728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fn_dblog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159" y="1561932"/>
            <a:ext cx="7198170" cy="335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2957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command/function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SQLPERF(LOGSPACE)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Log size, percent used per database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fn_dump_dblog</a:t>
            </a:r>
            <a:endParaRPr lang="en-US" dirty="0"/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Similar to </a:t>
            </a:r>
            <a:r>
              <a:rPr lang="en-US" dirty="0" err="1"/>
              <a:t>fn_dblog</a:t>
            </a:r>
            <a:r>
              <a:rPr lang="en-US" dirty="0"/>
              <a:t>, but reads from backup file</a:t>
            </a:r>
          </a:p>
        </p:txBody>
      </p:sp>
    </p:spTree>
    <p:extLst>
      <p:ext uri="{BB962C8B-B14F-4D97-AF65-F5344CB8AC3E}">
        <p14:creationId xmlns:p14="http://schemas.microsoft.com/office/powerpoint/2010/main" val="1422630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Purpose of the transaction log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Organization of the transaction log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Flushing &amp; clearing the log / checkpoints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Rollback operations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VLF fragmentation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Log monitoring</a:t>
            </a:r>
          </a:p>
        </p:txBody>
      </p:sp>
    </p:spTree>
    <p:extLst>
      <p:ext uri="{BB962C8B-B14F-4D97-AF65-F5344CB8AC3E}">
        <p14:creationId xmlns:p14="http://schemas.microsoft.com/office/powerpoint/2010/main" val="38168732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Process of writing dirty pages from the buffer pool to disk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Irrespective of transaction completion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2646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Automatic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Period background thread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Instance-wide [</a:t>
            </a:r>
            <a:r>
              <a:rPr lang="en-US" sz="24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sp_configure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'recovery interval (min)'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</a:t>
            </a:r>
            <a:r>
              <a:rPr lang="en-US" dirty="0"/>
              <a:t>]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Indirect (2012+)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Database-specific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[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alter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database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myDB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target_recovery_time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minutes</a:t>
            </a:r>
            <a:r>
              <a:rPr lang="en-US" dirty="0"/>
              <a:t>]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Off by default in 2012, 2014; on by default in 2016+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Internal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During operations such as backup, snapshots, shutdown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Manual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CHECKPOINT command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2976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Write to log: checkpoint start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Also info about any uncommitted transactions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Flush the log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Identify dirty pages; write to disk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Update boot page with LSN corresponding to checkpoint start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(If SIMPLE recovery) clear the log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Write to log: checkpoint finish</a:t>
            </a:r>
          </a:p>
        </p:txBody>
      </p:sp>
    </p:spTree>
    <p:extLst>
      <p:ext uri="{BB962C8B-B14F-4D97-AF65-F5344CB8AC3E}">
        <p14:creationId xmlns:p14="http://schemas.microsoft.com/office/powerpoint/2010/main" val="26938078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Flushing the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Flushing = closing a log block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Triggers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60K limit reached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Transaction commits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Transaction rollbacks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Checkpoint</a:t>
            </a:r>
          </a:p>
        </p:txBody>
      </p:sp>
    </p:spTree>
    <p:extLst>
      <p:ext uri="{BB962C8B-B14F-4D97-AF65-F5344CB8AC3E}">
        <p14:creationId xmlns:p14="http://schemas.microsoft.com/office/powerpoint/2010/main" val="33775370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Recovery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Impacts how SQL logs changes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Simple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Full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Bulk-logged</a:t>
            </a:r>
          </a:p>
        </p:txBody>
      </p:sp>
    </p:spTree>
    <p:extLst>
      <p:ext uri="{BB962C8B-B14F-4D97-AF65-F5344CB8AC3E}">
        <p14:creationId xmlns:p14="http://schemas.microsoft.com/office/powerpoint/2010/main" val="19149487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Recovery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Commonly used for test systems or low-volume production systems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What is your recovery point objective?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All changes logged, but can be “discarded” on commit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only recover to the latest full backup</a:t>
            </a:r>
          </a:p>
        </p:txBody>
      </p:sp>
    </p:spTree>
    <p:extLst>
      <p:ext uri="{BB962C8B-B14F-4D97-AF65-F5344CB8AC3E}">
        <p14:creationId xmlns:p14="http://schemas.microsoft.com/office/powerpoint/2010/main" val="16531440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Recovery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Probably the most common recovery model for production systems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What is your recovery point objective?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Log records must be kept until log backup completed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recover to an arbitrary point in time</a:t>
            </a:r>
          </a:p>
        </p:txBody>
      </p:sp>
    </p:spTree>
    <p:extLst>
      <p:ext uri="{BB962C8B-B14F-4D97-AF65-F5344CB8AC3E}">
        <p14:creationId xmlns:p14="http://schemas.microsoft.com/office/powerpoint/2010/main" val="15975102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Bulk-logged Recovery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Not frequently used, perhaps temporarily during maintenance windows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What is your recovery point objective?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Similar to full model, but some changes are only “noted” rather than fully logged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Log backups still include all changes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Point-in-time recovery not possible</a:t>
            </a:r>
          </a:p>
        </p:txBody>
      </p:sp>
    </p:spTree>
    <p:extLst>
      <p:ext uri="{BB962C8B-B14F-4D97-AF65-F5344CB8AC3E}">
        <p14:creationId xmlns:p14="http://schemas.microsoft.com/office/powerpoint/2010/main" val="39510717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Clearing* the Log (aka Truncating*)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038" y="1111463"/>
            <a:ext cx="10800000" cy="4554399"/>
          </a:xfrm>
        </p:spPr>
        <p:txBody>
          <a:bodyPr>
            <a:normAutofit fontScale="850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Marks unneeded portions of log as inactive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Triggers: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Simple recovery**: Checkpoint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Full/bulked-log: Log Backup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Change from Full or Bulked Logged to Simple***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Why can’t the log clear?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Pending log backup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Active replication / CDC / AG / mirroring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Long-running transaction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See </a:t>
            </a:r>
            <a:r>
              <a:rPr lang="en-US" sz="189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sys.databases.log_reuse_wait_desc</a:t>
            </a:r>
            <a:endParaRPr lang="en-US" sz="189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13431" y="5016381"/>
            <a:ext cx="4500170" cy="128379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86402" tIns="43201" rIns="86402" bIns="43201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001" indent="0">
              <a:buNone/>
            </a:pPr>
            <a:r>
              <a:rPr lang="en-US" sz="1701" dirty="0"/>
              <a:t>* Horribly misnamed!  This process clears nothing and truncates nothing.</a:t>
            </a:r>
          </a:p>
          <a:p>
            <a:pPr marL="54001" indent="0">
              <a:buNone/>
            </a:pPr>
            <a:r>
              <a:rPr lang="en-US" sz="1701" dirty="0"/>
              <a:t>** More technically, when in “auto-truncate” mode.</a:t>
            </a:r>
          </a:p>
          <a:p>
            <a:pPr marL="54001" indent="0">
              <a:buNone/>
            </a:pPr>
            <a:r>
              <a:rPr lang="en-US" sz="1701" dirty="0"/>
              <a:t>*** But this breaks the backup chain!</a:t>
            </a:r>
          </a:p>
        </p:txBody>
      </p:sp>
    </p:spTree>
    <p:extLst>
      <p:ext uri="{BB962C8B-B14F-4D97-AF65-F5344CB8AC3E}">
        <p14:creationId xmlns:p14="http://schemas.microsoft.com/office/powerpoint/2010/main" val="25690461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recovery</a:t>
            </a:r>
          </a:p>
          <a:p>
            <a:r>
              <a:rPr lang="en-US" dirty="0"/>
              <a:t>Full recovery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692" y="1861695"/>
            <a:ext cx="7198170" cy="335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00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Primary purposes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Durability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Write-ahead logging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Crash recovery / restore operations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Atomicity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Thought experiment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What would SQL be like without a transaction log?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Secondary purposes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Log reader (replication, CDC)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Mirroring / Availability Groups / log shipping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Snapshots</a:t>
            </a:r>
          </a:p>
        </p:txBody>
      </p:sp>
    </p:spTree>
    <p:extLst>
      <p:ext uri="{BB962C8B-B14F-4D97-AF65-F5344CB8AC3E}">
        <p14:creationId xmlns:p14="http://schemas.microsoft.com/office/powerpoint/2010/main" val="12437690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When a transaction cannot complete, it must rollback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ROLLBACK TRANSACTION command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Connection is abandoned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Network failure, KILL, severe errors, client crash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Non-graceful shutdown of SQL (crash recovery)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Restore operations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Rollback operations are single-threaded</a:t>
            </a:r>
          </a:p>
        </p:txBody>
      </p:sp>
    </p:spTree>
    <p:extLst>
      <p:ext uri="{BB962C8B-B14F-4D97-AF65-F5344CB8AC3E}">
        <p14:creationId xmlns:p14="http://schemas.microsoft.com/office/powerpoint/2010/main" val="32902012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2878" y="1512041"/>
            <a:ext cx="5160722" cy="4276616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Log records form a reverse linked list of operations within a transaction.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Let’s suppose the yellow transaction needs to roll back.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 first record is for “begin transaction.”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101" y="1449039"/>
            <a:ext cx="3755584" cy="275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4833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2878" y="1512041"/>
            <a:ext cx="5026815" cy="4276616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300" dirty="0"/>
              <a:t>SQL Server finds the last log record for the transaction.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300" dirty="0"/>
              <a:t>SQL reverses the operation in the buffer pool.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101" y="1449039"/>
            <a:ext cx="3755584" cy="275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7765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2878" y="1512041"/>
            <a:ext cx="5291735" cy="4276616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Creates a new log record indicating that the operation was undone. This is called a “Compensation” record (or “anti-operation”).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This record then points back to the second-to-last record.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099" y="1451559"/>
            <a:ext cx="3758502" cy="306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8138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2878" y="1512041"/>
            <a:ext cx="5160722" cy="4276616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300" dirty="0"/>
              <a:t>The second to last operation is undone, and a compensation record is written that points back to the first record (the “begin transaction”).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099" y="1451559"/>
            <a:ext cx="3758502" cy="330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7837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2878" y="1512041"/>
            <a:ext cx="5035361" cy="427661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300" dirty="0"/>
              <a:t>Finally, an “abort transaction” log record is written.  It also points back to the “begin transaction” record.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099" y="1451559"/>
            <a:ext cx="3758502" cy="34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4919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Key takeaways: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Rollback operations generate log records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As the initial operations are performed, SQL Server will “reserve” log space to ensure that a rollback is possible.</a:t>
            </a:r>
          </a:p>
          <a:p>
            <a:pPr marL="1609253" lvl="2" indent="-457200">
              <a:buFont typeface="Arial" panose="020B0604020202020204" pitchFamily="34" charset="0"/>
              <a:buChar char="•"/>
            </a:pPr>
            <a:r>
              <a:rPr lang="en-US" dirty="0"/>
              <a:t>Very large DML operations will reserve a lot of log space (and will prevent the log from clearing while in process).  Often better to split up into </a:t>
            </a:r>
            <a:r>
              <a:rPr lang="en-US"/>
              <a:t>smaller transactions.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5583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Rollback operations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159" y="1561932"/>
            <a:ext cx="7198170" cy="335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8956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new VLFs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49501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My transaction log grew.  How many VLFs?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690823"/>
              </p:ext>
            </p:extLst>
          </p:nvPr>
        </p:nvGraphicFramePr>
        <p:xfrm>
          <a:off x="2570922" y="2100056"/>
          <a:ext cx="6069400" cy="2247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17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Log</a:t>
                      </a:r>
                      <a:r>
                        <a:rPr lang="en-US" sz="2400" baseline="0" dirty="0"/>
                        <a:t> growth size</a:t>
                      </a:r>
                      <a:endParaRPr lang="en-US" sz="24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New</a:t>
                      </a:r>
                      <a:r>
                        <a:rPr lang="en-US" sz="2400" baseline="0" dirty="0"/>
                        <a:t> VLFs created</a:t>
                      </a:r>
                      <a:endParaRPr lang="en-US" sz="24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7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 to 64 MB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7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64 MB to 1 GB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7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Greater</a:t>
                      </a:r>
                      <a:r>
                        <a:rPr lang="en-US" sz="2400" baseline="0" dirty="0"/>
                        <a:t> than 1 GB</a:t>
                      </a:r>
                      <a:endParaRPr lang="en-US" sz="24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1872139" y="4347122"/>
            <a:ext cx="7776210" cy="1953053"/>
          </a:xfrm>
          <a:prstGeom prst="rect">
            <a:avLst/>
          </a:prstGeom>
        </p:spPr>
        <p:txBody>
          <a:bodyPr vert="horz" lIns="86402" tIns="43201" rIns="86402" bIns="4320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3100" dirty="0"/>
              <a:t>Special case for SQL 2014+</a:t>
            </a:r>
          </a:p>
          <a:p>
            <a:pPr>
              <a:spcBef>
                <a:spcPts val="0"/>
              </a:spcBef>
            </a:pPr>
            <a:r>
              <a:rPr lang="en-US" sz="3100" dirty="0"/>
              <a:t>Compute current log size / growth amount</a:t>
            </a:r>
          </a:p>
          <a:p>
            <a:pPr>
              <a:spcBef>
                <a:spcPts val="0"/>
              </a:spcBef>
            </a:pPr>
            <a:r>
              <a:rPr lang="en-US" sz="3100" dirty="0"/>
              <a:t>If greater than 8, add only 1 new VLF</a:t>
            </a:r>
          </a:p>
        </p:txBody>
      </p:sp>
    </p:spTree>
    <p:extLst>
      <p:ext uri="{BB962C8B-B14F-4D97-AF65-F5344CB8AC3E}">
        <p14:creationId xmlns:p14="http://schemas.microsoft.com/office/powerpoint/2010/main" val="14999138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VLF Trade-Offs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Too many VLFs create performance problems (“VLF Fragmentation”)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Slows noticeably any time log is read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Start-up time for database, log reader, backup &amp; restore, etc.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But smaller VLFs are faster to allocate (zero-</a:t>
            </a:r>
            <a:r>
              <a:rPr lang="en-US" dirty="0" err="1"/>
              <a:t>init</a:t>
            </a:r>
            <a:r>
              <a:rPr lang="en-US" dirty="0"/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Too few VLFs also create performance problems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Clearing the log, especially when long-running transactions are happening</a:t>
            </a:r>
          </a:p>
        </p:txBody>
      </p:sp>
    </p:spTree>
    <p:extLst>
      <p:ext uri="{BB962C8B-B14F-4D97-AF65-F5344CB8AC3E}">
        <p14:creationId xmlns:p14="http://schemas.microsoft.com/office/powerpoint/2010/main" val="4210259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Goes in the Transaction Log?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u="sng" dirty="0"/>
              <a:t>Everything</a:t>
            </a:r>
            <a:r>
              <a:rPr lang="en-US" dirty="0"/>
              <a:t> that modifies the state </a:t>
            </a:r>
            <a:r>
              <a:rPr lang="en-US" u="sng" dirty="0"/>
              <a:t>any</a:t>
            </a:r>
            <a:r>
              <a:rPr lang="en-US" dirty="0"/>
              <a:t> database in SQL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Includes data to </a:t>
            </a:r>
            <a:r>
              <a:rPr lang="en-US" b="1" dirty="0"/>
              <a:t>redo</a:t>
            </a:r>
            <a:r>
              <a:rPr lang="en-US" dirty="0"/>
              <a:t> an operation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Includes data to </a:t>
            </a:r>
            <a:r>
              <a:rPr lang="en-US" b="1" dirty="0"/>
              <a:t>undo</a:t>
            </a:r>
            <a:r>
              <a:rPr lang="en-US" dirty="0"/>
              <a:t> an operation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68" dirty="0"/>
              <a:t>Very limited exceptions for some </a:t>
            </a:r>
            <a:r>
              <a:rPr lang="en-US" sz="2268" dirty="0" err="1"/>
              <a:t>tempdb</a:t>
            </a:r>
            <a:r>
              <a:rPr lang="en-US" sz="2268" dirty="0"/>
              <a:t> operations</a:t>
            </a:r>
          </a:p>
        </p:txBody>
      </p:sp>
    </p:spTree>
    <p:extLst>
      <p:ext uri="{BB962C8B-B14F-4D97-AF65-F5344CB8AC3E}">
        <p14:creationId xmlns:p14="http://schemas.microsoft.com/office/powerpoint/2010/main" val="26811561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Pre-Allocating the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Why?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Eliminate VLF fragmentation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Avoid log growth during user operations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Can be time-consuming due to zero-initialization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However, plan for auto-growth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Set reasonable auto-growth parameters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Fixed growth amount, not percentage</a:t>
            </a:r>
          </a:p>
        </p:txBody>
      </p:sp>
    </p:spTree>
    <p:extLst>
      <p:ext uri="{BB962C8B-B14F-4D97-AF65-F5344CB8AC3E}">
        <p14:creationId xmlns:p14="http://schemas.microsoft.com/office/powerpoint/2010/main" val="12441441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VLF Fragmentation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159" y="1561932"/>
            <a:ext cx="7198170" cy="335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9038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VLFs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See the MS Tiger Team solution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A bit of a hammer – it generates scripts for all databases on the instance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Review the generated script before running it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2400" dirty="0">
                <a:hlinkClick r:id="rId2"/>
              </a:rPr>
              <a:t>https://github.com/Microsoft/tigertoolbox/tree/master/Fixing-VLFs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279634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Watch your VLF count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Monitor log size over time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Set SQL Alerts on: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Severity 17 errors (will alert on log full)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Error 5145</a:t>
            </a:r>
          </a:p>
          <a:p>
            <a:pPr lvl="2"/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Autogrow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file '…' in database '…' was cancelled by user or timed out after xx milliseconds.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Error 5144</a:t>
            </a:r>
          </a:p>
          <a:p>
            <a:pPr lvl="2"/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Autogrow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file </a:t>
            </a:r>
            <a:r>
              <a:rPr lang="en-US" sz="2000" dirty="0">
                <a:solidFill>
                  <a:srgbClr val="FF0000"/>
                </a:solidFill>
              </a:rPr>
              <a:t>'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sz="2000" dirty="0">
                <a:solidFill>
                  <a:srgbClr val="FF0000"/>
                </a:solidFill>
              </a:rPr>
              <a:t>'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database </a:t>
            </a:r>
            <a:r>
              <a:rPr lang="en-US" sz="2000" dirty="0">
                <a:solidFill>
                  <a:srgbClr val="FF0000"/>
                </a:solidFill>
              </a:rPr>
              <a:t>'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sz="2000" dirty="0">
                <a:solidFill>
                  <a:srgbClr val="FF0000"/>
                </a:solidFill>
              </a:rPr>
              <a:t>'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took xx milliseconds.</a:t>
            </a:r>
          </a:p>
        </p:txBody>
      </p:sp>
    </p:spTree>
    <p:extLst>
      <p:ext uri="{BB962C8B-B14F-4D97-AF65-F5344CB8AC3E}">
        <p14:creationId xmlns:p14="http://schemas.microsoft.com/office/powerpoint/2010/main" val="29652177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Monitoring,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PerfMon</a:t>
            </a:r>
            <a:r>
              <a:rPr lang="en-US" dirty="0"/>
              <a:t> counters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One row per counter per database (plus rollup)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Paul Randal </a:t>
            </a:r>
            <a:r>
              <a:rPr lang="en-US" dirty="0">
                <a:hlinkClick r:id="rId2"/>
              </a:rPr>
              <a:t>explains</a:t>
            </a:r>
            <a:r>
              <a:rPr lang="en-US" dirty="0"/>
              <a:t> what to look for.</a:t>
            </a:r>
          </a:p>
          <a:p>
            <a:pPr lvl="1"/>
            <a:endParaRPr lang="en-US" dirty="0"/>
          </a:p>
          <a:p>
            <a:r>
              <a:rPr lang="en-US" sz="2268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object_name</a:t>
            </a:r>
            <a:r>
              <a:rPr lang="en-US" sz="2268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counter_name</a:t>
            </a:r>
            <a:r>
              <a:rPr lang="en-US" sz="2268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instance_name</a:t>
            </a:r>
            <a:r>
              <a:rPr lang="en-US" sz="2268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cntr_value</a:t>
            </a:r>
            <a:endParaRPr lang="en-US" sz="2268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68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 err="1">
                <a:solidFill>
                  <a:srgbClr val="00FF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</a:t>
            </a:r>
            <a:r>
              <a:rPr lang="en-US" sz="2268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268" dirty="0" err="1">
                <a:solidFill>
                  <a:srgbClr val="00FF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dm_os_performance_counters</a:t>
            </a:r>
            <a:endParaRPr lang="en-US" sz="2268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68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counter_name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2268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68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'Log Growths'</a:t>
            </a:r>
            <a:r>
              <a:rPr lang="en-US" sz="2268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'Log Shrinks'</a:t>
            </a:r>
            <a:r>
              <a:rPr lang="en-US" sz="2268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'Percent Log Used'</a:t>
            </a:r>
            <a:r>
              <a:rPr lang="en-US" sz="2268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'Log Flush Waits/sec'</a:t>
            </a:r>
            <a:r>
              <a:rPr lang="en-US" sz="2268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'Log Bytes Flushed/sec'</a:t>
            </a:r>
            <a:r>
              <a:rPr lang="en-US" sz="2268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'Log Flushes/sec'</a:t>
            </a:r>
            <a:r>
              <a:rPr lang="en-US" sz="2268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268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3/25/2017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7FD5303-69AD-2E4D-B18B-E5EED0F0A60B}" type="slidenum">
              <a:rPr lang="en-US" smtClean="0"/>
              <a:pPr/>
              <a:t>54</a:t>
            </a:fld>
            <a:r>
              <a:rPr lang="en-US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6741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www.tf3604.com/log</a:t>
            </a:r>
            <a:r>
              <a:rPr lang="en-US" dirty="0"/>
              <a:t>.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Slide deck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Scripts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Sample database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SQL Server Log File </a:t>
            </a:r>
            <a:r>
              <a:rPr lang="en-US"/>
              <a:t>Visualizer </a:t>
            </a:r>
            <a:r>
              <a:rPr lang="en-US" sz="3200"/>
              <a:t>&amp; </a:t>
            </a:r>
            <a:r>
              <a:rPr lang="en-US" sz="3200" dirty="0"/>
              <a:t>LSN Converter binaries </a:t>
            </a:r>
          </a:p>
          <a:p>
            <a:pPr lvl="2"/>
            <a:r>
              <a:rPr lang="en-US" sz="3200" dirty="0"/>
              <a:t>&amp; source</a:t>
            </a:r>
          </a:p>
          <a:p>
            <a:endParaRPr lang="en-US" dirty="0"/>
          </a:p>
          <a:p>
            <a:pPr algn="ctr"/>
            <a:r>
              <a:rPr lang="en-US" dirty="0">
                <a:solidFill>
                  <a:srgbClr val="0070C0"/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3003352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vs Logical Log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Logical Log File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Always growing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Write once / read many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After being written, log records are </a:t>
            </a:r>
            <a:r>
              <a:rPr lang="en-US" b="1" dirty="0"/>
              <a:t>never</a:t>
            </a:r>
            <a:r>
              <a:rPr lang="en-US" dirty="0"/>
              <a:t> changed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Physical Log File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Only grows when full (or manually grown)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Divided into virtual log files (VLFs)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VLFs are inactivated when possible and over-written</a:t>
            </a:r>
          </a:p>
        </p:txBody>
      </p:sp>
    </p:spTree>
    <p:extLst>
      <p:ext uri="{BB962C8B-B14F-4D97-AF65-F5344CB8AC3E}">
        <p14:creationId xmlns:p14="http://schemas.microsoft.com/office/powerpoint/2010/main" val="99091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3239" y="1512041"/>
            <a:ext cx="4641894" cy="427661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 Transaction Log is just a file 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536"/>
            <a:ext cx="3600843" cy="442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410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3238" y="1512041"/>
            <a:ext cx="4752989" cy="427661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 Transaction Log is just a file …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With a bit of header information 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236"/>
            <a:ext cx="3603980" cy="442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520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3239" y="1512041"/>
            <a:ext cx="4505161" cy="4276616"/>
          </a:xfrm>
        </p:spPr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 Transaction Log is just a file …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With a bit of header information …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Then divided into Virtual Log Files.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Not necessarily of equal size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236"/>
            <a:ext cx="3603980" cy="442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554223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BF6F"/>
      </a:accent1>
      <a:accent2>
        <a:srgbClr val="007A3E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1944</Words>
  <Application>Microsoft Office PowerPoint</Application>
  <PresentationFormat>Custom</PresentationFormat>
  <Paragraphs>322</Paragraphs>
  <Slides>55</Slides>
  <Notes>3</Notes>
  <HiddenSlides>1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Arial</vt:lpstr>
      <vt:lpstr>Calibri</vt:lpstr>
      <vt:lpstr>Consolas</vt:lpstr>
      <vt:lpstr>Courier New</vt:lpstr>
      <vt:lpstr>Segoe UI</vt:lpstr>
      <vt:lpstr>Wingdings</vt:lpstr>
      <vt:lpstr>SQLSatOslo 2016</vt:lpstr>
      <vt:lpstr>Image</vt:lpstr>
      <vt:lpstr>Brian Hansen brian@tf3604.com @tf3604</vt:lpstr>
      <vt:lpstr>Brian Hansen</vt:lpstr>
      <vt:lpstr>Agenda</vt:lpstr>
      <vt:lpstr>Purpose of the Transaction Log</vt:lpstr>
      <vt:lpstr>What Goes in the Transaction Log?</vt:lpstr>
      <vt:lpstr>Physical vs Logical Log File</vt:lpstr>
      <vt:lpstr>Organization of the Transaction Log</vt:lpstr>
      <vt:lpstr>Organization of the Transaction Log</vt:lpstr>
      <vt:lpstr>Organization of the Transaction Log</vt:lpstr>
      <vt:lpstr>Virtual Log Files</vt:lpstr>
      <vt:lpstr>Virtual Log Files</vt:lpstr>
      <vt:lpstr>Virtual Log Files</vt:lpstr>
      <vt:lpstr>Virtual Log Files</vt:lpstr>
      <vt:lpstr>Virtual Log Files</vt:lpstr>
      <vt:lpstr>Virtual Log Files</vt:lpstr>
      <vt:lpstr>Virtual Log Files</vt:lpstr>
      <vt:lpstr>Organization of the Transaction Log</vt:lpstr>
      <vt:lpstr>VLF Detail</vt:lpstr>
      <vt:lpstr>Log Block Detail</vt:lpstr>
      <vt:lpstr>Log Record Detail</vt:lpstr>
      <vt:lpstr>Log Sequence Number</vt:lpstr>
      <vt:lpstr>LSN Representations</vt:lpstr>
      <vt:lpstr>Demo</vt:lpstr>
      <vt:lpstr>DBCC LOGINFO(‘db_name’)</vt:lpstr>
      <vt:lpstr>sys.dm_db_log_info(db_id)</vt:lpstr>
      <vt:lpstr>Demo</vt:lpstr>
      <vt:lpstr>fn_dblog(start_lsn, end_lsn)</vt:lpstr>
      <vt:lpstr>Demo</vt:lpstr>
      <vt:lpstr>Related command/function</vt:lpstr>
      <vt:lpstr>Checkpoint</vt:lpstr>
      <vt:lpstr>Checkpoint Types</vt:lpstr>
      <vt:lpstr>Checkpoint Process</vt:lpstr>
      <vt:lpstr>Flushing the Log</vt:lpstr>
      <vt:lpstr>Recovery Models</vt:lpstr>
      <vt:lpstr>Simple Recovery Model</vt:lpstr>
      <vt:lpstr>Full Recovery Model</vt:lpstr>
      <vt:lpstr>Bulk-logged Recovery Model</vt:lpstr>
      <vt:lpstr>Clearing* the Log (aka Truncating*)</vt:lpstr>
      <vt:lpstr>Demos</vt:lpstr>
      <vt:lpstr>Rolling Back a Transaction</vt:lpstr>
      <vt:lpstr>Rolling Back a Transaction</vt:lpstr>
      <vt:lpstr>Rolling Back a Transaction</vt:lpstr>
      <vt:lpstr>Rolling Back a Transaction</vt:lpstr>
      <vt:lpstr>Rolling Back a Transaction</vt:lpstr>
      <vt:lpstr>Rolling Back a Transaction</vt:lpstr>
      <vt:lpstr>Rolling Back a Transaction</vt:lpstr>
      <vt:lpstr>Demo</vt:lpstr>
      <vt:lpstr>Creating new VLFs</vt:lpstr>
      <vt:lpstr>VLF Trade-Offs</vt:lpstr>
      <vt:lpstr>Pre-Allocating the Log</vt:lpstr>
      <vt:lpstr>Demo</vt:lpstr>
      <vt:lpstr>Controlling VLFs</vt:lpstr>
      <vt:lpstr>Log Monitoring</vt:lpstr>
      <vt:lpstr>Log Monitoring, continued</vt:lpstr>
      <vt:lpstr>Thank You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hansen</cp:lastModifiedBy>
  <cp:revision>59</cp:revision>
  <dcterms:created xsi:type="dcterms:W3CDTF">2011-08-19T20:30:49Z</dcterms:created>
  <dcterms:modified xsi:type="dcterms:W3CDTF">2019-06-01T14:05:53Z</dcterms:modified>
</cp:coreProperties>
</file>