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328" r:id="rId2"/>
    <p:sldId id="259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9" r:id="rId11"/>
    <p:sldId id="336" r:id="rId12"/>
    <p:sldId id="337" r:id="rId13"/>
    <p:sldId id="338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8" r:id="rId22"/>
    <p:sldId id="349" r:id="rId23"/>
    <p:sldId id="350" r:id="rId24"/>
    <p:sldId id="351" r:id="rId25"/>
    <p:sldId id="35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9563" autoAdjust="0"/>
  </p:normalViewPr>
  <p:slideViewPr>
    <p:cSldViewPr snapToGrid="0" snapToObjects="1">
      <p:cViewPr varScale="1">
        <p:scale>
          <a:sx n="65" d="100"/>
          <a:sy n="65" d="100"/>
        </p:scale>
        <p:origin x="15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8/5/2016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8/5/2016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8/5/2016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8/5/2016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8/5/2016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8/5/2016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8/5/2016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8/5/2016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8/5/2016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8/5/2016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8/5/2016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Transaction Log Fundamentals for the DBA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571138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St. Louis, MO – September 10, 2016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three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Only one VLF is current at a time.</a:t>
            </a:r>
          </a:p>
          <a:p>
            <a:r>
              <a:rPr lang="en-US" dirty="0"/>
              <a:t>VLFs are numbered.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16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3048" cy="46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3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6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put in use.</a:t>
            </a:r>
          </a:p>
          <a:p>
            <a:r>
              <a:rPr lang="en-US" dirty="0"/>
              <a:t>Writing to the log is circular so long as VLF are available.</a:t>
            </a:r>
          </a:p>
          <a:p>
            <a:r>
              <a:rPr lang="en-US" dirty="0"/>
              <a:t>What happens next?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54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8736" cy="469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23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r>
              <a:rPr lang="en-US" dirty="0"/>
              <a:t>Eventually the log will be truncated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396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16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1113503"/>
          </a:xfrm>
        </p:spPr>
        <p:txBody>
          <a:bodyPr/>
          <a:lstStyle/>
          <a:p>
            <a:r>
              <a:rPr lang="en-US" dirty="0"/>
              <a:t>VLFs are also structured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3422084"/>
            <a:ext cx="4566167" cy="14444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023419" y="4129548"/>
            <a:ext cx="1172552" cy="1474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079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Again there is a header</a:t>
            </a:r>
          </a:p>
          <a:p>
            <a:r>
              <a:rPr lang="en-US" dirty="0"/>
              <a:t>Then a series of log blocks</a:t>
            </a:r>
          </a:p>
          <a:p>
            <a:pPr lvl="1"/>
            <a:r>
              <a:rPr lang="en-US" dirty="0"/>
              <a:t>In 512 byte increments up to 60K in size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93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Block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As expected, starts with a header</a:t>
            </a:r>
          </a:p>
          <a:p>
            <a:r>
              <a:rPr lang="en-US" dirty="0"/>
              <a:t>Then a series of log records</a:t>
            </a:r>
          </a:p>
          <a:p>
            <a:pPr lvl="1"/>
            <a:r>
              <a:rPr lang="en-US" dirty="0"/>
              <a:t>Completely variable </a:t>
            </a:r>
            <a:r>
              <a:rPr lang="en-US"/>
              <a:t>in size</a:t>
            </a:r>
            <a:endParaRPr lang="en-US" dirty="0"/>
          </a:p>
          <a:p>
            <a:r>
              <a:rPr lang="en-US" dirty="0"/>
              <a:t>And an index to the log records (slot array)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9705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29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Record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Of course, a header</a:t>
            </a:r>
          </a:p>
          <a:p>
            <a:pPr lvl="1"/>
            <a:r>
              <a:rPr lang="en-US" dirty="0"/>
              <a:t>Record type, transaction ID, length, pointer to previous transaction record, etc.</a:t>
            </a:r>
          </a:p>
          <a:p>
            <a:r>
              <a:rPr lang="en-US" dirty="0"/>
              <a:t>Payload</a:t>
            </a:r>
          </a:p>
          <a:p>
            <a:pPr lvl="1"/>
            <a:r>
              <a:rPr lang="en-US" dirty="0"/>
              <a:t>Before/after image of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9451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7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www.tf3604.com/log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Sequence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log record can be uniquely identified by its Log Sequence Number (LSN)</a:t>
            </a:r>
          </a:p>
          <a:p>
            <a:r>
              <a:rPr lang="en-US" dirty="0"/>
              <a:t>An LSN is composed of three parts</a:t>
            </a:r>
          </a:p>
          <a:p>
            <a:pPr lvl="1"/>
            <a:r>
              <a:rPr lang="en-US" dirty="0"/>
              <a:t>VLF number</a:t>
            </a:r>
          </a:p>
          <a:p>
            <a:pPr lvl="1"/>
            <a:r>
              <a:rPr lang="en-US" dirty="0"/>
              <a:t>Log Block offset (512-byte chunks, not contiguous)</a:t>
            </a:r>
          </a:p>
          <a:p>
            <a:pPr lvl="1"/>
            <a:r>
              <a:rPr lang="en-US" dirty="0"/>
              <a:t>Log Record number (slot number)</a:t>
            </a:r>
          </a:p>
          <a:p>
            <a:r>
              <a:rPr lang="en-US" dirty="0"/>
              <a:t>The LSN is in a very real way a pointer into the log file</a:t>
            </a:r>
          </a:p>
        </p:txBody>
      </p:sp>
    </p:spTree>
    <p:extLst>
      <p:ext uri="{BB962C8B-B14F-4D97-AF65-F5344CB8AC3E}">
        <p14:creationId xmlns:p14="http://schemas.microsoft.com/office/powerpoint/2010/main" val="1560482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LSN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28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Three common ways to express an LSN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883591"/>
              </p:ext>
            </p:extLst>
          </p:nvPr>
        </p:nvGraphicFramePr>
        <p:xfrm>
          <a:off x="457200" y="2352675"/>
          <a:ext cx="8229600" cy="1779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986"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(hexadecimal)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000001c0:0000006b:0005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Hexadecimal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0x000001c00000006b0005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data capture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448000000010700005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284821"/>
            <a:ext cx="8229600" cy="62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/>
              <a:t>These three LSNs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2618731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DBCC LOGINFO(‘</a:t>
            </a:r>
            <a:r>
              <a:rPr lang="en-US" dirty="0" err="1"/>
              <a:t>db_name</a:t>
            </a:r>
            <a:r>
              <a:rPr lang="en-US" dirty="0"/>
              <a:t>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8113"/>
            <a:ext cx="8229600" cy="67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VLF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4388"/>
            <a:ext cx="8067675" cy="36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67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r>
              <a:rPr lang="en-US" dirty="0"/>
              <a:t>(</a:t>
            </a:r>
            <a:r>
              <a:rPr lang="en-US" dirty="0" err="1"/>
              <a:t>start_lsn</a:t>
            </a:r>
            <a:r>
              <a:rPr lang="en-US" dirty="0"/>
              <a:t>, </a:t>
            </a:r>
            <a:r>
              <a:rPr lang="en-US" dirty="0" err="1"/>
              <a:t>end_lsn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1"/>
            <a:ext cx="8229600" cy="704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log record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25651"/>
            <a:ext cx="7962900" cy="40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15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commands/function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SQLPERF(LOGSPACE)</a:t>
            </a:r>
          </a:p>
          <a:p>
            <a:pPr lvl="1"/>
            <a:r>
              <a:rPr lang="en-US" dirty="0"/>
              <a:t>Log size, percent used per database</a:t>
            </a:r>
          </a:p>
          <a:p>
            <a:r>
              <a:rPr lang="en-US" dirty="0" err="1"/>
              <a:t>fn_dump_dblog</a:t>
            </a:r>
            <a:endParaRPr lang="en-US" dirty="0"/>
          </a:p>
          <a:p>
            <a:pPr lvl="1"/>
            <a:r>
              <a:rPr lang="en-US" dirty="0"/>
              <a:t>Similar to </a:t>
            </a:r>
            <a:r>
              <a:rPr lang="en-US" dirty="0" err="1"/>
              <a:t>fn_dblog</a:t>
            </a:r>
            <a:r>
              <a:rPr lang="en-US" dirty="0"/>
              <a:t>, but reads </a:t>
            </a:r>
            <a:r>
              <a:rPr lang="en-US"/>
              <a:t>from backup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31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Impacts how SQL logs changes</a:t>
            </a:r>
          </a:p>
          <a:p>
            <a:pPr lvl="1"/>
            <a:r>
              <a:rPr lang="en-US" dirty="0"/>
              <a:t>Simple recovery model</a:t>
            </a:r>
          </a:p>
          <a:p>
            <a:pPr lvl="2"/>
            <a:r>
              <a:rPr lang="en-US" dirty="0"/>
              <a:t>All changes logged, but can be discarded on commit</a:t>
            </a:r>
          </a:p>
          <a:p>
            <a:pPr lvl="2"/>
            <a:r>
              <a:rPr lang="en-US" dirty="0"/>
              <a:t>Can only recover to the latest full backup</a:t>
            </a:r>
          </a:p>
          <a:p>
            <a:pPr lvl="1"/>
            <a:r>
              <a:rPr lang="en-US" dirty="0"/>
              <a:t>Full recovery model</a:t>
            </a:r>
          </a:p>
          <a:p>
            <a:pPr lvl="2"/>
            <a:r>
              <a:rPr lang="en-US" dirty="0"/>
              <a:t>Log records must be kept until log backup completed</a:t>
            </a:r>
          </a:p>
          <a:p>
            <a:pPr lvl="2"/>
            <a:r>
              <a:rPr lang="en-US" dirty="0"/>
              <a:t>Can recover to an arbitrary point in time</a:t>
            </a:r>
          </a:p>
          <a:p>
            <a:pPr lvl="1"/>
            <a:r>
              <a:rPr lang="en-US" dirty="0"/>
              <a:t>Bulk-logged recovery model</a:t>
            </a:r>
          </a:p>
          <a:p>
            <a:pPr lvl="2"/>
            <a:r>
              <a:rPr lang="en-US" dirty="0"/>
              <a:t>Similar to full model, but some changes are only “noted” rather than fully logged</a:t>
            </a:r>
          </a:p>
          <a:p>
            <a:pPr lvl="2"/>
            <a:r>
              <a:rPr lang="en-US" dirty="0"/>
              <a:t>Log backups still include all changes</a:t>
            </a:r>
          </a:p>
          <a:p>
            <a:pPr lvl="2"/>
            <a:r>
              <a:rPr lang="en-US" dirty="0"/>
              <a:t>Point-in-time recovery </a:t>
            </a:r>
            <a:r>
              <a:rPr lang="en-US"/>
              <a:t>not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  <a:p>
            <a:r>
              <a:rPr lang="en-US" dirty="0"/>
              <a:t>Organization of the transaction log</a:t>
            </a:r>
          </a:p>
          <a:p>
            <a:r>
              <a:rPr lang="en-US" dirty="0"/>
              <a:t>Flushing the log</a:t>
            </a:r>
          </a:p>
          <a:p>
            <a:r>
              <a:rPr lang="en-US" dirty="0"/>
              <a:t>Clearing the log</a:t>
            </a:r>
          </a:p>
          <a:p>
            <a:r>
              <a:rPr lang="en-US" dirty="0"/>
              <a:t>Checkpoints</a:t>
            </a:r>
          </a:p>
          <a:p>
            <a:r>
              <a:rPr lang="en-US" dirty="0"/>
              <a:t>Rollback operations</a:t>
            </a:r>
          </a:p>
          <a:p>
            <a:r>
              <a:rPr lang="en-US" dirty="0"/>
              <a:t>VLF fragmentation</a:t>
            </a:r>
          </a:p>
          <a:p>
            <a:r>
              <a:rPr lang="en-US" dirty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109725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Primary purposes</a:t>
            </a:r>
          </a:p>
          <a:p>
            <a:pPr lvl="1"/>
            <a:r>
              <a:rPr lang="en-US" dirty="0"/>
              <a:t>Durability</a:t>
            </a:r>
          </a:p>
          <a:p>
            <a:pPr lvl="2"/>
            <a:r>
              <a:rPr lang="en-US" dirty="0"/>
              <a:t>Write-ahead logging</a:t>
            </a:r>
          </a:p>
          <a:p>
            <a:pPr lvl="2"/>
            <a:r>
              <a:rPr lang="en-US" dirty="0"/>
              <a:t>Crash recovery / restore operations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Thought experiment</a:t>
            </a:r>
          </a:p>
          <a:p>
            <a:pPr lvl="2"/>
            <a:r>
              <a:rPr lang="en-US" dirty="0"/>
              <a:t>What would SQL be like without a transaction log?</a:t>
            </a:r>
          </a:p>
          <a:p>
            <a:r>
              <a:rPr lang="en-US" dirty="0"/>
              <a:t>Secondary purposes</a:t>
            </a:r>
          </a:p>
          <a:p>
            <a:pPr lvl="1"/>
            <a:r>
              <a:rPr lang="en-US" dirty="0"/>
              <a:t>Log reader (replication, CDC)</a:t>
            </a:r>
          </a:p>
          <a:p>
            <a:pPr lvl="1"/>
            <a:r>
              <a:rPr lang="en-US" dirty="0"/>
              <a:t>Mirroring / Availability Groups / log shipping</a:t>
            </a:r>
          </a:p>
          <a:p>
            <a:pPr lvl="1"/>
            <a:r>
              <a:rPr lang="en-US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14692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Transaction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Everything</a:t>
            </a:r>
            <a:r>
              <a:rPr lang="en-US" dirty="0"/>
              <a:t> that modifies the state </a:t>
            </a:r>
            <a:r>
              <a:rPr lang="en-US" u="sng" dirty="0"/>
              <a:t>any</a:t>
            </a:r>
            <a:r>
              <a:rPr lang="en-US" dirty="0"/>
              <a:t> database in SQL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redo</a:t>
            </a:r>
            <a:r>
              <a:rPr lang="en-US" dirty="0"/>
              <a:t> an operation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undo</a:t>
            </a:r>
            <a:r>
              <a:rPr lang="en-US" dirty="0"/>
              <a:t> an operation</a:t>
            </a:r>
          </a:p>
          <a:p>
            <a:r>
              <a:rPr lang="en-US" dirty="0"/>
              <a:t>Very limited exceptions for some </a:t>
            </a:r>
            <a:r>
              <a:rPr lang="en-US" dirty="0" err="1"/>
              <a:t>tempdb</a:t>
            </a:r>
            <a:r>
              <a:rPr lang="en-US"/>
              <a:t>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6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10789" cy="46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3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  <a:p>
            <a:r>
              <a:rPr lang="en-US" dirty="0"/>
              <a:t>Then divided into Virtual Log Files.</a:t>
            </a:r>
          </a:p>
          <a:p>
            <a:pPr lvl="1"/>
            <a:r>
              <a:rPr lang="en-US" dirty="0"/>
              <a:t>Not necessarily of equal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34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two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Only one VLF is current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2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71130</TotalTime>
  <Words>685</Words>
  <Application>Microsoft Office PowerPoint</Application>
  <PresentationFormat>On-screen Show (4:3)</PresentationFormat>
  <Paragraphs>136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Office Theme</vt:lpstr>
      <vt:lpstr>Transaction Log Fundamentals for the DBA</vt:lpstr>
      <vt:lpstr>Brian Hansen</vt:lpstr>
      <vt:lpstr>Agenda</vt:lpstr>
      <vt:lpstr>Purpose of the Transaction Log</vt:lpstr>
      <vt:lpstr>What Goes in the Transaction Log?</vt:lpstr>
      <vt:lpstr>Organization of the Transaction Log</vt:lpstr>
      <vt:lpstr>Organization of the Transaction Log</vt:lpstr>
      <vt:lpstr>Organization of the Transaction Log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Organization of the Transaction Log</vt:lpstr>
      <vt:lpstr>VLF Detail</vt:lpstr>
      <vt:lpstr>Log Block Detail</vt:lpstr>
      <vt:lpstr>Log Record Detail</vt:lpstr>
      <vt:lpstr>Log Sequence Number</vt:lpstr>
      <vt:lpstr>LSN Representations</vt:lpstr>
      <vt:lpstr>DBCC LOGINFO(‘db_name’)</vt:lpstr>
      <vt:lpstr>fn_dblog(start_lsn, end_lsn)</vt:lpstr>
      <vt:lpstr>Related commands/function</vt:lpstr>
      <vt:lpstr>Recovery Models</vt:lpstr>
    </vt:vector>
  </TitlesOfParts>
  <Company>tf3604.com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hansen</cp:lastModifiedBy>
  <cp:revision>242</cp:revision>
  <dcterms:created xsi:type="dcterms:W3CDTF">2011-08-19T20:30:49Z</dcterms:created>
  <dcterms:modified xsi:type="dcterms:W3CDTF">2016-08-06T00:20:52Z</dcterms:modified>
</cp:coreProperties>
</file>