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3"/>
  </p:notesMasterIdLst>
  <p:sldIdLst>
    <p:sldId id="328" r:id="rId2"/>
    <p:sldId id="259" r:id="rId3"/>
    <p:sldId id="317" r:id="rId4"/>
    <p:sldId id="260" r:id="rId5"/>
    <p:sldId id="309" r:id="rId6"/>
    <p:sldId id="261" r:id="rId7"/>
    <p:sldId id="258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323" r:id="rId20"/>
    <p:sldId id="331" r:id="rId21"/>
    <p:sldId id="276" r:id="rId22"/>
    <p:sldId id="277" r:id="rId23"/>
    <p:sldId id="280" r:id="rId24"/>
    <p:sldId id="329" r:id="rId25"/>
    <p:sldId id="281" r:id="rId26"/>
    <p:sldId id="327" r:id="rId27"/>
    <p:sldId id="326" r:id="rId28"/>
    <p:sldId id="296" r:id="rId29"/>
    <p:sldId id="325" r:id="rId30"/>
    <p:sldId id="324" r:id="rId31"/>
    <p:sldId id="282" r:id="rId32"/>
    <p:sldId id="332" r:id="rId33"/>
    <p:sldId id="287" r:id="rId34"/>
    <p:sldId id="289" r:id="rId35"/>
    <p:sldId id="291" r:id="rId36"/>
    <p:sldId id="292" r:id="rId37"/>
    <p:sldId id="293" r:id="rId38"/>
    <p:sldId id="290" r:id="rId39"/>
    <p:sldId id="283" r:id="rId40"/>
    <p:sldId id="284" r:id="rId41"/>
    <p:sldId id="315" r:id="rId42"/>
    <p:sldId id="314" r:id="rId43"/>
    <p:sldId id="298" r:id="rId44"/>
    <p:sldId id="288" r:id="rId45"/>
    <p:sldId id="294" r:id="rId46"/>
    <p:sldId id="295" r:id="rId47"/>
    <p:sldId id="307" r:id="rId48"/>
    <p:sldId id="299" r:id="rId49"/>
    <p:sldId id="300" r:id="rId50"/>
    <p:sldId id="297" r:id="rId51"/>
    <p:sldId id="311" r:id="rId52"/>
    <p:sldId id="312" r:id="rId53"/>
    <p:sldId id="313" r:id="rId54"/>
    <p:sldId id="304" r:id="rId55"/>
    <p:sldId id="301" r:id="rId56"/>
    <p:sldId id="305" r:id="rId57"/>
    <p:sldId id="308" r:id="rId58"/>
    <p:sldId id="306" r:id="rId59"/>
    <p:sldId id="279" r:id="rId60"/>
    <p:sldId id="302" r:id="rId61"/>
    <p:sldId id="303" r:id="rId6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72" autoAdjust="0"/>
    <p:restoredTop sz="89563" autoAdjust="0"/>
  </p:normalViewPr>
  <p:slideViewPr>
    <p:cSldViewPr snapToGrid="0" snapToObjects="1">
      <p:cViewPr varScale="1">
        <p:scale>
          <a:sx n="100" d="100"/>
          <a:sy n="100" d="100"/>
        </p:scale>
        <p:origin x="13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3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CB34D-5EC2-4739-9693-E425457AC201}" type="datetimeFigureOut">
              <a:rPr lang="en-US" smtClean="0"/>
              <a:t>10/04/2016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BA41D-AE03-4F1C-B074-B56312AF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97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session about optimizer internals.  The optimizer is already</a:t>
            </a:r>
            <a:r>
              <a:rPr lang="en-US" baseline="0" dirty="0"/>
              <a:t> pretty much a black box, but there is a lot of unofficial information about how it works.  I intend to dig in even deeper and examine some mostly undocumented commands, DMVs and structures.  If this isn’t your cup of tea, I won’t be offended if you decide to find a different session.  This is also mostly a theoretical session.  It is intended to help you write better queries, but we aren’t going actually discuss how to do that.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04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73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15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Constant folding refers to pre-computing as much of an expression as possible, for example: 2 * pi() * radius</a:t>
            </a:r>
            <a:r>
              <a:rPr lang="en-US" baseline="0" dirty="0"/>
              <a:t> =&gt; 6.28319 * radius</a:t>
            </a:r>
            <a:endParaRPr lang="en-US" dirty="0"/>
          </a:p>
          <a:p>
            <a:r>
              <a:rPr lang="en-US" dirty="0"/>
              <a:t>As an</a:t>
            </a:r>
            <a:r>
              <a:rPr lang="en-US" baseline="0" dirty="0"/>
              <a:t> example, data type resolution with the UNION operator will ensure that data types between the upper expression are compatible with the lower expression.</a:t>
            </a:r>
          </a:p>
          <a:p>
            <a:r>
              <a:rPr lang="en-US" baseline="0" dirty="0"/>
              <a:t>Aggregate binding checks if invalid columns are referenced downstream of the GROUP BY logical processing step.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387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697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505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192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820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that in reality, there will be fewer than 25,920 plans because of logical</a:t>
            </a:r>
            <a:r>
              <a:rPr lang="en-US" baseline="0" dirty="0"/>
              <a:t> limitations.  For instance, if a join condition is not an equality, a merge join and hash join are not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295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123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Gain will have a value from 0 to 1, where 0 means no improvement,</a:t>
            </a:r>
            <a:r>
              <a:rPr lang="en-US" baseline="0" dirty="0"/>
              <a:t> and values approaching 1 indicate significant improvement.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1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goal is to spend about the first 40-45% of this session discussing</a:t>
            </a:r>
            <a:r>
              <a:rPr lang="en-US" baseline="0" dirty="0"/>
              <a:t> some of the background material related the SQL Optimizer, and then to spend the balance of our time looking at some of the undocumented internals of optimization.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773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</a:t>
            </a:r>
            <a:r>
              <a:rPr lang="en-US" baseline="0" dirty="0"/>
              <a:t> BOL for this DMV, then show 2005 version of BOL.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434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</a:t>
            </a:r>
            <a:r>
              <a:rPr lang="en-US" dirty="0" err="1"/>
              <a:t>sys.dm_exec_query_optimizer_info</a:t>
            </a:r>
            <a:r>
              <a:rPr lang="en-US" dirty="0"/>
              <a:t>,</a:t>
            </a:r>
            <a:r>
              <a:rPr lang="en-US" baseline="0" dirty="0"/>
              <a:t> this one is completely undocumented.</a:t>
            </a:r>
          </a:p>
          <a:p>
            <a:endParaRPr lang="en-US" baseline="0" dirty="0"/>
          </a:p>
          <a:p>
            <a:r>
              <a:rPr lang="en-US" baseline="0" dirty="0"/>
              <a:t>“Promise” values are, presumably, </a:t>
            </a:r>
            <a:r>
              <a:rPr lang="en-US" baseline="0" dirty="0" err="1"/>
              <a:t>unitless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089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Supposedly at one time there was a developer at Microsoft</a:t>
            </a:r>
            <a:r>
              <a:rPr lang="en-US" baseline="0" dirty="0"/>
              <a:t> by the name of Nick who based the cost units on his development PC.  Now completely meaningless except (perhaps) to compare queries.  Not really.  May not even be valid comparison within a query.</a:t>
            </a:r>
          </a:p>
          <a:p>
            <a:endParaRPr lang="en-US" baseline="0" dirty="0"/>
          </a:p>
          <a:p>
            <a:r>
              <a:rPr lang="en-US" baseline="0" dirty="0"/>
              <a:t>Costing doesn’t account for modern hardware.  (Story about DR exercise in Iowa City).  Is the I/O subsystem a USB 1.1 drive or a PCI solid state card?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214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copy of the memo structure is created for each optimization and is then destroyed when optimization is completed.</a:t>
            </a:r>
          </a:p>
          <a:p>
            <a:r>
              <a:rPr lang="en-US" dirty="0"/>
              <a:t>Alternatives can be either</a:t>
            </a:r>
            <a:r>
              <a:rPr lang="en-US" baseline="0" dirty="0"/>
              <a:t> logical or physical.</a:t>
            </a:r>
          </a:p>
          <a:p>
            <a:r>
              <a:rPr lang="en-US" baseline="0" dirty="0"/>
              <a:t>New groups can be created as options are explored.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317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can imagine additional</a:t>
            </a:r>
            <a:r>
              <a:rPr lang="en-US" baseline="0" dirty="0"/>
              <a:t> options that implement physical rules.  For instance, Group 2 might explore a nested loops join on either 0.0 and 1.0 or on 1.0 and 2.0.</a:t>
            </a:r>
          </a:p>
          <a:p>
            <a:r>
              <a:rPr lang="en-US" baseline="0" dirty="0"/>
              <a:t>We can envision this as a multi-dimensional tree of parent-child relationships between options.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69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Yeah, it’s undocumented.  It’s unsupported.</a:t>
            </a:r>
            <a:r>
              <a:rPr lang="en-US" baseline="0" dirty="0"/>
              <a:t>  Just don’t run this stuff on a system you can’t lose, and you should be fine.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7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66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work through</a:t>
            </a:r>
            <a:r>
              <a:rPr lang="en-US" baseline="0" dirty="0"/>
              <a:t> the example, what efficiency problems would we encounter if SQL Server simply followed logical processing order?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76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12.7 quadrillion!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75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 to 42 billion.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52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interesting aspect</a:t>
            </a:r>
            <a:r>
              <a:rPr lang="en-US" baseline="0" dirty="0"/>
              <a:t> of the GROUP BY step is that it requires knowledge of future steps – specifically, what aggregations will be required downstream?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12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Merge join generally the best performing,</a:t>
            </a:r>
            <a:r>
              <a:rPr lang="en-US" baseline="0" dirty="0"/>
              <a:t> but requires sorted input on join columns.  Only valid for equijoins.</a:t>
            </a:r>
          </a:p>
          <a:p>
            <a:endParaRPr lang="en-US" baseline="0" dirty="0"/>
          </a:p>
          <a:p>
            <a:r>
              <a:rPr lang="en-US" baseline="0" dirty="0"/>
              <a:t>Nested loops best when inputs are of significantly different size.  Only join operator that works for joins using inequalities.</a:t>
            </a:r>
          </a:p>
          <a:p>
            <a:endParaRPr lang="en-US" baseline="0" dirty="0"/>
          </a:p>
          <a:p>
            <a:r>
              <a:rPr lang="en-US" baseline="0" dirty="0"/>
              <a:t>Hash join works well with large inputs without sorted input, but is only valid for equijoins.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40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197614"/>
            <a:ext cx="773079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10/04/2016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50847" y="6197614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 descr="SQLSaturday_Final_We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317" y="5675582"/>
            <a:ext cx="1912930" cy="104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B21B-2ADA-A040-A652-A7305E1B99FE}" type="datetimeFigureOut">
              <a:rPr lang="en-US" smtClean="0"/>
              <a:t>10/04/2016</a:t>
            </a:fld>
            <a:endParaRPr lang="en-US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42B21B-2ADA-A040-A652-A7305E1B99FE}" type="datetimeFigureOut">
              <a:rPr lang="en-US" smtClean="0"/>
              <a:pPr/>
              <a:t>10/04/2016</a:t>
            </a:fld>
            <a:r>
              <a:rPr lang="en-US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73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10/04/2016</a:t>
            </a:fld>
            <a:r>
              <a:rPr lang="en-US" dirty="0"/>
              <a:t>  |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07275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10/04/2016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10/04/2016</a:t>
            </a:fld>
            <a:r>
              <a:rPr lang="en-US" dirty="0"/>
              <a:t>  |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10/04/2016</a:t>
            </a:fld>
            <a:r>
              <a:rPr lang="en-US" dirty="0"/>
              <a:t>  |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10/04/2016</a:t>
            </a:fld>
            <a:r>
              <a:rPr lang="en-US" dirty="0"/>
              <a:t>  |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10/04/2016</a:t>
            </a:fld>
            <a:r>
              <a:rPr lang="en-US" dirty="0"/>
              <a:t>  |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10/04/2016</a:t>
            </a:fld>
            <a:r>
              <a:rPr lang="en-US" dirty="0"/>
              <a:t>  |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10/04/2016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10/04/2016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8" y="6072791"/>
            <a:ext cx="9143995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10/04/2016</a:t>
            </a:fld>
            <a:r>
              <a:rPr lang="en-US" dirty="0"/>
              <a:t>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SQLSaturday_Final_Web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337" y="5911456"/>
            <a:ext cx="1912930" cy="9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iitb.ac.in/infolab/Data/Courses/CS632/2013/Papers/Cascades-graefe.pdf" TargetMode="External"/><Relationship Id="rId2" Type="http://schemas.openxmlformats.org/officeDocument/2006/relationships/hyperlink" Target="http://www.seas.upenn.edu/~zives/03s/cis650/P209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-gate.com/library/inside-the-sql-server-query-optimizer" TargetMode="External"/><Relationship Id="rId7" Type="http://schemas.openxmlformats.org/officeDocument/2006/relationships/hyperlink" Target="http://www.sqlskills.com/blogs/conor/" TargetMode="External"/><Relationship Id="rId2" Type="http://schemas.openxmlformats.org/officeDocument/2006/relationships/hyperlink" Target="http://www.benjaminnevarez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qlperformance.com/author/paulwhitenzgmail-com" TargetMode="External"/><Relationship Id="rId5" Type="http://schemas.openxmlformats.org/officeDocument/2006/relationships/hyperlink" Target="http://sqlblog.com/blogs/paul_white/archive/2012/04/28/query-optimizer-deep-dive-part-1.aspx" TargetMode="External"/><Relationship Id="rId4" Type="http://schemas.openxmlformats.org/officeDocument/2006/relationships/hyperlink" Target="http://sqlblog.com/blogs/paul_white" TargetMode="Externa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sqlmag.com/sql-server/logical-query-processing-what-it-and-what-it-means-you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97500"/>
            <a:ext cx="8203153" cy="1470025"/>
          </a:xfrm>
        </p:spPr>
        <p:txBody>
          <a:bodyPr/>
          <a:lstStyle/>
          <a:p>
            <a:r>
              <a:rPr lang="en-US" dirty="0"/>
              <a:t>Get Your Optimizer to Give up All Its Secrets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408" y="5605933"/>
            <a:ext cx="5711386" cy="104512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 Hansen</a:t>
            </a:r>
          </a:p>
          <a:p>
            <a:pPr marL="0" indent="0">
              <a:buNone/>
            </a:pPr>
            <a:r>
              <a:rPr lang="en-US" dirty="0"/>
              <a:t>Minneapolis, MN – October 1, 2016</a:t>
            </a:r>
          </a:p>
        </p:txBody>
      </p:sp>
    </p:spTree>
    <p:extLst>
      <p:ext uri="{BB962C8B-B14F-4D97-AF65-F5344CB8AC3E}">
        <p14:creationId xmlns:p14="http://schemas.microsoft.com/office/powerpoint/2010/main" val="2671650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dbo.Customer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'MN'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2: 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R1 joined to Customer (Cartesian join)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12,766,280,417,359,916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R2</a:t>
            </a:r>
          </a:p>
        </p:txBody>
      </p:sp>
    </p:spTree>
    <p:extLst>
      <p:ext uri="{BB962C8B-B14F-4D97-AF65-F5344CB8AC3E}">
        <p14:creationId xmlns:p14="http://schemas.microsoft.com/office/powerpoint/2010/main" val="3450529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oh.OrderId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od.OrderId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'MN'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2: 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R2 where </a:t>
            </a:r>
            <a:r>
              <a:rPr lang="en-US" sz="3000" dirty="0" err="1"/>
              <a:t>OrderId</a:t>
            </a:r>
            <a:r>
              <a:rPr lang="en-US" sz="3000" dirty="0"/>
              <a:t> = </a:t>
            </a:r>
            <a:r>
              <a:rPr lang="en-US" sz="3000" dirty="0" err="1"/>
              <a:t>OrderId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42,298,923,556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R3</a:t>
            </a:r>
          </a:p>
        </p:txBody>
      </p:sp>
    </p:spTree>
    <p:extLst>
      <p:ext uri="{BB962C8B-B14F-4D97-AF65-F5344CB8AC3E}">
        <p14:creationId xmlns:p14="http://schemas.microsoft.com/office/powerpoint/2010/main" val="856205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oh.CustomerId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cust.CustomerID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'MN'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4: 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R3 where </a:t>
            </a:r>
            <a:r>
              <a:rPr lang="en-US" sz="3000" dirty="0" err="1"/>
              <a:t>CustomerId</a:t>
            </a:r>
            <a:r>
              <a:rPr lang="en-US" sz="3000" dirty="0"/>
              <a:t> = </a:t>
            </a:r>
            <a:r>
              <a:rPr lang="en-US" sz="3000" dirty="0" err="1"/>
              <a:t>CustomerId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603,133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R4</a:t>
            </a:r>
          </a:p>
        </p:txBody>
      </p:sp>
    </p:spTree>
    <p:extLst>
      <p:ext uri="{BB962C8B-B14F-4D97-AF65-F5344CB8AC3E}">
        <p14:creationId xmlns:p14="http://schemas.microsoft.com/office/powerpoint/2010/main" val="954622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cust.State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'MN'</a:t>
            </a: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5: WHERE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R4 where State = ‘MN’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13,270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R5</a:t>
            </a:r>
          </a:p>
        </p:txBody>
      </p:sp>
    </p:spTree>
    <p:extLst>
      <p:ext uri="{BB962C8B-B14F-4D97-AF65-F5344CB8AC3E}">
        <p14:creationId xmlns:p14="http://schemas.microsoft.com/office/powerpoint/2010/main" val="177871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'MN'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7157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6: GROUP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Arrange rows into groups by </a:t>
            </a:r>
            <a:r>
              <a:rPr lang="en-US" sz="3000" dirty="0" err="1"/>
              <a:t>ProductId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Within each group compute SUM(Quantity)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5,563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R6 (</a:t>
            </a:r>
            <a:r>
              <a:rPr lang="en-US" sz="2400" dirty="0" err="1"/>
              <a:t>ProductId</a:t>
            </a:r>
            <a:r>
              <a:rPr lang="en-US" sz="2400" dirty="0"/>
              <a:t>, SUM(Quantity)</a:t>
            </a:r>
            <a:r>
              <a:rPr lang="en-US" sz="3000" dirty="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Only these 2 columns are available in downstream steps</a:t>
            </a:r>
          </a:p>
        </p:txBody>
      </p:sp>
    </p:spTree>
    <p:extLst>
      <p:ext uri="{BB962C8B-B14F-4D97-AF65-F5344CB8AC3E}">
        <p14:creationId xmlns:p14="http://schemas.microsoft.com/office/powerpoint/2010/main" val="1590662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'MN'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 sum(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&gt;= 20</a:t>
            </a: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7: HAVING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R6 where SUM(Quantity) &gt;= 20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68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R7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89995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sum(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- 20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'MN'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8: SELECT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Evaluate expressions in the select list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ProductId</a:t>
            </a:r>
            <a:r>
              <a:rPr lang="en-US" sz="3000" dirty="0"/>
              <a:t> </a:t>
            </a:r>
            <a:r>
              <a:rPr lang="en-US" sz="3000" dirty="0">
                <a:sym typeface="Wingdings" panose="05000000000000000000" pitchFamily="2" charset="2"/>
              </a:rPr>
              <a:t> </a:t>
            </a:r>
            <a:r>
              <a:rPr lang="en-US" sz="3000" dirty="0" err="1">
                <a:sym typeface="Wingdings" panose="05000000000000000000" pitchFamily="2" charset="2"/>
              </a:rPr>
              <a:t>ProductId</a:t>
            </a:r>
            <a:endParaRPr lang="en-US" sz="3000" dirty="0">
              <a:sym typeface="Wingdings" panose="05000000000000000000" pitchFamily="2" charset="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>
                <a:sym typeface="Wingdings" panose="05000000000000000000" pitchFamily="2" charset="2"/>
              </a:rPr>
              <a:t>SUM(Quantity) – 20  </a:t>
            </a:r>
            <a:r>
              <a:rPr lang="en-US" sz="3000" dirty="0" err="1">
                <a:sym typeface="Wingdings" panose="05000000000000000000" pitchFamily="2" charset="2"/>
              </a:rPr>
              <a:t>ExcessOrders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68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6182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'MN'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9: ORDER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Sort R8 by </a:t>
            </a:r>
            <a:r>
              <a:rPr lang="en-US" sz="3000" dirty="0" err="1"/>
              <a:t>ProductId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5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7854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 5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'MN'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10: 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Keep the first 5 rows in R9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/>
              <a:t>Remaining rows get discarded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5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R10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Logical processing is complete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72748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SQL Server Sees the Query</a:t>
            </a:r>
          </a:p>
        </p:txBody>
      </p:sp>
      <p:sp>
        <p:nvSpPr>
          <p:cNvPr id="4" name="Rectangle 3"/>
          <p:cNvSpPr/>
          <p:nvPr/>
        </p:nvSpPr>
        <p:spPr>
          <a:xfrm>
            <a:off x="425548" y="1535656"/>
            <a:ext cx="8292904" cy="3352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'MN'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125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1"/>
            <a:ext cx="8229600" cy="208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15+ Years working with SQL Server</a:t>
            </a:r>
          </a:p>
          <a:p>
            <a:pPr lvl="1"/>
            <a:r>
              <a:rPr lang="en-US" dirty="0"/>
              <a:t>Development work since 7.0</a:t>
            </a:r>
          </a:p>
          <a:p>
            <a:pPr lvl="1"/>
            <a:r>
              <a:rPr lang="en-US" dirty="0"/>
              <a:t>Administration going back to 6.5</a:t>
            </a:r>
          </a:p>
          <a:p>
            <a:pPr lvl="1"/>
            <a:r>
              <a:rPr lang="en-US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9853" y="3703222"/>
            <a:ext cx="2969381" cy="98674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15464"/>
            <a:ext cx="400802" cy="325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698571"/>
            <a:ext cx="400802" cy="4008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808839"/>
            <a:ext cx="2505163" cy="603922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024475" y="4222639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24476" y="3738632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239853" y="4735383"/>
            <a:ext cx="31712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" y="5488620"/>
            <a:ext cx="9143999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www.tf3604.com/optimizer</a:t>
            </a:r>
          </a:p>
        </p:txBody>
      </p:sp>
    </p:spTree>
    <p:extLst>
      <p:ext uri="{BB962C8B-B14F-4D97-AF65-F5344CB8AC3E}">
        <p14:creationId xmlns:p14="http://schemas.microsoft.com/office/powerpoint/2010/main" val="1021995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Get</a:t>
            </a:r>
          </a:p>
          <a:p>
            <a:r>
              <a:rPr lang="en-US" dirty="0"/>
              <a:t>Join</a:t>
            </a: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⋈ </a:t>
            </a:r>
            <a:r>
              <a:rPr lang="en-US" sz="2800" dirty="0"/>
              <a:t> </a:t>
            </a:r>
            <a:r>
              <a:rPr lang="en-US" dirty="0"/>
              <a:t>inner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⟕⟖⟗</a:t>
            </a:r>
            <a:r>
              <a:rPr lang="en-US" dirty="0"/>
              <a:t> outer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×</a:t>
            </a:r>
            <a:r>
              <a:rPr lang="en-US" dirty="0"/>
              <a:t> Cartesian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⋉⋊</a:t>
            </a:r>
            <a:r>
              <a:rPr lang="en-US" dirty="0"/>
              <a:t> semi</a:t>
            </a:r>
            <a:r>
              <a:rPr lang="en-US" baseline="30000" dirty="0"/>
              <a:t>*</a:t>
            </a:r>
            <a:endParaRPr lang="en-US" baseline="30000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▷</a:t>
            </a:r>
            <a:r>
              <a:rPr lang="en-US" dirty="0"/>
              <a:t> anti-semi</a:t>
            </a:r>
            <a:r>
              <a:rPr lang="en-US" baseline="30000" dirty="0"/>
              <a:t>*</a:t>
            </a:r>
            <a:endParaRPr lang="en-US" dirty="0"/>
          </a:p>
          <a:p>
            <a:r>
              <a:rPr lang="en-US" dirty="0"/>
              <a:t>Apply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Set Operators</a:t>
            </a:r>
          </a:p>
          <a:p>
            <a:pPr lvl="1"/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∪</a:t>
            </a:r>
            <a:r>
              <a:rPr lang="en-US" dirty="0"/>
              <a:t> union</a:t>
            </a:r>
          </a:p>
          <a:p>
            <a:pPr lvl="1"/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∩</a:t>
            </a:r>
            <a:r>
              <a:rPr lang="en-US" dirty="0"/>
              <a:t> intersection</a:t>
            </a:r>
          </a:p>
          <a:p>
            <a:pPr lvl="1"/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∖</a:t>
            </a:r>
            <a:r>
              <a:rPr lang="en-US" dirty="0"/>
              <a:t> except</a:t>
            </a:r>
          </a:p>
          <a:p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σ</a:t>
            </a:r>
            <a:r>
              <a:rPr lang="el-GR" dirty="0"/>
              <a:t> </a:t>
            </a:r>
            <a:r>
              <a:rPr lang="en-US" dirty="0"/>
              <a:t>Select </a:t>
            </a:r>
            <a:r>
              <a:rPr lang="en-US" sz="2400" dirty="0"/>
              <a:t>(SQL: where)</a:t>
            </a:r>
          </a:p>
          <a:p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π</a:t>
            </a:r>
            <a:r>
              <a:rPr lang="el-GR" dirty="0"/>
              <a:t> </a:t>
            </a:r>
            <a:r>
              <a:rPr lang="en-US" dirty="0"/>
              <a:t>Project </a:t>
            </a:r>
            <a:r>
              <a:rPr lang="en-US" sz="2400" dirty="0"/>
              <a:t>(SQL: select)</a:t>
            </a:r>
          </a:p>
          <a:p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G</a:t>
            </a:r>
            <a:r>
              <a:rPr lang="en-US" dirty="0"/>
              <a:t> Aggregate</a:t>
            </a:r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94417" y="6143396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9983" y="614339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289030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Operators: Logical “get”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Scan</a:t>
            </a:r>
          </a:p>
          <a:p>
            <a:r>
              <a:rPr lang="en-US" dirty="0"/>
              <a:t>Seek</a:t>
            </a:r>
          </a:p>
          <a:p>
            <a:r>
              <a:rPr lang="en-US" dirty="0"/>
              <a:t>Lookups</a:t>
            </a:r>
          </a:p>
          <a:p>
            <a:r>
              <a:rPr lang="en-US" dirty="0"/>
              <a:t>Heap vs clustered index vs non-clustered index</a:t>
            </a:r>
          </a:p>
          <a:p>
            <a:r>
              <a:rPr lang="en-US" dirty="0"/>
              <a:t>Ordered vs unordered</a:t>
            </a:r>
          </a:p>
          <a:p>
            <a:r>
              <a:rPr lang="en-US" dirty="0"/>
              <a:t>Forward vs backward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1915427" y="1769795"/>
            <a:ext cx="257175" cy="219075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2301189" y="1769795"/>
            <a:ext cx="257175" cy="257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9732" y="2323378"/>
            <a:ext cx="228632" cy="2476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5427" y="2323379"/>
            <a:ext cx="266737" cy="2476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2130" y="2879502"/>
            <a:ext cx="238158" cy="2476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9488" y="2867471"/>
            <a:ext cx="257211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188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26918" cy="1143000"/>
          </a:xfrm>
        </p:spPr>
        <p:txBody>
          <a:bodyPr>
            <a:normAutofit/>
          </a:bodyPr>
          <a:lstStyle/>
          <a:p>
            <a:r>
              <a:rPr lang="en-US" dirty="0"/>
              <a:t>Physical Operators: 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</a:t>
            </a:r>
          </a:p>
          <a:p>
            <a:pPr lvl="1"/>
            <a:r>
              <a:rPr lang="en-US" dirty="0"/>
              <a:t>Merge</a:t>
            </a:r>
          </a:p>
          <a:p>
            <a:pPr lvl="1"/>
            <a:r>
              <a:rPr lang="en-US" dirty="0"/>
              <a:t>Nested loops</a:t>
            </a:r>
          </a:p>
          <a:p>
            <a:pPr lvl="1"/>
            <a:r>
              <a:rPr lang="en-US" dirty="0"/>
              <a:t>Hash</a:t>
            </a:r>
          </a:p>
          <a:p>
            <a:r>
              <a:rPr lang="en-US" dirty="0"/>
              <a:t>Aggregate</a:t>
            </a:r>
          </a:p>
          <a:p>
            <a:pPr lvl="1"/>
            <a:r>
              <a:rPr lang="en-US" dirty="0"/>
              <a:t>Stream aggregate</a:t>
            </a:r>
          </a:p>
          <a:p>
            <a:pPr lvl="1"/>
            <a:r>
              <a:rPr lang="en-US" dirty="0"/>
              <a:t>Hash aggregate</a:t>
            </a:r>
          </a:p>
          <a:p>
            <a:r>
              <a:rPr lang="en-US" dirty="0"/>
              <a:t>Select</a:t>
            </a:r>
          </a:p>
          <a:p>
            <a:pPr lvl="1"/>
            <a:r>
              <a:rPr lang="en-US" dirty="0"/>
              <a:t>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040" y="3233828"/>
            <a:ext cx="209579" cy="2476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165" y="2727641"/>
            <a:ext cx="247685" cy="2476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1619" y="2297935"/>
            <a:ext cx="257211" cy="2381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2421" y="4260630"/>
            <a:ext cx="209579" cy="2476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2421" y="4725132"/>
            <a:ext cx="247685" cy="2476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52040" y="5725763"/>
            <a:ext cx="257211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294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Executing a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Parsing and binding</a:t>
            </a:r>
          </a:p>
          <a:p>
            <a:r>
              <a:rPr lang="en-US" dirty="0"/>
              <a:t>Optimization</a:t>
            </a:r>
          </a:p>
          <a:p>
            <a:r>
              <a:rPr lang="en-US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1831204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Process of Executing a Query - Graphical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84" y="1389888"/>
            <a:ext cx="6894576" cy="462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328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47850"/>
          </a:xfrm>
        </p:spPr>
        <p:txBody>
          <a:bodyPr>
            <a:normAutofit/>
          </a:bodyPr>
          <a:lstStyle/>
          <a:p>
            <a:r>
              <a:rPr lang="en-US" dirty="0" err="1"/>
              <a:t>Algebrizer</a:t>
            </a:r>
            <a:r>
              <a:rPr lang="en-US" dirty="0"/>
              <a:t> (the “normalizer” in SQL 2000)</a:t>
            </a:r>
          </a:p>
          <a:p>
            <a:pPr lvl="1"/>
            <a:r>
              <a:rPr lang="en-US" dirty="0"/>
              <a:t>Parser: validate syntactical correctness</a:t>
            </a:r>
          </a:p>
          <a:p>
            <a:pPr lvl="2"/>
            <a:r>
              <a:rPr lang="en-US" dirty="0"/>
              <a:t>Build initial parse tree</a:t>
            </a:r>
          </a:p>
          <a:p>
            <a:pPr lvl="2"/>
            <a:r>
              <a:rPr lang="en-US" dirty="0"/>
              <a:t>Identify constants</a:t>
            </a:r>
          </a:p>
        </p:txBody>
      </p:sp>
      <p:sp>
        <p:nvSpPr>
          <p:cNvPr id="5" name="Oval 4"/>
          <p:cNvSpPr/>
          <p:nvPr/>
        </p:nvSpPr>
        <p:spPr>
          <a:xfrm>
            <a:off x="8224788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495550" y="3630613"/>
            <a:ext cx="6191250" cy="2322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col1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form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8080"/>
                </a:solidFill>
                <a:latin typeface="Consolas" panose="020B0609020204030204" pitchFamily="49" charset="0"/>
              </a:rPr>
              <a:t>objA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wear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col2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orderby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col3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7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0947"/>
            <a:ext cx="8229600" cy="573103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Expand views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084342"/>
            <a:ext cx="8229600" cy="1123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ImportantCustomers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524251"/>
            <a:ext cx="8229600" cy="23526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'KS', 'MO'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8892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(3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Binding</a:t>
            </a:r>
          </a:p>
          <a:p>
            <a:pPr lvl="2"/>
            <a:r>
              <a:rPr lang="en-US" dirty="0"/>
              <a:t>Metadata discovery / name resolution</a:t>
            </a:r>
          </a:p>
          <a:p>
            <a:pPr lvl="2"/>
            <a:r>
              <a:rPr lang="en-US" dirty="0"/>
              <a:t>Data type resolution (i.e., UNION)</a:t>
            </a:r>
          </a:p>
          <a:p>
            <a:pPr marL="1371600" lvl="3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'Some text'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714500" lvl="4" indent="0">
              <a:buNone/>
            </a:pP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Conversion failed when converting the varchar value 'Some text' to data type int.</a:t>
            </a:r>
            <a:endParaRPr lang="en-US" sz="2000" dirty="0">
              <a:solidFill>
                <a:srgbClr val="FF0000"/>
              </a:solidFill>
            </a:endParaRPr>
          </a:p>
          <a:p>
            <a:pPr lvl="2"/>
            <a:r>
              <a:rPr lang="en-US" dirty="0"/>
              <a:t>Aggregate binding</a:t>
            </a:r>
          </a:p>
          <a:p>
            <a:pPr marL="1371600" lvl="3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828800" lvl="4" indent="0">
              <a:buNone/>
            </a:pP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Column '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Customer.CustomerID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is invalid in the select list because it is not contained in either an aggregate function or the GROUP BY clause.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23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</a:t>
            </a:r>
            <a:r>
              <a:rPr lang="en-US" dirty="0" smtClean="0"/>
              <a:t>Trees*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 representation of query operation</a:t>
            </a:r>
          </a:p>
          <a:p>
            <a:r>
              <a:rPr lang="en-US" dirty="0"/>
              <a:t>Nodes may be logical or physical operators</a:t>
            </a:r>
          </a:p>
          <a:p>
            <a:pPr lvl="1"/>
            <a:r>
              <a:rPr lang="en-US" dirty="0"/>
              <a:t>0 to infinity inputs, 1 output</a:t>
            </a:r>
          </a:p>
          <a:p>
            <a:r>
              <a:rPr lang="en-US" dirty="0"/>
              <a:t>SQL Server will output parse trees at various phases of optimization</a:t>
            </a:r>
          </a:p>
          <a:p>
            <a:pPr lvl="1"/>
            <a:r>
              <a:rPr lang="en-US" dirty="0"/>
              <a:t>A variety of trace flags will trigger output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154738"/>
            <a:ext cx="372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Or query trees, or relational 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9663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265" y="1713297"/>
            <a:ext cx="402546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'MN'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120" y="539496"/>
            <a:ext cx="5421612" cy="567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67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this session is not</a:t>
            </a:r>
          </a:p>
          <a:p>
            <a:pPr lvl="1"/>
            <a:r>
              <a:rPr lang="en-US" dirty="0"/>
              <a:t>An end-to-end optimizer session</a:t>
            </a:r>
          </a:p>
          <a:p>
            <a:pPr lvl="1"/>
            <a:r>
              <a:rPr lang="en-US" dirty="0"/>
              <a:t>A performance tuning session</a:t>
            </a:r>
          </a:p>
          <a:p>
            <a:endParaRPr lang="en-US" dirty="0"/>
          </a:p>
          <a:p>
            <a:r>
              <a:rPr lang="en-US" dirty="0"/>
              <a:t>Goals of this session</a:t>
            </a:r>
          </a:p>
          <a:p>
            <a:pPr lvl="1"/>
            <a:r>
              <a:rPr lang="en-US" dirty="0"/>
              <a:t>Additional understanding of SQL Server </a:t>
            </a:r>
            <a:r>
              <a:rPr lang="en-US" dirty="0" smtClean="0"/>
              <a:t>internals</a:t>
            </a:r>
          </a:p>
          <a:p>
            <a:pPr lvl="1"/>
            <a:r>
              <a:rPr lang="en-US" dirty="0" smtClean="0"/>
              <a:t>Understanding to help write better queries</a:t>
            </a:r>
            <a:endParaRPr lang="en-US" dirty="0"/>
          </a:p>
          <a:p>
            <a:pPr lvl="1"/>
            <a:r>
              <a:rPr lang="en-US" dirty="0"/>
              <a:t>Provide an additional skill for performance tuning</a:t>
            </a:r>
          </a:p>
        </p:txBody>
      </p:sp>
    </p:spTree>
    <p:extLst>
      <p:ext uri="{BB962C8B-B14F-4D97-AF65-F5344CB8AC3E}">
        <p14:creationId xmlns:p14="http://schemas.microsoft.com/office/powerpoint/2010/main" val="15074680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265" y="1713297"/>
            <a:ext cx="4025461" cy="2858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'MN'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400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120" y="539496"/>
            <a:ext cx="5421612" cy="5678424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8388326" y="103889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5656861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(1 of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Simplification*</a:t>
            </a:r>
          </a:p>
          <a:p>
            <a:pPr lvl="1"/>
            <a:r>
              <a:rPr lang="en-US" dirty="0" smtClean="0"/>
              <a:t>Standardize queries, remove </a:t>
            </a:r>
            <a:r>
              <a:rPr lang="en-US" dirty="0" err="1" smtClean="0"/>
              <a:t>redunancies</a:t>
            </a:r>
            <a:endParaRPr lang="en-US" dirty="0" smtClean="0"/>
          </a:p>
          <a:p>
            <a:pPr lvl="2"/>
            <a:r>
              <a:rPr lang="en-US" dirty="0"/>
              <a:t>Subqueries to joins</a:t>
            </a:r>
          </a:p>
          <a:p>
            <a:pPr lvl="2"/>
            <a:r>
              <a:rPr lang="en-US" dirty="0"/>
              <a:t>Predicate pushdown</a:t>
            </a:r>
          </a:p>
          <a:p>
            <a:pPr lvl="2"/>
            <a:r>
              <a:rPr lang="en-US" dirty="0"/>
              <a:t>Foreign key table removal</a:t>
            </a:r>
          </a:p>
          <a:p>
            <a:pPr lvl="2"/>
            <a:r>
              <a:rPr lang="en-US" dirty="0"/>
              <a:t>Contradiction detection</a:t>
            </a:r>
          </a:p>
          <a:p>
            <a:pPr lvl="2"/>
            <a:r>
              <a:rPr lang="en-US" dirty="0"/>
              <a:t>Aggregates on unique keys</a:t>
            </a:r>
          </a:p>
          <a:p>
            <a:pPr lvl="2"/>
            <a:r>
              <a:rPr lang="en-US" dirty="0"/>
              <a:t>Convert outer join to inner</a:t>
            </a:r>
          </a:p>
          <a:p>
            <a:r>
              <a:rPr lang="en-US" dirty="0" smtClean="0"/>
              <a:t>Trivial </a:t>
            </a:r>
            <a:r>
              <a:rPr lang="en-US" dirty="0"/>
              <a:t>plan</a:t>
            </a:r>
          </a:p>
          <a:p>
            <a:pPr lvl="1"/>
            <a:r>
              <a:rPr lang="en-US" dirty="0" smtClean="0"/>
              <a:t>Only one possible way to execute query</a:t>
            </a:r>
            <a:endParaRPr lang="en-US" dirty="0"/>
          </a:p>
          <a:p>
            <a:r>
              <a:rPr lang="en-US" dirty="0"/>
              <a:t>Retrieve statistics; do cardinality estimation</a:t>
            </a:r>
          </a:p>
          <a:p>
            <a:pPr lvl="1"/>
            <a:r>
              <a:rPr lang="en-US" dirty="0"/>
              <a:t>Create / update auto </a:t>
            </a:r>
            <a:r>
              <a:rPr lang="en-US" dirty="0" smtClean="0"/>
              <a:t>stats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316227" y="4178449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129926"/>
            <a:ext cx="7084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A somewhat overloaded term.  Some simplification activities happen earlier in the process than others.</a:t>
            </a:r>
          </a:p>
        </p:txBody>
      </p:sp>
      <p:sp>
        <p:nvSpPr>
          <p:cNvPr id="8" name="Oval 7"/>
          <p:cNvSpPr/>
          <p:nvPr/>
        </p:nvSpPr>
        <p:spPr>
          <a:xfrm>
            <a:off x="8316227" y="1542009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76149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(2 of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Search </a:t>
            </a:r>
            <a:r>
              <a:rPr lang="en-US" dirty="0"/>
              <a:t>phases 0 through </a:t>
            </a:r>
            <a:r>
              <a:rPr lang="en-US" dirty="0" smtClean="0"/>
              <a:t>2</a:t>
            </a:r>
          </a:p>
          <a:p>
            <a:pPr lvl="1"/>
            <a:r>
              <a:rPr lang="en-US" dirty="0" smtClean="0"/>
              <a:t>Search 0: “Transaction Processing”</a:t>
            </a:r>
          </a:p>
          <a:p>
            <a:pPr lvl="2"/>
            <a:r>
              <a:rPr lang="en-US" dirty="0" smtClean="0"/>
              <a:t>Simple, basic tests; internal cost threshold</a:t>
            </a:r>
          </a:p>
          <a:p>
            <a:pPr lvl="1"/>
            <a:r>
              <a:rPr lang="en-US" dirty="0" smtClean="0"/>
              <a:t>Search 1: “Quick Plan”</a:t>
            </a:r>
          </a:p>
          <a:p>
            <a:pPr lvl="2"/>
            <a:r>
              <a:rPr lang="en-US" dirty="0" smtClean="0"/>
              <a:t>More rules, parallel exploration; internal cost threshold</a:t>
            </a:r>
          </a:p>
          <a:p>
            <a:pPr lvl="1"/>
            <a:r>
              <a:rPr lang="en-US" dirty="0" smtClean="0"/>
              <a:t>Search 2: “Full Optimization”</a:t>
            </a:r>
          </a:p>
          <a:p>
            <a:pPr lvl="2"/>
            <a:r>
              <a:rPr lang="en-US" dirty="0" smtClean="0"/>
              <a:t>Full set of rules; usually exits on timeout</a:t>
            </a:r>
            <a:endParaRPr lang="en-US" dirty="0"/>
          </a:p>
          <a:p>
            <a:r>
              <a:rPr lang="en-US" dirty="0"/>
              <a:t>Construct execution </a:t>
            </a:r>
            <a:r>
              <a:rPr lang="en-US" dirty="0" smtClean="0"/>
              <a:t>plan</a:t>
            </a:r>
            <a:endParaRPr lang="en-US" dirty="0"/>
          </a:p>
          <a:p>
            <a:r>
              <a:rPr lang="en-US" dirty="0" smtClean="0"/>
              <a:t>Plan caching </a:t>
            </a:r>
            <a:r>
              <a:rPr lang="en-US" dirty="0"/>
              <a:t>(query text hash, set options)</a:t>
            </a:r>
          </a:p>
        </p:txBody>
      </p:sp>
      <p:sp>
        <p:nvSpPr>
          <p:cNvPr id="6" name="Oval 5"/>
          <p:cNvSpPr/>
          <p:nvPr/>
        </p:nvSpPr>
        <p:spPr>
          <a:xfrm>
            <a:off x="8378792" y="5313046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504240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“Every possible execution plan that achieves the directive of a given query”</a:t>
            </a:r>
          </a:p>
          <a:p>
            <a:r>
              <a:rPr lang="en-US" dirty="0"/>
              <a:t>Can be an enormous number of plans</a:t>
            </a:r>
          </a:p>
          <a:p>
            <a:r>
              <a:rPr lang="en-US" dirty="0"/>
              <a:t>Consider: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dirty="0"/>
              <a:t>Assume a, b, c, d are tables with clustered index &amp; 3 non-clustered indexes each</a:t>
            </a:r>
          </a:p>
        </p:txBody>
      </p:sp>
    </p:spTree>
    <p:extLst>
      <p:ext uri="{BB962C8B-B14F-4D97-AF65-F5344CB8AC3E}">
        <p14:creationId xmlns:p14="http://schemas.microsoft.com/office/powerpoint/2010/main" val="1602013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510585"/>
              </p:ext>
            </p:extLst>
          </p:nvPr>
        </p:nvGraphicFramePr>
        <p:xfrm>
          <a:off x="423509" y="1146743"/>
          <a:ext cx="823922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835">
                  <a:extLst>
                    <a:ext uri="{9D8B030D-6E8A-4147-A177-3AD203B41FA5}">
                      <a16:colId xmlns:a16="http://schemas.microsoft.com/office/drawing/2014/main" xmlns="" val="3644048045"/>
                    </a:ext>
                  </a:extLst>
                </a:gridCol>
                <a:gridCol w="606393">
                  <a:extLst>
                    <a:ext uri="{9D8B030D-6E8A-4147-A177-3AD203B41FA5}">
                      <a16:colId xmlns:a16="http://schemas.microsoft.com/office/drawing/2014/main" xmlns="" val="203425475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Physical access methods (per table)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0827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 clustered index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6198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nonclustered</a:t>
                      </a:r>
                      <a:r>
                        <a:rPr lang="en-US" baseline="0" dirty="0"/>
                        <a:t> index scan (covering)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4167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Ordered clustered index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4499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Ordered </a:t>
                      </a:r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index scan (covering)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926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seek + ordered partial scan + lookup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2739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nonclustered</a:t>
                      </a:r>
                      <a:r>
                        <a:rPr lang="en-US" baseline="0" dirty="0"/>
                        <a:t> index scan + lookup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4653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Clustered index seek + ordered</a:t>
                      </a:r>
                      <a:r>
                        <a:rPr lang="en-US" baseline="0" dirty="0"/>
                        <a:t> partial scan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7548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index seek + ordered partial scan (covering)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0256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Indexed 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8983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 intersection*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30545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4812721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23511" y="5613004"/>
            <a:ext cx="8239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6 combinations of 2 indexes; 1 join per pair = 6 joins; 3 join methods each = 18</a:t>
            </a:r>
          </a:p>
          <a:p>
            <a:r>
              <a:rPr lang="en-US" sz="1000" dirty="0"/>
              <a:t>6 combinations of 3 indexes; 2 joins per triplet = 12 joins; 3 join methods each = 36; total = 54</a:t>
            </a:r>
          </a:p>
        </p:txBody>
      </p:sp>
      <p:sp>
        <p:nvSpPr>
          <p:cNvPr id="5" name="Oval 4"/>
          <p:cNvSpPr/>
          <p:nvPr/>
        </p:nvSpPr>
        <p:spPr>
          <a:xfrm>
            <a:off x="8527984" y="550986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01184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515009"/>
              </p:ext>
            </p:extLst>
          </p:nvPr>
        </p:nvGraphicFramePr>
        <p:xfrm>
          <a:off x="423509" y="1146743"/>
          <a:ext cx="823922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9615">
                  <a:extLst>
                    <a:ext uri="{9D8B030D-6E8A-4147-A177-3AD203B41FA5}">
                      <a16:colId xmlns:a16="http://schemas.microsoft.com/office/drawing/2014/main" xmlns="" val="3644048045"/>
                    </a:ext>
                  </a:extLst>
                </a:gridCol>
                <a:gridCol w="4119613">
                  <a:extLst>
                    <a:ext uri="{9D8B030D-6E8A-4147-A177-3AD203B41FA5}">
                      <a16:colId xmlns:a16="http://schemas.microsoft.com/office/drawing/2014/main" xmlns="" val="203425475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Logical Join Orders: 24 Total</a:t>
                      </a:r>
                      <a:r>
                        <a:rPr lang="en-US" baseline="0" dirty="0"/>
                        <a:t> (or are there more?)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0827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6198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4167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4499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926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2739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4653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7548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0256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8983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30545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5796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91494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21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78943" cy="4525963"/>
          </a:xfrm>
        </p:spPr>
        <p:txBody>
          <a:bodyPr/>
          <a:lstStyle/>
          <a:p>
            <a:r>
              <a:rPr lang="en-US" dirty="0"/>
              <a:t>So far we’ve only considered “left-deep” trees</a:t>
            </a:r>
          </a:p>
          <a:p>
            <a:r>
              <a:rPr lang="en-US" dirty="0"/>
              <a:t>n!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116" y="1530417"/>
            <a:ext cx="3916019" cy="450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578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also “bushy” trees</a:t>
            </a:r>
          </a:p>
          <a:p>
            <a:r>
              <a:rPr lang="en-US" dirty="0"/>
              <a:t>(2n-2)!/(n-1)!</a:t>
            </a:r>
          </a:p>
          <a:p>
            <a:r>
              <a:rPr lang="en-US" dirty="0"/>
              <a:t>Optimizer normally</a:t>
            </a:r>
            <a:br>
              <a:rPr lang="en-US" dirty="0"/>
            </a:br>
            <a:r>
              <a:rPr lang="en-US" dirty="0"/>
              <a:t>does not</a:t>
            </a:r>
            <a:br>
              <a:rPr lang="en-US" dirty="0"/>
            </a:br>
            <a:r>
              <a:rPr lang="en-US" dirty="0"/>
              <a:t>consider</a:t>
            </a:r>
            <a:br>
              <a:rPr lang="en-US" dirty="0"/>
            </a:br>
            <a:r>
              <a:rPr lang="en-US" dirty="0"/>
              <a:t>these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458" y="2204185"/>
            <a:ext cx="6223935" cy="394463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378792" y="150651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998372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72 possible physical data access methods</a:t>
            </a:r>
          </a:p>
          <a:p>
            <a:r>
              <a:rPr lang="en-US" dirty="0"/>
              <a:t>120 possible logical join orders</a:t>
            </a:r>
          </a:p>
          <a:p>
            <a:r>
              <a:rPr lang="en-US" dirty="0"/>
              <a:t>3 physical joins possible per logical join</a:t>
            </a:r>
          </a:p>
          <a:p>
            <a:pPr lvl="1"/>
            <a:r>
              <a:rPr lang="en-US" dirty="0"/>
              <a:t>May require intermediate sort operation</a:t>
            </a:r>
          </a:p>
          <a:p>
            <a:r>
              <a:rPr lang="en-US" dirty="0"/>
              <a:t>= 25,920 possible plans</a:t>
            </a:r>
          </a:p>
          <a:p>
            <a:r>
              <a:rPr lang="en-US" dirty="0"/>
              <a:t>Much larger for more complex queries</a:t>
            </a:r>
          </a:p>
          <a:p>
            <a:r>
              <a:rPr lang="en-US" dirty="0"/>
              <a:t>Optimizer uses heuristics to limit search space</a:t>
            </a:r>
          </a:p>
        </p:txBody>
      </p:sp>
    </p:spTree>
    <p:extLst>
      <p:ext uri="{BB962C8B-B14F-4D97-AF65-F5344CB8AC3E}">
        <p14:creationId xmlns:p14="http://schemas.microsoft.com/office/powerpoint/2010/main" val="366898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Optimization Phases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Search 0 – “Transaction Processing Phase”</a:t>
            </a:r>
          </a:p>
          <a:p>
            <a:pPr lvl="1"/>
            <a:r>
              <a:rPr lang="en-US" dirty="0"/>
              <a:t>Mostly heuristics</a:t>
            </a:r>
          </a:p>
          <a:p>
            <a:pPr lvl="1"/>
            <a:r>
              <a:rPr lang="en-US" dirty="0"/>
              <a:t>Minimum 3 tables</a:t>
            </a:r>
          </a:p>
          <a:p>
            <a:pPr lvl="2"/>
            <a:r>
              <a:rPr lang="en-US" dirty="0"/>
              <a:t>Small, selective tables first</a:t>
            </a:r>
          </a:p>
          <a:p>
            <a:pPr lvl="1"/>
            <a:r>
              <a:rPr lang="en-US" dirty="0"/>
              <a:t>Continue if cost &gt;= 0.2*</a:t>
            </a:r>
          </a:p>
          <a:p>
            <a:r>
              <a:rPr lang="en-US" dirty="0"/>
              <a:t>Search 1 – “Quick Plan Phase”</a:t>
            </a:r>
          </a:p>
          <a:p>
            <a:pPr lvl="1"/>
            <a:r>
              <a:rPr lang="en-US" dirty="0"/>
              <a:t>Additional heuristics &amp; transformation rules</a:t>
            </a:r>
          </a:p>
          <a:p>
            <a:pPr lvl="2"/>
            <a:r>
              <a:rPr lang="en-US" dirty="0"/>
              <a:t>Limited join orders</a:t>
            </a:r>
          </a:p>
          <a:p>
            <a:pPr lvl="1"/>
            <a:r>
              <a:rPr lang="en-US" dirty="0"/>
              <a:t>Explore parallel option if cost &gt; CTFP</a:t>
            </a:r>
          </a:p>
          <a:p>
            <a:pPr lvl="1"/>
            <a:r>
              <a:rPr lang="en-US" dirty="0"/>
              <a:t>Continue if cost &gt;= 1.0*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124059"/>
            <a:ext cx="128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Unofficial</a:t>
            </a:r>
          </a:p>
        </p:txBody>
      </p:sp>
    </p:spTree>
    <p:extLst>
      <p:ext uri="{BB962C8B-B14F-4D97-AF65-F5344CB8AC3E}">
        <p14:creationId xmlns:p14="http://schemas.microsoft.com/office/powerpoint/2010/main" val="2241709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Logical processing order</a:t>
            </a:r>
          </a:p>
          <a:p>
            <a:pPr lvl="1"/>
            <a:r>
              <a:rPr lang="en-US" dirty="0"/>
              <a:t>Physical processing considerations</a:t>
            </a:r>
          </a:p>
          <a:p>
            <a:r>
              <a:rPr lang="en-US" dirty="0"/>
              <a:t>Executing a query: parse, bind, transform, optimize, execute</a:t>
            </a:r>
          </a:p>
          <a:p>
            <a:r>
              <a:rPr lang="en-US" dirty="0"/>
              <a:t>Heuristics, transformation rules, parse trees, memos</a:t>
            </a:r>
          </a:p>
          <a:p>
            <a:r>
              <a:rPr lang="en-US" dirty="0"/>
              <a:t>Limitations &amp; DMVs</a:t>
            </a:r>
          </a:p>
        </p:txBody>
      </p:sp>
    </p:spTree>
    <p:extLst>
      <p:ext uri="{BB962C8B-B14F-4D97-AF65-F5344CB8AC3E}">
        <p14:creationId xmlns:p14="http://schemas.microsoft.com/office/powerpoint/2010/main" val="6756472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Optimization Phases,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 2 – “Full Optimization Phase”</a:t>
            </a:r>
          </a:p>
          <a:p>
            <a:pPr lvl="1"/>
            <a:r>
              <a:rPr lang="en-US" dirty="0"/>
              <a:t>Uses advanced transformation rules</a:t>
            </a:r>
          </a:p>
          <a:p>
            <a:pPr lvl="1"/>
            <a:r>
              <a:rPr lang="en-US" dirty="0"/>
              <a:t>Minimum 5 tables</a:t>
            </a:r>
          </a:p>
          <a:p>
            <a:pPr lvl="1"/>
            <a:r>
              <a:rPr lang="en-US" dirty="0"/>
              <a:t>Aborts on timeout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992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Optimization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80" y="1563278"/>
            <a:ext cx="5938786" cy="38629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600713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http://imgs.xkcd.com/comics/efficiency.png</a:t>
            </a:r>
          </a:p>
        </p:txBody>
      </p:sp>
    </p:spTree>
    <p:extLst>
      <p:ext uri="{BB962C8B-B14F-4D97-AF65-F5344CB8AC3E}">
        <p14:creationId xmlns:p14="http://schemas.microsoft.com/office/powerpoint/2010/main" val="750970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Interesting Metric: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Indicates improvement from phase to phase</a:t>
                </a:r>
              </a:p>
              <a:p>
                <a:pPr lvl="1"/>
                <a:r>
                  <a:rPr lang="en-US" dirty="0"/>
                  <a:t>Search 0 to 1 gain</a:t>
                </a:r>
              </a:p>
              <a:p>
                <a:pPr lvl="1"/>
                <a:r>
                  <a:rPr lang="en-US" dirty="0"/>
                  <a:t>Search 1 to 2 gain</a:t>
                </a:r>
              </a:p>
              <a:p>
                <a:pPr lvl="1"/>
                <a:r>
                  <a:rPr lang="en-US" dirty="0"/>
                  <a:t>Value that is &gt;= 0 and &lt; 1</a:t>
                </a:r>
              </a:p>
              <a:p>
                <a:pPr lvl="2"/>
                <a:r>
                  <a:rPr lang="en-US" dirty="0"/>
                  <a:t>0 indicates no improvement</a:t>
                </a:r>
              </a:p>
              <a:p>
                <a:pPr lvl="2"/>
                <a:r>
                  <a:rPr lang="en-US" dirty="0"/>
                  <a:t>Approaching 1 indicates significant improvement</a:t>
                </a:r>
              </a:p>
              <a:p>
                <a:r>
                  <a:rPr lang="en-US" dirty="0"/>
                  <a:t>Definition: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81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0571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sys.dm_exec_query_optimizer_info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Documented.  Sort of.</a:t>
            </a:r>
          </a:p>
          <a:p>
            <a:r>
              <a:rPr lang="en-US" dirty="0"/>
              <a:t>Three columns:</a:t>
            </a:r>
          </a:p>
          <a:p>
            <a:pPr lvl="1"/>
            <a:r>
              <a:rPr lang="en-US" i="1" dirty="0"/>
              <a:t>counter</a:t>
            </a:r>
            <a:r>
              <a:rPr lang="en-US" dirty="0"/>
              <a:t>: Name of the observation</a:t>
            </a:r>
          </a:p>
          <a:p>
            <a:pPr lvl="1"/>
            <a:r>
              <a:rPr lang="en-US" i="1" dirty="0"/>
              <a:t>occurrence: </a:t>
            </a:r>
            <a:r>
              <a:rPr lang="en-US" dirty="0"/>
              <a:t>Number of times observation was recorded</a:t>
            </a:r>
          </a:p>
          <a:p>
            <a:pPr lvl="1"/>
            <a:r>
              <a:rPr lang="en-US" i="1" dirty="0"/>
              <a:t>value</a:t>
            </a:r>
            <a:r>
              <a:rPr lang="en-US" dirty="0"/>
              <a:t>: Average per occurrence</a:t>
            </a:r>
            <a:endParaRPr lang="en-US" i="1" dirty="0"/>
          </a:p>
          <a:p>
            <a:r>
              <a:rPr lang="en-US" dirty="0"/>
              <a:t>Collect before and after images of this view on a quiet system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162223" y="59933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304843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and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Heuristics</a:t>
            </a:r>
          </a:p>
          <a:p>
            <a:pPr lvl="1"/>
            <a:r>
              <a:rPr lang="en-US" dirty="0"/>
              <a:t>Rules that can eliminate entire branches of the search space</a:t>
            </a:r>
          </a:p>
          <a:p>
            <a:r>
              <a:rPr lang="en-US" dirty="0"/>
              <a:t>Transformations</a:t>
            </a:r>
          </a:p>
          <a:p>
            <a:pPr lvl="1"/>
            <a:r>
              <a:rPr lang="en-US" dirty="0"/>
              <a:t>Find equivalent operations to get same output</a:t>
            </a:r>
          </a:p>
          <a:p>
            <a:pPr lvl="1"/>
            <a:r>
              <a:rPr lang="en-US" dirty="0"/>
              <a:t>Rule-based</a:t>
            </a:r>
          </a:p>
          <a:p>
            <a:pPr lvl="2"/>
            <a:r>
              <a:rPr lang="en-US" dirty="0"/>
              <a:t>DBCC SHOWONRULES</a:t>
            </a:r>
          </a:p>
          <a:p>
            <a:pPr lvl="2"/>
            <a:r>
              <a:rPr lang="en-US" dirty="0"/>
              <a:t>DBCC RULEON / RULEOFF </a:t>
            </a:r>
          </a:p>
          <a:p>
            <a:pPr lvl="1"/>
            <a:r>
              <a:rPr lang="en-US" dirty="0"/>
              <a:t>Four types</a:t>
            </a:r>
          </a:p>
          <a:p>
            <a:pPr lvl="2"/>
            <a:r>
              <a:rPr lang="en-US" dirty="0"/>
              <a:t>Simplification, exploration, implementation, property enforcement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0817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a logical operation (may be a sub-branch of the full query): the pattern</a:t>
            </a:r>
          </a:p>
          <a:p>
            <a:r>
              <a:rPr lang="en-US" dirty="0"/>
              <a:t>Find equivalent logical operations: the substitute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Join commutativity: A⋈B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B⋈A</a:t>
            </a:r>
          </a:p>
          <a:p>
            <a:pPr lvl="1"/>
            <a:r>
              <a:rPr lang="en-US" dirty="0"/>
              <a:t>Join associativity: (A⋈B)⋈C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A⋈(B⋈C)</a:t>
            </a:r>
          </a:p>
          <a:p>
            <a:pPr lvl="1"/>
            <a:r>
              <a:rPr lang="en-US" dirty="0"/>
              <a:t>Aggregate before join</a:t>
            </a:r>
          </a:p>
        </p:txBody>
      </p:sp>
      <p:sp>
        <p:nvSpPr>
          <p:cNvPr id="4" name="Oval 3"/>
          <p:cNvSpPr/>
          <p:nvPr/>
        </p:nvSpPr>
        <p:spPr>
          <a:xfrm>
            <a:off x="8282539" y="51591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9404485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a logical operation</a:t>
            </a:r>
          </a:p>
          <a:p>
            <a:r>
              <a:rPr lang="en-US" dirty="0"/>
              <a:t>Find equivalent physical operation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(nested loops join) B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(merge join) B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(hash join) B</a:t>
            </a:r>
          </a:p>
          <a:p>
            <a:r>
              <a:rPr lang="en-US" dirty="0">
                <a:sym typeface="Wingdings" panose="05000000000000000000" pitchFamily="2" charset="2"/>
              </a:rPr>
              <a:t>Obtain costing on physical operations</a:t>
            </a:r>
          </a:p>
          <a:p>
            <a:r>
              <a:rPr lang="en-US" dirty="0"/>
              <a:t>Can prune expensive branches from tree</a:t>
            </a:r>
          </a:p>
        </p:txBody>
      </p:sp>
    </p:spTree>
    <p:extLst>
      <p:ext uri="{BB962C8B-B14F-4D97-AF65-F5344CB8AC3E}">
        <p14:creationId xmlns:p14="http://schemas.microsoft.com/office/powerpoint/2010/main" val="9105370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Property Enforcement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associated with parse tree nodes</a:t>
            </a:r>
          </a:p>
          <a:p>
            <a:pPr lvl="1"/>
            <a:r>
              <a:rPr lang="en-US" dirty="0"/>
              <a:t>Uniqueness, type, </a:t>
            </a:r>
            <a:r>
              <a:rPr lang="en-US" dirty="0" err="1"/>
              <a:t>nullability</a:t>
            </a:r>
            <a:r>
              <a:rPr lang="en-US" dirty="0"/>
              <a:t>, sort order</a:t>
            </a:r>
          </a:p>
          <a:p>
            <a:pPr lvl="1"/>
            <a:r>
              <a:rPr lang="en-US" dirty="0"/>
              <a:t>Constraints on column values</a:t>
            </a:r>
          </a:p>
          <a:p>
            <a:r>
              <a:rPr lang="en-US" dirty="0"/>
              <a:t>Transformation rules may cause certain properties to be enforced</a:t>
            </a:r>
          </a:p>
          <a:p>
            <a:pPr lvl="1"/>
            <a:r>
              <a:rPr lang="en-US" dirty="0"/>
              <a:t>Example: sort order for a merge join</a:t>
            </a:r>
          </a:p>
        </p:txBody>
      </p:sp>
    </p:spTree>
    <p:extLst>
      <p:ext uri="{BB962C8B-B14F-4D97-AF65-F5344CB8AC3E}">
        <p14:creationId xmlns:p14="http://schemas.microsoft.com/office/powerpoint/2010/main" val="35663652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sys.dm_exec_query_transformation_stats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row per transformation rule</a:t>
            </a:r>
          </a:p>
          <a:p>
            <a:pPr lvl="1"/>
            <a:r>
              <a:rPr lang="en-US" dirty="0"/>
              <a:t>“Promise” – How useful might the rule be for this query?</a:t>
            </a:r>
          </a:p>
          <a:p>
            <a:pPr lvl="1"/>
            <a:r>
              <a:rPr lang="en-US" dirty="0"/>
              <a:t>“Built-Substitute” – Number of times the rule generated an alternate tree</a:t>
            </a:r>
          </a:p>
          <a:p>
            <a:pPr lvl="1"/>
            <a:r>
              <a:rPr lang="en-US" dirty="0"/>
              <a:t>“Succeeded” – Number of times the rule was incorporated</a:t>
            </a:r>
          </a:p>
          <a:p>
            <a:r>
              <a:rPr lang="en-US" dirty="0"/>
              <a:t>Collect before and after images of this view on a quiet system</a:t>
            </a:r>
          </a:p>
        </p:txBody>
      </p:sp>
      <p:sp>
        <p:nvSpPr>
          <p:cNvPr id="4" name="Oval 3"/>
          <p:cNvSpPr/>
          <p:nvPr/>
        </p:nvSpPr>
        <p:spPr>
          <a:xfrm>
            <a:off x="8378792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5741284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Considered by the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grants</a:t>
            </a:r>
          </a:p>
          <a:p>
            <a:r>
              <a:rPr lang="en-US" dirty="0"/>
              <a:t>Costing</a:t>
            </a:r>
          </a:p>
          <a:p>
            <a:pPr lvl="1"/>
            <a:r>
              <a:rPr lang="en-US" dirty="0"/>
              <a:t>Cold cache</a:t>
            </a:r>
          </a:p>
          <a:p>
            <a:pPr lvl="1"/>
            <a:r>
              <a:rPr lang="en-US" dirty="0"/>
              <a:t>Sequential vs random I/O</a:t>
            </a:r>
          </a:p>
          <a:p>
            <a:pPr lvl="2"/>
            <a:r>
              <a:rPr lang="en-US" dirty="0"/>
              <a:t>But not the nature of the I/O subsystem</a:t>
            </a:r>
          </a:p>
          <a:p>
            <a:pPr lvl="1"/>
            <a:r>
              <a:rPr lang="en-US" dirty="0"/>
              <a:t>CPU costs, core count, available memory</a:t>
            </a:r>
          </a:p>
          <a:p>
            <a:pPr lvl="1"/>
            <a:r>
              <a:rPr lang="en-US" dirty="0"/>
              <a:t>Cardinality estimator</a:t>
            </a:r>
          </a:p>
          <a:p>
            <a:pPr lvl="1"/>
            <a:r>
              <a:rPr lang="en-US" dirty="0"/>
              <a:t>What do cost units really mean?</a:t>
            </a:r>
          </a:p>
        </p:txBody>
      </p:sp>
    </p:spTree>
    <p:extLst>
      <p:ext uri="{BB962C8B-B14F-4D97-AF65-F5344CB8AC3E}">
        <p14:creationId xmlns:p14="http://schemas.microsoft.com/office/powerpoint/2010/main" val="3650632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of Warning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Virtually everything we are discussing is undocumented.</a:t>
            </a:r>
          </a:p>
          <a:p>
            <a:r>
              <a:rPr lang="en-US" dirty="0"/>
              <a:t>Also, a lot of this stuff is undocumented.</a:t>
            </a:r>
          </a:p>
          <a:p>
            <a:r>
              <a:rPr lang="en-US" dirty="0"/>
              <a:t>Oh, and there are undocumented commands, trace flags, and so forth, in this presentation.</a:t>
            </a:r>
          </a:p>
          <a:p>
            <a:endParaRPr lang="en-US" dirty="0"/>
          </a:p>
          <a:p>
            <a:r>
              <a:rPr lang="en-US" dirty="0"/>
              <a:t>Be careful out there.</a:t>
            </a:r>
          </a:p>
        </p:txBody>
      </p:sp>
    </p:spTree>
    <p:extLst>
      <p:ext uri="{BB962C8B-B14F-4D97-AF65-F5344CB8AC3E}">
        <p14:creationId xmlns:p14="http://schemas.microsoft.com/office/powerpoint/2010/main" val="8832753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explore different alternatives to a portion of the query tree</a:t>
            </a:r>
          </a:p>
          <a:p>
            <a:r>
              <a:rPr lang="en-US" dirty="0"/>
              <a:t>Can think of it as a matrix</a:t>
            </a:r>
          </a:p>
          <a:p>
            <a:pPr lvl="1"/>
            <a:r>
              <a:rPr lang="en-US" dirty="0"/>
              <a:t>Rows (groups) represent substitutes – each entry is logically equivalent</a:t>
            </a:r>
          </a:p>
          <a:p>
            <a:pPr lvl="1"/>
            <a:r>
              <a:rPr lang="en-US" dirty="0"/>
              <a:t>Columns represent application of a transformation rule</a:t>
            </a:r>
          </a:p>
          <a:p>
            <a:r>
              <a:rPr lang="en-US" dirty="0"/>
              <a:t>Each entry is hashed to prevent duplication</a:t>
            </a:r>
          </a:p>
          <a:p>
            <a:r>
              <a:rPr lang="en-US" dirty="0"/>
              <a:t>Physical substitutes are costed</a:t>
            </a:r>
          </a:p>
        </p:txBody>
      </p:sp>
    </p:spTree>
    <p:extLst>
      <p:ext uri="{BB962C8B-B14F-4D97-AF65-F5344CB8AC3E}">
        <p14:creationId xmlns:p14="http://schemas.microsoft.com/office/powerpoint/2010/main" val="38170452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52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268318"/>
              </p:ext>
            </p:extLst>
          </p:nvPr>
        </p:nvGraphicFramePr>
        <p:xfrm>
          <a:off x="457200" y="2935387"/>
          <a:ext cx="342178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714">
                  <a:extLst>
                    <a:ext uri="{9D8B030D-6E8A-4147-A177-3AD203B41FA5}">
                      <a16:colId xmlns:a16="http://schemas.microsoft.com/office/drawing/2014/main" xmlns="" val="3940544257"/>
                    </a:ext>
                  </a:extLst>
                </a:gridCol>
                <a:gridCol w="2464067">
                  <a:extLst>
                    <a:ext uri="{9D8B030D-6E8A-4147-A177-3AD203B41FA5}">
                      <a16:colId xmlns:a16="http://schemas.microsoft.com/office/drawing/2014/main" xmlns="" val="3658567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32275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91484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86458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03525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023621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20016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2369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85248"/>
          </a:xfrm>
        </p:spPr>
        <p:txBody>
          <a:bodyPr/>
          <a:lstStyle/>
          <a:p>
            <a:r>
              <a:rPr lang="en-US" dirty="0"/>
              <a:t>Apply join associativity:</a:t>
            </a:r>
          </a:p>
          <a:p>
            <a:pPr lvl="1"/>
            <a:r>
              <a:rPr lang="en-US" dirty="0"/>
              <a:t>(OD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(OH ⋈ C)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797045"/>
              </p:ext>
            </p:extLst>
          </p:nvPr>
        </p:nvGraphicFramePr>
        <p:xfrm>
          <a:off x="457200" y="2773413"/>
          <a:ext cx="589788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20">
                  <a:extLst>
                    <a:ext uri="{9D8B030D-6E8A-4147-A177-3AD203B41FA5}">
                      <a16:colId xmlns:a16="http://schemas.microsoft.com/office/drawing/2014/main" xmlns="" val="39269693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xmlns="" val="276996919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xmlns="" val="2022610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</a:t>
                      </a:r>
                      <a:r>
                        <a:rPr lang="en-US" baseline="0" dirty="0"/>
                        <a:t> x.1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4493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1734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804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5853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8188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4838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70483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554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85248"/>
          </a:xfrm>
        </p:spPr>
        <p:txBody>
          <a:bodyPr/>
          <a:lstStyle/>
          <a:p>
            <a:r>
              <a:rPr lang="en-US" dirty="0"/>
              <a:t>Apply join commutativity:</a:t>
            </a:r>
          </a:p>
          <a:p>
            <a:pPr lvl="1"/>
            <a:r>
              <a:rPr lang="en-US" dirty="0"/>
              <a:t>(OD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(OH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OD) ⋈ C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68577"/>
              </p:ext>
            </p:extLst>
          </p:nvPr>
        </p:nvGraphicFramePr>
        <p:xfrm>
          <a:off x="457200" y="2773413"/>
          <a:ext cx="836676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20">
                  <a:extLst>
                    <a:ext uri="{9D8B030D-6E8A-4147-A177-3AD203B41FA5}">
                      <a16:colId xmlns:a16="http://schemas.microsoft.com/office/drawing/2014/main" xmlns="" val="39269693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xmlns="" val="276996919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xmlns="" val="2022610816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xmlns="" val="102813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</a:t>
                      </a:r>
                      <a:r>
                        <a:rPr lang="en-US" baseline="0" dirty="0"/>
                        <a:t> x.1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4493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1734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804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5853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0.0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8188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4838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70483340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8378792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7708207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Optimizer Is Exceptionally 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It has to deal with many things we’ve not discussed</a:t>
            </a:r>
          </a:p>
          <a:p>
            <a:pPr lvl="1"/>
            <a:r>
              <a:rPr lang="en-US" sz="2200" dirty="0"/>
              <a:t>DML (updates, deletes, inserts, merges; output clause)</a:t>
            </a:r>
          </a:p>
          <a:p>
            <a:pPr lvl="2"/>
            <a:r>
              <a:rPr lang="en-US" sz="2000" dirty="0"/>
              <a:t>Halloween protection, triggers, index updates</a:t>
            </a:r>
          </a:p>
          <a:p>
            <a:pPr lvl="1"/>
            <a:r>
              <a:rPr lang="en-US" sz="2200" dirty="0"/>
              <a:t>Wide vs. narrow updates</a:t>
            </a:r>
          </a:p>
          <a:p>
            <a:pPr lvl="1"/>
            <a:r>
              <a:rPr lang="en-US" sz="2200" dirty="0"/>
              <a:t>Data warehouse optimization</a:t>
            </a:r>
          </a:p>
          <a:p>
            <a:pPr lvl="1"/>
            <a:r>
              <a:rPr lang="en-US" sz="2200" dirty="0" err="1"/>
              <a:t>Columnstore</a:t>
            </a:r>
            <a:r>
              <a:rPr lang="en-US" sz="2200" dirty="0"/>
              <a:t>, full-text, spatial, xml, filtered indexes and sparse columns</a:t>
            </a:r>
          </a:p>
          <a:p>
            <a:pPr lvl="1"/>
            <a:r>
              <a:rPr lang="en-US" sz="2200" dirty="0"/>
              <a:t>Partitioned tables, </a:t>
            </a:r>
            <a:r>
              <a:rPr lang="en-US" sz="2200" dirty="0" err="1"/>
              <a:t>Hekaton</a:t>
            </a:r>
            <a:r>
              <a:rPr lang="en-US" sz="2200" dirty="0"/>
              <a:t>, Stretch DB, other new features</a:t>
            </a:r>
          </a:p>
          <a:p>
            <a:pPr lvl="1"/>
            <a:r>
              <a:rPr lang="en-US" sz="2200" dirty="0"/>
              <a:t>Row vs. batch mode</a:t>
            </a:r>
          </a:p>
          <a:p>
            <a:pPr lvl="1"/>
            <a:r>
              <a:rPr lang="en-US" sz="2200" dirty="0"/>
              <a:t>And much more</a:t>
            </a:r>
          </a:p>
        </p:txBody>
      </p:sp>
    </p:spTree>
    <p:extLst>
      <p:ext uri="{BB962C8B-B14F-4D97-AF65-F5344CB8AC3E}">
        <p14:creationId xmlns:p14="http://schemas.microsoft.com/office/powerpoint/2010/main" val="21015169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is a declarative language</a:t>
            </a:r>
          </a:p>
          <a:p>
            <a:pPr lvl="1"/>
            <a:r>
              <a:rPr lang="en-US" dirty="0"/>
              <a:t>In theory, it shouldn’t matter how SQL is written</a:t>
            </a:r>
          </a:p>
          <a:p>
            <a:pPr lvl="2"/>
            <a:r>
              <a:rPr lang="en-US" dirty="0"/>
              <a:t>We are effectively giving SQL Server a set of requirements and asking it to write a program for us</a:t>
            </a:r>
          </a:p>
          <a:p>
            <a:pPr lvl="1"/>
            <a:r>
              <a:rPr lang="en-US" dirty="0"/>
              <a:t>In practice, it does matter because no optimizer is perfect</a:t>
            </a:r>
          </a:p>
          <a:p>
            <a:pPr lvl="2"/>
            <a:r>
              <a:rPr lang="en-US" dirty="0"/>
              <a:t>It will give us correct results</a:t>
            </a:r>
          </a:p>
          <a:p>
            <a:pPr lvl="2"/>
            <a:r>
              <a:rPr lang="en-US" dirty="0"/>
              <a:t>In the real world, efficiency matters</a:t>
            </a:r>
          </a:p>
          <a:p>
            <a:r>
              <a:rPr lang="en-US" dirty="0"/>
              <a:t>Writing “better” queries</a:t>
            </a:r>
          </a:p>
          <a:p>
            <a:pPr lvl="1"/>
            <a:r>
              <a:rPr lang="en-US" dirty="0"/>
              <a:t>Sometimes we need to “out-smart” the optimizer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6900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6636005"/>
              </p:ext>
            </p:extLst>
          </p:nvPr>
        </p:nvGraphicFramePr>
        <p:xfrm>
          <a:off x="457200" y="1417638"/>
          <a:ext cx="82296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278">
                  <a:extLst>
                    <a:ext uri="{9D8B030D-6E8A-4147-A177-3AD203B41FA5}">
                      <a16:colId xmlns:a16="http://schemas.microsoft.com/office/drawing/2014/main" xmlns="" val="4198655800"/>
                    </a:ext>
                  </a:extLst>
                </a:gridCol>
                <a:gridCol w="7295322">
                  <a:extLst>
                    <a:ext uri="{9D8B030D-6E8A-4147-A177-3AD203B41FA5}">
                      <a16:colId xmlns:a16="http://schemas.microsoft.com/office/drawing/2014/main" xmlns="" val="135413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6832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memory usage at each phase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8696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</a:t>
                      </a:r>
                      <a:r>
                        <a:rPr lang="en-US" baseline="0" dirty="0"/>
                        <a:t> memory usage for rules and properties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80300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3604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  <a:r>
                        <a:rPr lang="en-US" baseline="0" dirty="0"/>
                        <a:t> to client (“Messages” tab)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92843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7352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final</a:t>
                      </a:r>
                      <a:r>
                        <a:rPr lang="en-US" baseline="0" dirty="0"/>
                        <a:t> query tree (post-optimization rewrites)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2058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initial parse tree (converted)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97738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transformed parse trees (input,</a:t>
                      </a:r>
                      <a:r>
                        <a:rPr lang="en-US" baseline="0" dirty="0"/>
                        <a:t> simplified, join-collapsed, normalized)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6611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output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12814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initial memo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75533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task and operation type counts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59032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20309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6326502"/>
              </p:ext>
            </p:extLst>
          </p:nvPr>
        </p:nvGraphicFramePr>
        <p:xfrm>
          <a:off x="457200" y="1417638"/>
          <a:ext cx="8229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278">
                  <a:extLst>
                    <a:ext uri="{9D8B030D-6E8A-4147-A177-3AD203B41FA5}">
                      <a16:colId xmlns:a16="http://schemas.microsoft.com/office/drawing/2014/main" xmlns="" val="4198655800"/>
                    </a:ext>
                  </a:extLst>
                </a:gridCol>
                <a:gridCol w="7295322">
                  <a:extLst>
                    <a:ext uri="{9D8B030D-6E8A-4147-A177-3AD203B41FA5}">
                      <a16:colId xmlns:a16="http://schemas.microsoft.com/office/drawing/2014/main" xmlns="" val="135413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6832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cardinality info to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84981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final mem</a:t>
                      </a:r>
                      <a:r>
                        <a:rPr lang="en-US" baseline="0" dirty="0"/>
                        <a:t>o structure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77910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 rules (SQL 2012+)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87856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</a:t>
                      </a:r>
                      <a:r>
                        <a:rPr lang="en-US" baseline="0" dirty="0"/>
                        <a:t> rules and memo arguments (SQL 2012+)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99123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 rules</a:t>
                      </a:r>
                      <a:r>
                        <a:rPr lang="en-US" baseline="0" dirty="0"/>
                        <a:t> and resulting tree </a:t>
                      </a:r>
                      <a:r>
                        <a:rPr lang="en-US" dirty="0"/>
                        <a:t>(SQL 2012+)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32603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Force parallel plan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45944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debugging info</a:t>
                      </a:r>
                      <a:r>
                        <a:rPr lang="en-US" baseline="0" dirty="0"/>
                        <a:t> to query plan (in the “F4” properties)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4677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optimization search phases and 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590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8757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Disable trivial plan generation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9359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pushed predicate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3738059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5878" y="6206509"/>
            <a:ext cx="224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And many more …</a:t>
            </a:r>
          </a:p>
        </p:txBody>
      </p:sp>
    </p:spTree>
    <p:extLst>
      <p:ext uri="{BB962C8B-B14F-4D97-AF65-F5344CB8AC3E}">
        <p14:creationId xmlns:p14="http://schemas.microsoft.com/office/powerpoint/2010/main" val="222613571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DBCC TRACEON / TRACEOFF</a:t>
            </a:r>
          </a:p>
          <a:p>
            <a:r>
              <a:rPr lang="en-US" dirty="0"/>
              <a:t>DBCC RULEON / RULEOFF</a:t>
            </a:r>
          </a:p>
          <a:p>
            <a:r>
              <a:rPr lang="en-US" dirty="0"/>
              <a:t>DBCC SHOWONRULES</a:t>
            </a:r>
          </a:p>
          <a:p>
            <a:r>
              <a:rPr lang="en-US" dirty="0"/>
              <a:t>DBCC SHOWOFFRULES</a:t>
            </a:r>
          </a:p>
          <a:p>
            <a:r>
              <a:rPr lang="en-US" dirty="0"/>
              <a:t>option (recompile, </a:t>
            </a:r>
            <a:r>
              <a:rPr lang="en-US" dirty="0" err="1"/>
              <a:t>querytraceon</a:t>
            </a:r>
            <a:r>
              <a:rPr lang="en-US" dirty="0"/>
              <a:t> ####)</a:t>
            </a:r>
          </a:p>
          <a:p>
            <a:r>
              <a:rPr lang="en-US" dirty="0" err="1"/>
              <a:t>sys.dm_exec_query_optimizer_info</a:t>
            </a:r>
            <a:endParaRPr lang="en-US" dirty="0"/>
          </a:p>
          <a:p>
            <a:r>
              <a:rPr lang="en-US" dirty="0" err="1"/>
              <a:t>sys.dm_exec_query_transformation_stats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550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History of SQL’s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Volcano Optimizer (April 1993) (</a:t>
            </a:r>
            <a:r>
              <a:rPr lang="en-US" dirty="0">
                <a:hlinkClick r:id="rId2"/>
              </a:rPr>
              <a:t>PDF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Goetz </a:t>
            </a:r>
            <a:r>
              <a:rPr lang="en-US" dirty="0" err="1"/>
              <a:t>Graefe</a:t>
            </a:r>
            <a:r>
              <a:rPr lang="en-US" dirty="0"/>
              <a:t>, William J. McKenna</a:t>
            </a:r>
          </a:p>
          <a:p>
            <a:pPr lvl="1"/>
            <a:r>
              <a:rPr lang="en-US" dirty="0"/>
              <a:t>Based on </a:t>
            </a:r>
            <a:r>
              <a:rPr lang="en-US" dirty="0" err="1"/>
              <a:t>Graefe’s</a:t>
            </a:r>
            <a:r>
              <a:rPr lang="en-US" dirty="0"/>
              <a:t> earlier Exodus Optimizer</a:t>
            </a:r>
          </a:p>
          <a:p>
            <a:r>
              <a:rPr lang="en-US" dirty="0"/>
              <a:t>Cascades Framework (1995) (</a:t>
            </a:r>
            <a:r>
              <a:rPr lang="en-US" dirty="0">
                <a:hlinkClick r:id="rId3"/>
              </a:rPr>
              <a:t>PDF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Goetz </a:t>
            </a:r>
            <a:r>
              <a:rPr lang="en-US" dirty="0" err="1"/>
              <a:t>Graefe</a:t>
            </a:r>
            <a:endParaRPr lang="en-US" dirty="0"/>
          </a:p>
          <a:p>
            <a:pPr lvl="1"/>
            <a:r>
              <a:rPr lang="en-US" dirty="0"/>
              <a:t>Refinement of the Volcano Optimizer</a:t>
            </a:r>
          </a:p>
          <a:p>
            <a:pPr lvl="1"/>
            <a:r>
              <a:rPr lang="en-US" dirty="0"/>
              <a:t>Basis for rewritten optimizer in SQL Server 7.0</a:t>
            </a:r>
          </a:p>
          <a:p>
            <a:pPr lvl="1"/>
            <a:r>
              <a:rPr lang="en-US" dirty="0"/>
              <a:t>Major innovation: the memo structure</a:t>
            </a:r>
          </a:p>
        </p:txBody>
      </p:sp>
    </p:spTree>
    <p:extLst>
      <p:ext uri="{BB962C8B-B14F-4D97-AF65-F5344CB8AC3E}">
        <p14:creationId xmlns:p14="http://schemas.microsoft.com/office/powerpoint/2010/main" val="4044722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Defines the sequence in which SQL elements are logically processed</a:t>
            </a:r>
          </a:p>
          <a:p>
            <a:r>
              <a:rPr lang="en-US" dirty="0"/>
              <a:t>Forms the starting basis for parsing the submitted query</a:t>
            </a:r>
          </a:p>
          <a:p>
            <a:r>
              <a:rPr lang="en-US" dirty="0"/>
              <a:t>Usually discussed from the perspective of a SELECT query; similar for UPDATE / DELETE / INSERT / MERGE</a:t>
            </a:r>
          </a:p>
          <a:p>
            <a:r>
              <a:rPr lang="en-US" dirty="0"/>
              <a:t>Declarative vs procedural programming</a:t>
            </a:r>
          </a:p>
          <a:p>
            <a:pPr lvl="1"/>
            <a:r>
              <a:rPr lang="en-US" dirty="0"/>
              <a:t>“What” vs “How”</a:t>
            </a:r>
          </a:p>
        </p:txBody>
      </p:sp>
    </p:spTree>
    <p:extLst>
      <p:ext uri="{BB962C8B-B14F-4D97-AF65-F5344CB8AC3E}">
        <p14:creationId xmlns:p14="http://schemas.microsoft.com/office/powerpoint/2010/main" val="7826152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Benjamin Nevarez (</a:t>
            </a:r>
            <a:r>
              <a:rPr lang="en-US" dirty="0">
                <a:hlinkClick r:id="rId2"/>
              </a:rPr>
              <a:t>Blog</a:t>
            </a:r>
            <a:r>
              <a:rPr lang="en-US" dirty="0"/>
              <a:t>)</a:t>
            </a:r>
          </a:p>
          <a:p>
            <a:pPr lvl="1"/>
            <a:r>
              <a:rPr lang="en-US" i="1" dirty="0">
                <a:hlinkClick r:id="rId3"/>
              </a:rPr>
              <a:t>Inside the SQL Server Query Optimizer</a:t>
            </a:r>
            <a:endParaRPr lang="en-US" i="1" dirty="0"/>
          </a:p>
          <a:p>
            <a:r>
              <a:rPr lang="en-US" dirty="0"/>
              <a:t>Paul White</a:t>
            </a:r>
          </a:p>
          <a:p>
            <a:pPr lvl="1"/>
            <a:r>
              <a:rPr lang="en-US" dirty="0">
                <a:hlinkClick r:id="rId4"/>
              </a:rPr>
              <a:t>Page Free Space blog</a:t>
            </a:r>
            <a:r>
              <a:rPr lang="en-US" dirty="0"/>
              <a:t> (especially </a:t>
            </a:r>
            <a:r>
              <a:rPr lang="en-US" dirty="0">
                <a:hlinkClick r:id="rId5"/>
              </a:rPr>
              <a:t>this</a:t>
            </a:r>
            <a:r>
              <a:rPr lang="en-US" dirty="0"/>
              <a:t> series)</a:t>
            </a:r>
          </a:p>
          <a:p>
            <a:pPr lvl="1"/>
            <a:r>
              <a:rPr lang="en-US" dirty="0">
                <a:hlinkClick r:id="rId6"/>
              </a:rPr>
              <a:t>SQL Performance blog</a:t>
            </a:r>
            <a:endParaRPr lang="en-US" dirty="0"/>
          </a:p>
          <a:p>
            <a:r>
              <a:rPr lang="en-US" dirty="0" err="1"/>
              <a:t>Conor</a:t>
            </a:r>
            <a:r>
              <a:rPr lang="en-US" dirty="0"/>
              <a:t> Cunningham (</a:t>
            </a:r>
            <a:r>
              <a:rPr lang="en-US" dirty="0">
                <a:hlinkClick r:id="rId7"/>
              </a:rPr>
              <a:t>Blog</a:t>
            </a:r>
            <a:r>
              <a:rPr lang="en-US" dirty="0"/>
              <a:t>)</a:t>
            </a:r>
          </a:p>
          <a:p>
            <a:pPr lvl="1"/>
            <a:r>
              <a:rPr lang="en-US" i="1" dirty="0"/>
              <a:t>Microsoft SQL Server 2012 Internals</a:t>
            </a:r>
            <a:r>
              <a:rPr lang="en-US" dirty="0"/>
              <a:t> (Kalen Delaney, editor), chapter 11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1114142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www.tf3604.com/optimizer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Slide deck</a:t>
            </a:r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Sample database</a:t>
            </a:r>
          </a:p>
          <a:p>
            <a:pPr lvl="1"/>
            <a:r>
              <a:rPr lang="en-US" dirty="0"/>
              <a:t>SQL Server Parse Tree Viewer binaries &amp; source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428730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FROM</a:t>
            </a:r>
          </a:p>
          <a:p>
            <a:r>
              <a:rPr lang="en-US" dirty="0"/>
              <a:t>ON</a:t>
            </a:r>
          </a:p>
          <a:p>
            <a:r>
              <a:rPr lang="en-US" dirty="0"/>
              <a:t>JOIN / APPLY</a:t>
            </a:r>
          </a:p>
          <a:p>
            <a:r>
              <a:rPr lang="en-US" dirty="0"/>
              <a:t>PIVOT / UNPIVOT</a:t>
            </a:r>
          </a:p>
          <a:p>
            <a:r>
              <a:rPr lang="en-US" dirty="0"/>
              <a:t>WHERE</a:t>
            </a:r>
          </a:p>
          <a:p>
            <a:r>
              <a:rPr lang="en-US" dirty="0"/>
              <a:t>GROUP BY</a:t>
            </a:r>
          </a:p>
          <a:p>
            <a:r>
              <a:rPr lang="en-US" dirty="0"/>
              <a:t>WITH CUBE / ROLLUP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HAVING</a:t>
            </a:r>
          </a:p>
          <a:p>
            <a:r>
              <a:rPr lang="en-US" dirty="0"/>
              <a:t>SELECT</a:t>
            </a:r>
          </a:p>
          <a:p>
            <a:r>
              <a:rPr lang="en-US" dirty="0"/>
              <a:t>DISTINCT</a:t>
            </a:r>
          </a:p>
          <a:p>
            <a:r>
              <a:rPr lang="en-US" dirty="0"/>
              <a:t>ORDER BY</a:t>
            </a:r>
          </a:p>
          <a:p>
            <a:r>
              <a:rPr lang="en-US" dirty="0"/>
              <a:t>TOP</a:t>
            </a:r>
          </a:p>
          <a:p>
            <a:r>
              <a:rPr lang="en-US" dirty="0"/>
              <a:t>OFFSET … FETCH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95800" y="5243412"/>
            <a:ext cx="4435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more details, see </a:t>
            </a:r>
            <a:r>
              <a:rPr lang="en-US" dirty="0">
                <a:hlinkClick r:id="rId2"/>
              </a:rPr>
              <a:t>this </a:t>
            </a:r>
            <a:r>
              <a:rPr lang="en-US" dirty="0"/>
              <a:t>and subsequent articles from </a:t>
            </a:r>
            <a:r>
              <a:rPr lang="en-US" dirty="0" err="1"/>
              <a:t>Itzik</a:t>
            </a:r>
            <a:r>
              <a:rPr lang="en-US" dirty="0"/>
              <a:t> Ben-</a:t>
            </a:r>
            <a:r>
              <a:rPr lang="en-US" dirty="0" err="1"/>
              <a:t>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33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'MN'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356843"/>
              </p:ext>
            </p:extLst>
          </p:nvPr>
        </p:nvGraphicFramePr>
        <p:xfrm>
          <a:off x="513471" y="3277764"/>
          <a:ext cx="8292903" cy="2208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4301">
                  <a:extLst>
                    <a:ext uri="{9D8B030D-6E8A-4147-A177-3AD203B41FA5}">
                      <a16:colId xmlns:a16="http://schemas.microsoft.com/office/drawing/2014/main" xmlns="" val="234227049"/>
                    </a:ext>
                  </a:extLst>
                </a:gridCol>
                <a:gridCol w="2764301">
                  <a:extLst>
                    <a:ext uri="{9D8B030D-6E8A-4147-A177-3AD203B41FA5}">
                      <a16:colId xmlns:a16="http://schemas.microsoft.com/office/drawing/2014/main" xmlns="" val="4053135350"/>
                    </a:ext>
                  </a:extLst>
                </a:gridCol>
                <a:gridCol w="2764301">
                  <a:extLst>
                    <a:ext uri="{9D8B030D-6E8A-4147-A177-3AD203B41FA5}">
                      <a16:colId xmlns:a16="http://schemas.microsoft.com/office/drawing/2014/main" xmlns="" val="672378647"/>
                    </a:ext>
                  </a:extLst>
                </a:gridCol>
              </a:tblGrid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43053056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/>
                        <a:t>OrderHeader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301,811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5328934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/>
                        <a:t>OrderDetail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603,133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44851549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70,132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8932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03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4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'MN'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1: 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OrderHeader</a:t>
            </a:r>
            <a:r>
              <a:rPr lang="en-US" sz="3000" dirty="0"/>
              <a:t> joined to </a:t>
            </a:r>
            <a:r>
              <a:rPr lang="en-US" sz="3000" dirty="0" err="1"/>
              <a:t>OrderDetail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Perform Cartesian join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182,032,173,863 rows / 8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R1</a:t>
            </a:r>
          </a:p>
        </p:txBody>
      </p:sp>
    </p:spTree>
    <p:extLst>
      <p:ext uri="{BB962C8B-B14F-4D97-AF65-F5344CB8AC3E}">
        <p14:creationId xmlns:p14="http://schemas.microsoft.com/office/powerpoint/2010/main" val="457520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70775</TotalTime>
  <Words>4215</Words>
  <Application>Microsoft Office PowerPoint</Application>
  <PresentationFormat>On-screen Show (4:3)</PresentationFormat>
  <Paragraphs>746</Paragraphs>
  <Slides>61</Slides>
  <Notes>24</Notes>
  <HiddenSlides>20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8" baseType="lpstr">
      <vt:lpstr>Arial</vt:lpstr>
      <vt:lpstr>Calibri</vt:lpstr>
      <vt:lpstr>Cambria Math</vt:lpstr>
      <vt:lpstr>Consolas</vt:lpstr>
      <vt:lpstr>Times New Roman</vt:lpstr>
      <vt:lpstr>Wingdings</vt:lpstr>
      <vt:lpstr>Office Theme</vt:lpstr>
      <vt:lpstr>Get Your Optimizer to Give up All Its Secrets</vt:lpstr>
      <vt:lpstr>Brian Hansen</vt:lpstr>
      <vt:lpstr>About This Session</vt:lpstr>
      <vt:lpstr>Agenda</vt:lpstr>
      <vt:lpstr>A Word of Warning</vt:lpstr>
      <vt:lpstr>Logical Processing Order</vt:lpstr>
      <vt:lpstr>Logical Processing Order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SQL Server Sees the Query</vt:lpstr>
      <vt:lpstr>Logical Operators</vt:lpstr>
      <vt:lpstr>Physical Operators: Logical “get”</vt:lpstr>
      <vt:lpstr>Physical Operators: Other</vt:lpstr>
      <vt:lpstr>Process of Executing a Query</vt:lpstr>
      <vt:lpstr>Process of Executing a Query - Graphical</vt:lpstr>
      <vt:lpstr>Parsing and Binding  (1 of 3)</vt:lpstr>
      <vt:lpstr>Parsing and Binding  (2 of 3)</vt:lpstr>
      <vt:lpstr>Parsing and Binding  (3 of 3)</vt:lpstr>
      <vt:lpstr>Parse Trees*</vt:lpstr>
      <vt:lpstr>Example Parse Tree</vt:lpstr>
      <vt:lpstr>Query Tree</vt:lpstr>
      <vt:lpstr>Optimization (1 of 2)</vt:lpstr>
      <vt:lpstr>Optimization (2 of 2)</vt:lpstr>
      <vt:lpstr>Search Space</vt:lpstr>
      <vt:lpstr>PowerPoint Presentation</vt:lpstr>
      <vt:lpstr>PowerPoint Presentation</vt:lpstr>
      <vt:lpstr>Join Order Considerations</vt:lpstr>
      <vt:lpstr>Join Order Considerations, continued</vt:lpstr>
      <vt:lpstr>PowerPoint Presentation</vt:lpstr>
      <vt:lpstr>Full Optimization Phases</vt:lpstr>
      <vt:lpstr>Full Optimization Phases, continued</vt:lpstr>
      <vt:lpstr>Smart Optimization</vt:lpstr>
      <vt:lpstr>An Interesting Metric: Gain</vt:lpstr>
      <vt:lpstr>sys.dm_exec_query_optimizer_info</vt:lpstr>
      <vt:lpstr>Heuristics and Transformations</vt:lpstr>
      <vt:lpstr>Transformations: Exploration</vt:lpstr>
      <vt:lpstr>Transformations: Implementation</vt:lpstr>
      <vt:lpstr>Transformations: Property Enforcement</vt:lpstr>
      <vt:lpstr>sys.dm_exec_query_transformation_stats</vt:lpstr>
      <vt:lpstr>Factors Considered by the Optimizer</vt:lpstr>
      <vt:lpstr>Memo Structure</vt:lpstr>
      <vt:lpstr>Example Memo</vt:lpstr>
      <vt:lpstr>Example Memo</vt:lpstr>
      <vt:lpstr>Example Memo</vt:lpstr>
      <vt:lpstr>The Optimizer Is Exceptionally Complex</vt:lpstr>
      <vt:lpstr>Conclusions</vt:lpstr>
      <vt:lpstr>Appendix: Trace Flags</vt:lpstr>
      <vt:lpstr>Appendix: Trace Flags, continued</vt:lpstr>
      <vt:lpstr>Appendix: Commands</vt:lpstr>
      <vt:lpstr>Appendix: History of SQL’s Optimizer</vt:lpstr>
      <vt:lpstr>References</vt:lpstr>
      <vt:lpstr>Thank You</vt:lpstr>
    </vt:vector>
  </TitlesOfParts>
  <Company>tf3604.com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Hansen</dc:creator>
  <cp:lastModifiedBy>Brian Hansen</cp:lastModifiedBy>
  <cp:revision>240</cp:revision>
  <dcterms:created xsi:type="dcterms:W3CDTF">2011-08-19T20:30:49Z</dcterms:created>
  <dcterms:modified xsi:type="dcterms:W3CDTF">2016-10-04T14:30:07Z</dcterms:modified>
</cp:coreProperties>
</file>