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9" r:id="rId3"/>
    <p:sldId id="260" r:id="rId4"/>
    <p:sldId id="309" r:id="rId5"/>
    <p:sldId id="261" r:id="rId6"/>
    <p:sldId id="258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0" r:id="rId22"/>
    <p:sldId id="281" r:id="rId23"/>
    <p:sldId id="282" r:id="rId24"/>
    <p:sldId id="287" r:id="rId25"/>
    <p:sldId id="289" r:id="rId26"/>
    <p:sldId id="291" r:id="rId27"/>
    <p:sldId id="292" r:id="rId28"/>
    <p:sldId id="293" r:id="rId29"/>
    <p:sldId id="290" r:id="rId30"/>
    <p:sldId id="283" r:id="rId31"/>
    <p:sldId id="284" r:id="rId32"/>
    <p:sldId id="314" r:id="rId33"/>
    <p:sldId id="298" r:id="rId34"/>
    <p:sldId id="288" r:id="rId35"/>
    <p:sldId id="286" r:id="rId36"/>
    <p:sldId id="294" r:id="rId37"/>
    <p:sldId id="295" r:id="rId38"/>
    <p:sldId id="307" r:id="rId39"/>
    <p:sldId id="299" r:id="rId40"/>
    <p:sldId id="300" r:id="rId41"/>
    <p:sldId id="296" r:id="rId42"/>
    <p:sldId id="310" r:id="rId43"/>
    <p:sldId id="297" r:id="rId44"/>
    <p:sldId id="311" r:id="rId45"/>
    <p:sldId id="312" r:id="rId46"/>
    <p:sldId id="313" r:id="rId47"/>
    <p:sldId id="304" r:id="rId48"/>
    <p:sldId id="301" r:id="rId49"/>
    <p:sldId id="305" r:id="rId50"/>
    <p:sldId id="308" r:id="rId51"/>
    <p:sldId id="306" r:id="rId52"/>
    <p:sldId id="279" r:id="rId53"/>
    <p:sldId id="302" r:id="rId54"/>
    <p:sldId id="303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89563" autoAdjust="0"/>
  </p:normalViewPr>
  <p:slideViewPr>
    <p:cSldViewPr snapToGrid="0" snapToObjects="1">
      <p:cViewPr varScale="1">
        <p:scale>
          <a:sx n="99" d="100"/>
          <a:sy n="99" d="100"/>
        </p:scale>
        <p:origin x="13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42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2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the simplification rules really come into play is</a:t>
            </a:r>
            <a:r>
              <a:rPr lang="en-US" baseline="0" dirty="0"/>
              <a:t> with queries that are generated by tools such as Entity Framework.</a:t>
            </a:r>
          </a:p>
          <a:p>
            <a:r>
              <a:rPr lang="en-US" baseline="0" dirty="0"/>
              <a:t>Other examples of simplification 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Select collapse (remove redundancies from WHERE clause)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Range simplification (multiple range predicates that can be collapsed into a single range or value)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Computed column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36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27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goal is to spend about the first 40-45% of this session discussing</a:t>
            </a:r>
            <a:r>
              <a:rPr lang="en-US" baseline="0" dirty="0"/>
              <a:t> some of the background material related the SQL Optimizer, and then to spend the balance of our time looking at some of the undocumented internals of optimization.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Yeah, it’s undocumented.  It’s unsupported.</a:t>
            </a:r>
            <a:r>
              <a:rPr lang="en-US" baseline="0" dirty="0"/>
              <a:t>  Just don’t run this stuff on a system you can’t lose, and you should be fine.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</a:t>
            </a:r>
            <a:r>
              <a:rPr lang="en-US" baseline="0" dirty="0"/>
              <a:t> on the mathematics of relational algebra.</a:t>
            </a:r>
            <a:endParaRPr lang="en-US" dirty="0"/>
          </a:p>
          <a:p>
            <a:r>
              <a:rPr lang="en-US" dirty="0"/>
              <a:t>Example of a semi join: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Find customers who have orders.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CorpDB.dbo.Customer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exists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CorpDB.dbo.OrderHeader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oh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oh.CustomerID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c.CustomerID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Example of an anti-semi</a:t>
            </a:r>
            <a:r>
              <a:rPr lang="en-US" baseline="0" dirty="0"/>
              <a:t> join:</a:t>
            </a:r>
          </a:p>
          <a:p>
            <a:endParaRPr lang="en-US" baseline="0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CorpDB.dbo.Customer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not exists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CorpDB.dbo.OrderHeader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oh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oh.CustomerID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c.CustomerID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30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Constant folding refers to pre-computing as much of an expression as possible, for example: 2 * pi() * radius</a:t>
            </a:r>
            <a:r>
              <a:rPr lang="en-US" baseline="0" dirty="0"/>
              <a:t> =&gt; 6.28319 * radius</a:t>
            </a:r>
            <a:endParaRPr lang="en-US" dirty="0"/>
          </a:p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5/30/2016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5/30/2016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5/30/2016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5/30/2016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5/30/2016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5/30/2016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5/30/2016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5/30/2016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5/30/2016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5/30/2016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5/30/2016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Iowa City, Iowa – June 11, 2016</a:t>
            </a:r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3: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R2 joined to Customer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'IA'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‘IA’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7,262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4,004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38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38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38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10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10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10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</a:t>
            </a:r>
          </a:p>
          <a:p>
            <a:r>
              <a:rPr lang="en-US" dirty="0"/>
              <a:t>Join (inner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</a:t>
            </a:r>
            <a:r>
              <a:rPr lang="en-US" dirty="0"/>
              <a:t>, outer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, </a:t>
            </a:r>
            <a:r>
              <a:rPr lang="en-US" sz="3200" dirty="0"/>
              <a:t>Cartesian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, semi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, anti-semi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Apply</a:t>
            </a:r>
          </a:p>
          <a:p>
            <a:r>
              <a:rPr lang="en-US" sz="3200" dirty="0"/>
              <a:t>Union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, intersection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, except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endParaRPr lang="en-US" dirty="0"/>
          </a:p>
          <a:p>
            <a:r>
              <a:rPr lang="en-US" sz="3200" dirty="0"/>
              <a:t>Select </a:t>
            </a:r>
            <a:r>
              <a:rPr lang="el-GR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(SQL: where)</a:t>
            </a:r>
          </a:p>
          <a:p>
            <a:r>
              <a:rPr lang="en-US" sz="3200" dirty="0"/>
              <a:t>Project </a:t>
            </a:r>
            <a:r>
              <a:rPr lang="el-GR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(SQL: select)</a:t>
            </a:r>
          </a:p>
          <a:p>
            <a:r>
              <a:rPr lang="en-US" sz="3200" dirty="0"/>
              <a:t>Aggregate </a:t>
            </a:r>
            <a:r>
              <a:rPr lang="en-US" sz="32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16227" y="2627698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591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  <a:p>
            <a:pPr lvl="1"/>
            <a:r>
              <a:rPr lang="en-US" dirty="0"/>
              <a:t>Expand views</a:t>
            </a:r>
          </a:p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Constant folding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lvl="2"/>
            <a:r>
              <a:rPr lang="en-US" dirty="0"/>
              <a:t>Aggregate binding</a:t>
            </a:r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Simplification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Auto-parameterization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r>
              <a:rPr lang="en-US" dirty="0"/>
              <a:t>Search phases 0 through 2</a:t>
            </a:r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Add plan to cache (query text hash, set options)</a:t>
            </a:r>
          </a:p>
        </p:txBody>
      </p:sp>
      <p:sp>
        <p:nvSpPr>
          <p:cNvPr id="5" name="Oval 4"/>
          <p:cNvSpPr/>
          <p:nvPr/>
        </p:nvSpPr>
        <p:spPr>
          <a:xfrm>
            <a:off x="8316227" y="2206591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8316227" y="5091765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0 – “Transaction Processing Phase”</a:t>
            </a:r>
          </a:p>
          <a:p>
            <a:pPr lvl="1"/>
            <a:r>
              <a:rPr lang="en-US" dirty="0"/>
              <a:t>Mostly heuristics</a:t>
            </a:r>
          </a:p>
          <a:p>
            <a:pPr lvl="1"/>
            <a:r>
              <a:rPr lang="en-US" dirty="0"/>
              <a:t>Minimum 3 tables</a:t>
            </a:r>
          </a:p>
          <a:p>
            <a:pPr lvl="2"/>
            <a:r>
              <a:rPr lang="en-US" dirty="0"/>
              <a:t>Small, selective tables first</a:t>
            </a:r>
          </a:p>
          <a:p>
            <a:pPr lvl="1"/>
            <a:r>
              <a:rPr lang="en-US" dirty="0"/>
              <a:t>Continue if cost &gt;= 0.2*</a:t>
            </a:r>
          </a:p>
          <a:p>
            <a:r>
              <a:rPr lang="en-US" dirty="0"/>
              <a:t>Search 1 – “Quick Plan Phase”</a:t>
            </a:r>
          </a:p>
          <a:p>
            <a:pPr lvl="1"/>
            <a:r>
              <a:rPr lang="en-US" dirty="0"/>
              <a:t>Additional heuristics &amp; transformation rules</a:t>
            </a:r>
          </a:p>
          <a:p>
            <a:pPr lvl="2"/>
            <a:r>
              <a:rPr lang="en-US" dirty="0"/>
              <a:t>Limited join orders</a:t>
            </a:r>
          </a:p>
          <a:p>
            <a:pPr lvl="1"/>
            <a:r>
              <a:rPr lang="en-US" dirty="0"/>
              <a:t>Explore parallel option if cost &gt; CTFP</a:t>
            </a:r>
          </a:p>
          <a:p>
            <a:pPr lvl="1"/>
            <a:r>
              <a:rPr lang="en-US" dirty="0"/>
              <a:t>Continue if cost &gt;= 1.0*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4059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Unofficial</a:t>
            </a:r>
          </a:p>
        </p:txBody>
      </p:sp>
    </p:spTree>
    <p:extLst>
      <p:ext uri="{BB962C8B-B14F-4D97-AF65-F5344CB8AC3E}">
        <p14:creationId xmlns:p14="http://schemas.microsoft.com/office/powerpoint/2010/main" val="2241709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Optimization Phases,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2 – “Full Optimization Phase”</a:t>
            </a:r>
          </a:p>
          <a:p>
            <a:pPr lvl="1"/>
            <a:r>
              <a:rPr lang="en-US" dirty="0"/>
              <a:t>Uses advanced transformation rules</a:t>
            </a:r>
          </a:p>
          <a:p>
            <a:pPr lvl="1"/>
            <a:r>
              <a:rPr lang="en-US" dirty="0"/>
              <a:t>Minimum 5 tables</a:t>
            </a:r>
          </a:p>
          <a:p>
            <a:pPr lvl="1"/>
            <a:r>
              <a:rPr lang="en-US" dirty="0"/>
              <a:t>Aborts on timeout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92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Simplification*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 to joins</a:t>
            </a:r>
          </a:p>
          <a:p>
            <a:r>
              <a:rPr lang="en-US" dirty="0"/>
              <a:t>Predicate pushdown</a:t>
            </a:r>
          </a:p>
          <a:p>
            <a:r>
              <a:rPr lang="en-US" dirty="0"/>
              <a:t>Foreign key table removal</a:t>
            </a:r>
          </a:p>
          <a:p>
            <a:r>
              <a:rPr lang="en-US" dirty="0"/>
              <a:t>Contradiction detection</a:t>
            </a:r>
          </a:p>
          <a:p>
            <a:r>
              <a:rPr lang="en-US" dirty="0"/>
              <a:t>Aggregates on unique keys</a:t>
            </a:r>
          </a:p>
          <a:p>
            <a:r>
              <a:rPr lang="en-US" dirty="0"/>
              <a:t>Convert outer join to inner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6166438"/>
            <a:ext cx="708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somewhat overloaded term.  Some simplification activities happen earlier in the process than others.</a:t>
            </a:r>
          </a:p>
        </p:txBody>
      </p:sp>
      <p:sp>
        <p:nvSpPr>
          <p:cNvPr id="5" name="Oval 4"/>
          <p:cNvSpPr/>
          <p:nvPr/>
        </p:nvSpPr>
        <p:spPr>
          <a:xfrm>
            <a:off x="8215162" y="547440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00321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“Promise” – How useful might the rule be for this query?</a:t>
            </a:r>
          </a:p>
          <a:p>
            <a:pPr lvl="1"/>
            <a:r>
              <a:rPr lang="en-US" dirty="0"/>
              <a:t>“Built-Substitute”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</a:t>
            </a:r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of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Virtually everything we are discussing is undocumented.</a:t>
            </a:r>
          </a:p>
          <a:p>
            <a:r>
              <a:rPr lang="en-US" dirty="0"/>
              <a:t>Also, a lot of this stuff is undocumented.</a:t>
            </a:r>
          </a:p>
          <a:p>
            <a:r>
              <a:rPr lang="en-US" dirty="0"/>
              <a:t>Oh, and there are undocumented commands, trace flags, and so forth, in this presentation.</a:t>
            </a:r>
          </a:p>
          <a:p>
            <a:endParaRPr lang="en-US" dirty="0"/>
          </a:p>
          <a:p>
            <a:r>
              <a:rPr lang="en-US" dirty="0"/>
              <a:t>Be careful out there.</a:t>
            </a:r>
          </a:p>
        </p:txBody>
      </p:sp>
    </p:spTree>
    <p:extLst>
      <p:ext uri="{BB962C8B-B14F-4D97-AF65-F5344CB8AC3E}">
        <p14:creationId xmlns:p14="http://schemas.microsoft.com/office/powerpoint/2010/main" val="8832753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10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'IA'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6" y="1417638"/>
            <a:ext cx="5718472" cy="45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440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005"/>
              </p:ext>
            </p:extLst>
          </p:nvPr>
        </p:nvGraphicFramePr>
        <p:xfrm>
          <a:off x="457200" y="1417638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6502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8059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Parse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R1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44943</TotalTime>
  <Words>3789</Words>
  <Application>Microsoft Office PowerPoint</Application>
  <PresentationFormat>On-screen Show (4:3)</PresentationFormat>
  <Paragraphs>681</Paragraphs>
  <Slides>54</Slides>
  <Notes>20</Notes>
  <HiddenSlides>19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Agenda</vt:lpstr>
      <vt:lpstr>A Word of Warning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Logical Operators</vt:lpstr>
      <vt:lpstr>Physical Operators: Logical “get”</vt:lpstr>
      <vt:lpstr>Physical Operators: Other</vt:lpstr>
      <vt:lpstr>Process of Executing a Query</vt:lpstr>
      <vt:lpstr>Parsing and Binding </vt:lpstr>
      <vt:lpstr>Optimization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Full Optimization Phases</vt:lpstr>
      <vt:lpstr>Full Optimization Phases, continued</vt:lpstr>
      <vt:lpstr>An Interesting Metric: Gain</vt:lpstr>
      <vt:lpstr>sys.dm_exec_query_optimizer_info</vt:lpstr>
      <vt:lpstr>Heuristics and Transformations</vt:lpstr>
      <vt:lpstr>Transformations: Simplification*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Parse Trees</vt:lpstr>
      <vt:lpstr>Example Parse Tree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179</cp:revision>
  <dcterms:created xsi:type="dcterms:W3CDTF">2011-08-19T20:30:49Z</dcterms:created>
  <dcterms:modified xsi:type="dcterms:W3CDTF">2016-06-10T13:53:21Z</dcterms:modified>
</cp:coreProperties>
</file>