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786" y="66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37C24-B69A-4253-8F3D-0277902A9D41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BCB93-A041-46D5-A0C7-548B66A35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5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09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07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1622"/>
            <a:ext cx="11520487" cy="63862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547" y="488220"/>
            <a:ext cx="10335119" cy="1389038"/>
          </a:xfrm>
        </p:spPr>
        <p:txBody>
          <a:bodyPr>
            <a:normAutofit/>
          </a:bodyPr>
          <a:lstStyle>
            <a:lvl1pPr algn="l">
              <a:defRPr sz="378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7547" y="1802261"/>
            <a:ext cx="9985115" cy="1656045"/>
          </a:xfrm>
        </p:spPr>
        <p:txBody>
          <a:bodyPr>
            <a:normAutofit/>
          </a:bodyPr>
          <a:lstStyle>
            <a:lvl1pPr marL="0" indent="0" algn="l">
              <a:buNone/>
              <a:defRPr sz="2835">
                <a:solidFill>
                  <a:schemeClr val="bg1"/>
                </a:solidFill>
              </a:defRPr>
            </a:lvl1pPr>
            <a:lvl2pPr marL="432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4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6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8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6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92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24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56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6024" y="5856172"/>
            <a:ext cx="973999" cy="345009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01926" y="5856172"/>
            <a:ext cx="3648155" cy="345009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304" y="5362899"/>
            <a:ext cx="2410093" cy="98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7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Image" r:id="rId11" imgW="2279520" imgH="1310400" progId="Photoshop.Image.18">
                  <p:embed/>
                </p:oleObj>
              </mc:Choice>
              <mc:Fallback>
                <p:oleObj name="Image" r:id="rId11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  <p:sldLayoutId id="2147483657" r:id="rId8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3281" y="564582"/>
            <a:ext cx="7751220" cy="1389038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73280" y="5297087"/>
            <a:ext cx="6214253" cy="987545"/>
          </a:xfrm>
          <a:prstGeom prst="rect">
            <a:avLst/>
          </a:prstGeom>
        </p:spPr>
        <p:txBody>
          <a:bodyPr vert="horz" lIns="86402" tIns="43201" rIns="86402" bIns="4320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 Hansen</a:t>
            </a:r>
          </a:p>
          <a:p>
            <a:pPr marL="0" indent="0">
              <a:buNone/>
            </a:pPr>
            <a:r>
              <a:rPr lang="en-US" sz="2835" dirty="0"/>
              <a:t>Baton Rouge</a:t>
            </a:r>
            <a:r>
              <a:rPr lang="en-US" sz="2835"/>
              <a:t>, LA </a:t>
            </a:r>
            <a:r>
              <a:rPr lang="en-US" sz="2835" dirty="0"/>
              <a:t>– July 29, 2017</a:t>
            </a:r>
          </a:p>
        </p:txBody>
      </p:sp>
    </p:spTree>
    <p:extLst>
      <p:ext uri="{BB962C8B-B14F-4D97-AF65-F5344CB8AC3E}">
        <p14:creationId xmlns:p14="http://schemas.microsoft.com/office/powerpoint/2010/main" val="2433425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'LA'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‘LA'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3,721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3,721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31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31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512041"/>
            <a:ext cx="7776210" cy="197133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499202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077714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494807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543907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3990003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53266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474498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186238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2576471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Join</a:t>
            </a:r>
          </a:p>
          <a:p>
            <a:pPr lvl="1"/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lvl="1"/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445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3250029" y="1672292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3614538" y="1672292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508" y="219537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0029" y="219537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0719" y="2720863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0260" y="2709494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588" y="3055668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371" y="2577368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620" y="2171335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212" y="4025901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2212" y="4464812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2588" y="5410315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29DE26-4A20-4889-96A9-F5FB7F54F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8" y="1339236"/>
            <a:ext cx="10800000" cy="447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93011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  <a:p>
            <a:pPr lvl="2"/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2140" y="5815658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Deeper understanding: write better queries!</a:t>
            </a:r>
          </a:p>
          <a:p>
            <a:pPr lvl="1"/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3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323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7494F-BACB-463D-9DE4-432877845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410" y="509773"/>
            <a:ext cx="5139854" cy="536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706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323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9995B-0C27-484E-9864-CACE4B5B9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410" y="509773"/>
            <a:ext cx="5139854" cy="536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93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Similar to physical execution plans</a:t>
            </a:r>
          </a:p>
          <a:p>
            <a:r>
              <a:rPr lang="en-US" dirty="0"/>
              <a:t>Multiple logical plans generated during query optimization</a:t>
            </a:r>
          </a:p>
          <a:p>
            <a:r>
              <a:rPr lang="en-US" dirty="0"/>
              <a:t>Have no physical properties, such as</a:t>
            </a:r>
          </a:p>
          <a:p>
            <a:pPr lvl="1"/>
            <a:r>
              <a:rPr lang="en-US" dirty="0"/>
              <a:t>Indexes</a:t>
            </a:r>
          </a:p>
          <a:p>
            <a:pPr lvl="1"/>
            <a:r>
              <a:rPr lang="en-US" dirty="0"/>
              <a:t>Row counts</a:t>
            </a:r>
          </a:p>
          <a:p>
            <a:pPr lvl="1"/>
            <a:r>
              <a:rPr lang="en-US" dirty="0"/>
              <a:t>Keys</a:t>
            </a:r>
          </a:p>
          <a:p>
            <a:r>
              <a:rPr lang="en-US" dirty="0"/>
              <a:t>Logical operators only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Simplification (heuristic rewrites, not cost-based)</a:t>
            </a:r>
          </a:p>
          <a:p>
            <a:pPr lvl="1"/>
            <a:r>
              <a:rPr lang="en-US" dirty="0"/>
              <a:t>Standardize queries, remove redundancies</a:t>
            </a:r>
          </a:p>
          <a:p>
            <a:pPr lvl="2"/>
            <a:r>
              <a:rPr lang="en-US" dirty="0"/>
              <a:t>Subqueries to joins</a:t>
            </a:r>
          </a:p>
          <a:p>
            <a:pPr lvl="2"/>
            <a:r>
              <a:rPr lang="en-US" dirty="0"/>
              <a:t>Predicate pushdown</a:t>
            </a:r>
          </a:p>
          <a:p>
            <a:pPr lvl="2"/>
            <a:r>
              <a:rPr lang="en-US" dirty="0"/>
              <a:t>Foreign key table removal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pPr lvl="1"/>
            <a:r>
              <a:rPr lang="en-US" dirty="0"/>
              <a:t>SQL Server 7 vs 2014/2016 CE engine</a:t>
            </a:r>
          </a:p>
          <a:p>
            <a:pPr lvl="1"/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98192" y="341908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9298192" y="1951342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37726" y="223783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90" dirty="0"/>
              <a:t>Contradiction detection</a:t>
            </a:r>
          </a:p>
          <a:p>
            <a:pPr marL="0" indent="0">
              <a:buNone/>
            </a:pPr>
            <a:r>
              <a:rPr lang="en-US" sz="1890" dirty="0"/>
              <a:t>Aggregates on unique keys</a:t>
            </a:r>
          </a:p>
          <a:p>
            <a:pPr marL="0" indent="0">
              <a:buNone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Search phases 0 through 2</a:t>
            </a:r>
          </a:p>
          <a:p>
            <a:pPr lvl="1"/>
            <a:r>
              <a:rPr lang="en-US" dirty="0"/>
              <a:t>Search 0: “Transaction Processing”</a:t>
            </a:r>
          </a:p>
          <a:p>
            <a:pPr lvl="2"/>
            <a:r>
              <a:rPr lang="en-US" dirty="0"/>
              <a:t>Simple, basic tests; internal cost threshold</a:t>
            </a:r>
          </a:p>
          <a:p>
            <a:pPr lvl="1"/>
            <a:r>
              <a:rPr lang="en-US" dirty="0"/>
              <a:t>Search 1: “Quick Plan”</a:t>
            </a:r>
          </a:p>
          <a:p>
            <a:pPr lvl="2"/>
            <a:r>
              <a:rPr lang="en-US" dirty="0"/>
              <a:t>More rules, parallel exploration; internal cost threshold</a:t>
            </a:r>
          </a:p>
          <a:p>
            <a:pPr lvl="1"/>
            <a:r>
              <a:rPr lang="en-US" dirty="0"/>
              <a:t>Search 2: “Full Optimization”</a:t>
            </a:r>
          </a:p>
          <a:p>
            <a:pPr lvl="2"/>
            <a:r>
              <a:rPr lang="en-US" dirty="0"/>
              <a:t>Full set of rules; usually exits on timeout</a:t>
            </a:r>
          </a:p>
          <a:p>
            <a:pPr lvl="2"/>
            <a:r>
              <a:rPr lang="en-US" dirty="0"/>
              <a:t>Extensive use of heuristics to prune </a:t>
            </a:r>
            <a:r>
              <a:rPr lang="en-US"/>
              <a:t>search space</a:t>
            </a:r>
            <a:endParaRPr lang="en-US" dirty="0"/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9357310" y="502033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378007" lvl="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152672" y="566314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846" y="1358810"/>
            <a:ext cx="5256333" cy="13860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Trace flag 8780:</a:t>
            </a:r>
          </a:p>
          <a:p>
            <a:pPr lvl="1"/>
            <a:r>
              <a:rPr lang="en-US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799160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57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54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9266360" y="4874912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 into </a:t>
            </a:r>
            <a:r>
              <a:rPr lang="en-US"/>
              <a:t>search space</a:t>
            </a:r>
            <a:endParaRPr lang="en-US" dirty="0"/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materials we are covering here will only skim the surface of what is possible.</a:t>
            </a:r>
          </a:p>
          <a:p>
            <a:r>
              <a:rPr lang="en-US" dirty="0"/>
              <a:t>Understanding optimizer internals takes time and study.</a:t>
            </a:r>
          </a:p>
          <a:p>
            <a:r>
              <a:rPr lang="en-US" dirty="0"/>
              <a:t>Many features you run across have minimal available information out there.</a:t>
            </a:r>
          </a:p>
          <a:p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57" dirty="0"/>
              <a:t>It has to deal with many things we’ve not discussed</a:t>
            </a:r>
          </a:p>
          <a:p>
            <a:pPr lvl="1"/>
            <a:r>
              <a:rPr lang="en-US" sz="2079" dirty="0"/>
              <a:t>DML (updates, deletes, inserts, merges; output clause)</a:t>
            </a:r>
          </a:p>
          <a:p>
            <a:pPr lvl="2"/>
            <a:r>
              <a:rPr lang="en-US" sz="1890" dirty="0"/>
              <a:t>Halloween protection, triggers, index updates, constraint management</a:t>
            </a:r>
          </a:p>
          <a:p>
            <a:pPr lvl="1"/>
            <a:r>
              <a:rPr lang="en-US" sz="2079" dirty="0"/>
              <a:t>Wide vs. narrow updates</a:t>
            </a:r>
          </a:p>
          <a:p>
            <a:pPr lvl="1"/>
            <a:r>
              <a:rPr lang="en-US" sz="2079" dirty="0"/>
              <a:t>Data warehouse optimization</a:t>
            </a:r>
          </a:p>
          <a:p>
            <a:pPr lvl="1"/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lvl="1"/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lvl="1"/>
            <a:r>
              <a:rPr lang="en-US" sz="2079" dirty="0"/>
              <a:t>Row vs. batch mode</a:t>
            </a:r>
          </a:p>
          <a:p>
            <a:pPr lvl="1"/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13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lvl="1"/>
            <a:r>
              <a:rPr lang="en-US" dirty="0" err="1">
                <a:hlinkClick r:id="rId8"/>
              </a:rPr>
              <a:t>SQLBits</a:t>
            </a:r>
            <a:r>
              <a:rPr lang="en-US">
                <a:hlinkClick r:id="rId8"/>
              </a:rPr>
              <a:t> </a:t>
            </a:r>
            <a:r>
              <a:rPr lang="en-US" dirty="0">
                <a:hlinkClick r:id="rId8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4979</Words>
  <Application>Microsoft Office PowerPoint</Application>
  <PresentationFormat>Custom</PresentationFormat>
  <Paragraphs>784</Paragraphs>
  <Slides>63</Slides>
  <Notes>23</Notes>
  <HiddenSlides>11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Calibri</vt:lpstr>
      <vt:lpstr>Cambria Math</vt:lpstr>
      <vt:lpstr>Consolas</vt:lpstr>
      <vt:lpstr>Segoe UI</vt:lpstr>
      <vt:lpstr>Times New Roman</vt:lpstr>
      <vt:lpstr>Wingdings</vt:lpstr>
      <vt:lpstr>SQLSatOslo 2016</vt:lpstr>
      <vt:lpstr>Image</vt:lpstr>
      <vt:lpstr>Get Your Optimizer to Give up All Its Secrets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Query Tree</vt:lpstr>
      <vt:lpstr>Logical Plans 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42</cp:revision>
  <dcterms:created xsi:type="dcterms:W3CDTF">2011-08-19T20:30:49Z</dcterms:created>
  <dcterms:modified xsi:type="dcterms:W3CDTF">2017-08-02T02:15:17Z</dcterms:modified>
</cp:coreProperties>
</file>