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328" r:id="rId2"/>
    <p:sldId id="259" r:id="rId3"/>
    <p:sldId id="317" r:id="rId4"/>
    <p:sldId id="260" r:id="rId5"/>
    <p:sldId id="309" r:id="rId6"/>
    <p:sldId id="318" r:id="rId7"/>
    <p:sldId id="319" r:id="rId8"/>
    <p:sldId id="320" r:id="rId9"/>
    <p:sldId id="321" r:id="rId10"/>
    <p:sldId id="261" r:id="rId11"/>
    <p:sldId id="258" r:id="rId12"/>
    <p:sldId id="264" r:id="rId13"/>
    <p:sldId id="265" r:id="rId14"/>
    <p:sldId id="267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323" r:id="rId24"/>
    <p:sldId id="324" r:id="rId25"/>
    <p:sldId id="331" r:id="rId26"/>
    <p:sldId id="276" r:id="rId27"/>
    <p:sldId id="277" r:id="rId28"/>
    <p:sldId id="280" r:id="rId29"/>
    <p:sldId id="329" r:id="rId30"/>
    <p:sldId id="281" r:id="rId31"/>
    <p:sldId id="327" r:id="rId32"/>
    <p:sldId id="326" r:id="rId33"/>
    <p:sldId id="282" r:id="rId34"/>
    <p:sldId id="287" r:id="rId35"/>
    <p:sldId id="289" r:id="rId36"/>
    <p:sldId id="291" r:id="rId37"/>
    <p:sldId id="292" r:id="rId38"/>
    <p:sldId id="293" r:id="rId39"/>
    <p:sldId id="290" r:id="rId40"/>
    <p:sldId id="283" r:id="rId41"/>
    <p:sldId id="284" r:id="rId42"/>
    <p:sldId id="315" r:id="rId43"/>
    <p:sldId id="314" r:id="rId44"/>
    <p:sldId id="298" r:id="rId45"/>
    <p:sldId id="288" r:id="rId46"/>
    <p:sldId id="286" r:id="rId47"/>
    <p:sldId id="294" r:id="rId48"/>
    <p:sldId id="295" r:id="rId49"/>
    <p:sldId id="307" r:id="rId50"/>
    <p:sldId id="299" r:id="rId51"/>
    <p:sldId id="300" r:id="rId52"/>
    <p:sldId id="296" r:id="rId53"/>
    <p:sldId id="325" r:id="rId54"/>
    <p:sldId id="297" r:id="rId55"/>
    <p:sldId id="311" r:id="rId56"/>
    <p:sldId id="312" r:id="rId57"/>
    <p:sldId id="313" r:id="rId58"/>
    <p:sldId id="304" r:id="rId59"/>
    <p:sldId id="301" r:id="rId60"/>
    <p:sldId id="305" r:id="rId61"/>
    <p:sldId id="308" r:id="rId62"/>
    <p:sldId id="306" r:id="rId63"/>
    <p:sldId id="279" r:id="rId64"/>
    <p:sldId id="302" r:id="rId65"/>
    <p:sldId id="303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65" d="100"/>
          <a:sy n="65" d="100"/>
        </p:scale>
        <p:origin x="8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Constant folding refers to pre-computing as much of an expression as possible, for example: 2 * pi() * radius</a:t>
            </a:r>
            <a:r>
              <a:rPr lang="en-US" baseline="0" dirty="0"/>
              <a:t> =&gt; 6.28319 * radius</a:t>
            </a:r>
            <a:endParaRPr lang="en-US" dirty="0"/>
          </a:p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2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the simplification rules really come into play is</a:t>
            </a:r>
            <a:r>
              <a:rPr lang="en-US" baseline="0" dirty="0"/>
              <a:t> with queries that are generated by tools such as Entity Framework.</a:t>
            </a:r>
          </a:p>
          <a:p>
            <a:r>
              <a:rPr lang="en-US" baseline="0" dirty="0"/>
              <a:t>Other examples of simplification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Select collapse (remove redundancies from WHERE clause)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Range simplification (multiple range predicates that can be collapsed into a single range or value)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Computed column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36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goal is to spend about the first 40-45% of this session discussing</a:t>
            </a:r>
            <a:r>
              <a:rPr lang="en-US" baseline="0" dirty="0"/>
              <a:t> some of the background material related the SQL Optimizer, and then to spend the balance of our time looking at some of the undocumented internals of optimization.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Yeah, it’s undocumented.  It’s unsupported.</a:t>
            </a:r>
            <a:r>
              <a:rPr lang="en-US" baseline="0" dirty="0"/>
              <a:t>  Just don’t run this stuff on a system you can’t lose, and you should be fine.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9/13/2016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9/13/2016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9/13/2016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9/13/2016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9/13/2016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9/13/2016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9/13/2016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9/13/2016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9/13/2016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9/13/2016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9/13/2016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Oklahoma City, OK – August 27, 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'KS', 'MO'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'KS', 'MO'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'KS', 'MO'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'KS', 'MO'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'KS', 'MO'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 ('KS', 'MO')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‘KS’ or ‘MO’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19,805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'KS', 'MO'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6,464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'KS', 'MO'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123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'KS', 'MO'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39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'KS', 'MO'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'KS', 'MO'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'KS', 'MO'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'KS', 'MO'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8419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65" y="1387041"/>
            <a:ext cx="6890364" cy="462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785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630613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110490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3891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8290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'KS', 'MO'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Constant folding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lvl="2"/>
            <a:r>
              <a:rPr lang="en-US" dirty="0"/>
              <a:t>Aggregate binding</a:t>
            </a: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Simplification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Auto-parameterization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r>
              <a:rPr lang="en-US" dirty="0"/>
              <a:t>Search phases 0 through 2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Add plan to cache (query text hash, set options)</a:t>
            </a:r>
          </a:p>
        </p:txBody>
      </p:sp>
      <p:sp>
        <p:nvSpPr>
          <p:cNvPr id="5" name="Oval 4"/>
          <p:cNvSpPr/>
          <p:nvPr/>
        </p:nvSpPr>
        <p:spPr>
          <a:xfrm>
            <a:off x="8316227" y="2206591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8316227" y="5091765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0 – “Transaction Processing Phase”</a:t>
            </a:r>
          </a:p>
          <a:p>
            <a:pPr lvl="1"/>
            <a:r>
              <a:rPr lang="en-US" dirty="0"/>
              <a:t>Mostly heuristics</a:t>
            </a:r>
          </a:p>
          <a:p>
            <a:pPr lvl="1"/>
            <a:r>
              <a:rPr lang="en-US" dirty="0"/>
              <a:t>Minimum 3 tables</a:t>
            </a:r>
          </a:p>
          <a:p>
            <a:pPr lvl="2"/>
            <a:r>
              <a:rPr lang="en-US" dirty="0"/>
              <a:t>Small, selective tables first</a:t>
            </a:r>
          </a:p>
          <a:p>
            <a:pPr lvl="1"/>
            <a:r>
              <a:rPr lang="en-US" dirty="0"/>
              <a:t>Continue if cost &gt;= 0.2*</a:t>
            </a:r>
          </a:p>
          <a:p>
            <a:r>
              <a:rPr lang="en-US" dirty="0"/>
              <a:t>Search 1 – “Quick Plan Phase”</a:t>
            </a:r>
          </a:p>
          <a:p>
            <a:pPr lvl="1"/>
            <a:r>
              <a:rPr lang="en-US" dirty="0"/>
              <a:t>Additional heuristics &amp; transformation rules</a:t>
            </a:r>
          </a:p>
          <a:p>
            <a:pPr lvl="2"/>
            <a:r>
              <a:rPr lang="en-US" dirty="0"/>
              <a:t>Limited join orders</a:t>
            </a:r>
          </a:p>
          <a:p>
            <a:pPr lvl="1"/>
            <a:r>
              <a:rPr lang="en-US" dirty="0"/>
              <a:t>Explore parallel option if cost &gt; CTFP</a:t>
            </a:r>
          </a:p>
          <a:p>
            <a:pPr lvl="1"/>
            <a:r>
              <a:rPr lang="en-US" dirty="0"/>
              <a:t>Continue if cost &gt;= 1.0*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4059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Unofficial</a:t>
            </a:r>
          </a:p>
        </p:txBody>
      </p:sp>
    </p:spTree>
    <p:extLst>
      <p:ext uri="{BB962C8B-B14F-4D97-AF65-F5344CB8AC3E}">
        <p14:creationId xmlns:p14="http://schemas.microsoft.com/office/powerpoint/2010/main" val="2241709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2 – “Full Optimization Phase”</a:t>
            </a:r>
          </a:p>
          <a:p>
            <a:pPr lvl="1"/>
            <a:r>
              <a:rPr lang="en-US" dirty="0"/>
              <a:t>Uses advanced transformation rules</a:t>
            </a:r>
          </a:p>
          <a:p>
            <a:pPr lvl="1"/>
            <a:r>
              <a:rPr lang="en-US" dirty="0"/>
              <a:t>Minimum 5 tables</a:t>
            </a:r>
          </a:p>
          <a:p>
            <a:pPr lvl="1"/>
            <a:r>
              <a:rPr lang="en-US" dirty="0"/>
              <a:t>Aborts on timeout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92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Simplification*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 to joins</a:t>
            </a:r>
          </a:p>
          <a:p>
            <a:r>
              <a:rPr lang="en-US" dirty="0"/>
              <a:t>Predicate pushdown</a:t>
            </a:r>
          </a:p>
          <a:p>
            <a:r>
              <a:rPr lang="en-US" dirty="0"/>
              <a:t>Foreign key table removal</a:t>
            </a:r>
          </a:p>
          <a:p>
            <a:r>
              <a:rPr lang="en-US" dirty="0"/>
              <a:t>Contradiction detection</a:t>
            </a:r>
          </a:p>
          <a:p>
            <a:r>
              <a:rPr lang="en-US" dirty="0"/>
              <a:t>Aggregates on unique keys</a:t>
            </a:r>
          </a:p>
          <a:p>
            <a:r>
              <a:rPr lang="en-US" dirty="0"/>
              <a:t>Convert outer join to inner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6166438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5" name="Oval 4"/>
          <p:cNvSpPr/>
          <p:nvPr/>
        </p:nvSpPr>
        <p:spPr>
          <a:xfrm>
            <a:off x="8215162" y="547440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003217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Virtually everything we are discussing is undocumented.</a:t>
            </a:r>
          </a:p>
          <a:p>
            <a:r>
              <a:rPr lang="en-US" dirty="0"/>
              <a:t>Also, a lot of this stuff is undocumented.</a:t>
            </a:r>
          </a:p>
          <a:p>
            <a:r>
              <a:rPr lang="en-US" dirty="0"/>
              <a:t>Oh, and there are undocumented commands, trace flags, and so forth, in this presentation.</a:t>
            </a:r>
          </a:p>
          <a:p>
            <a:endParaRPr lang="en-US" dirty="0"/>
          </a:p>
          <a:p>
            <a:r>
              <a:rPr lang="en-US" dirty="0"/>
              <a:t>Be careful out there.</a:t>
            </a:r>
          </a:p>
        </p:txBody>
      </p:sp>
    </p:spTree>
    <p:extLst>
      <p:ext uri="{BB962C8B-B14F-4D97-AF65-F5344CB8AC3E}">
        <p14:creationId xmlns:p14="http://schemas.microsoft.com/office/powerpoint/2010/main" val="8832753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“Promise” – How useful might the rule be for this query?</a:t>
            </a:r>
          </a:p>
          <a:p>
            <a:pPr lvl="1"/>
            <a:r>
              <a:rPr lang="en-US" dirty="0"/>
              <a:t>“Built-Substitute”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</a:t>
            </a:r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'KS', 'MO'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8419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  <a:solidFill>
            <a:schemeClr val="tx1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What is logical processing order?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Courier New" panose="02070309020205020404" pitchFamily="49" charset="0"/>
              <a:buChar char="o"/>
            </a:pPr>
            <a:r>
              <a:rPr lang="en-US" dirty="0"/>
              <a:t>I understand what it is and could give a general explanation to someone else.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Courier New" panose="02070309020205020404" pitchFamily="49" charset="0"/>
              <a:buChar char="o"/>
            </a:pPr>
            <a:r>
              <a:rPr lang="en-US" dirty="0"/>
              <a:t>I have heard of it before.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Courier New" panose="02070309020205020404" pitchFamily="49" charset="0"/>
              <a:buChar char="o"/>
            </a:pPr>
            <a:r>
              <a:rPr lang="en-US" dirty="0"/>
              <a:t>What is logical processing order?</a:t>
            </a:r>
          </a:p>
        </p:txBody>
      </p:sp>
    </p:spTree>
    <p:extLst>
      <p:ext uri="{BB962C8B-B14F-4D97-AF65-F5344CB8AC3E}">
        <p14:creationId xmlns:p14="http://schemas.microsoft.com/office/powerpoint/2010/main" val="21279935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  <a:solidFill>
            <a:schemeClr val="tx1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What is a query tree?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What is a query tree?</a:t>
            </a:r>
          </a:p>
        </p:txBody>
      </p:sp>
    </p:spTree>
    <p:extLst>
      <p:ext uri="{BB962C8B-B14F-4D97-AF65-F5344CB8AC3E}">
        <p14:creationId xmlns:p14="http://schemas.microsoft.com/office/powerpoint/2010/main" val="13922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  <a:solidFill>
            <a:schemeClr val="tx1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What is a memo structure in SQL Server?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What is a memo?</a:t>
            </a:r>
          </a:p>
        </p:txBody>
      </p:sp>
    </p:spTree>
    <p:extLst>
      <p:ext uri="{BB962C8B-B14F-4D97-AF65-F5344CB8AC3E}">
        <p14:creationId xmlns:p14="http://schemas.microsoft.com/office/powerpoint/2010/main" val="426896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  <a:solidFill>
            <a:schemeClr val="tx1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What is TF3604?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it is.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 know what “TF” means but not 3604 specifically.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 random sequence of </a:t>
            </a:r>
            <a:r>
              <a:rPr lang="en-US" dirty="0" err="1"/>
              <a:t>alphanumerics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57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70644</TotalTime>
  <Words>4235</Words>
  <Application>Microsoft Office PowerPoint</Application>
  <PresentationFormat>On-screen Show (4:3)</PresentationFormat>
  <Paragraphs>756</Paragraphs>
  <Slides>65</Slides>
  <Notes>24</Notes>
  <HiddenSlides>21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Cambria Math</vt:lpstr>
      <vt:lpstr>Consolas</vt:lpstr>
      <vt:lpstr>Courier New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A Word of Warning</vt:lpstr>
      <vt:lpstr>Poll (1 of 4)</vt:lpstr>
      <vt:lpstr>Poll (2 of 4)</vt:lpstr>
      <vt:lpstr>Poll (3 of 4)</vt:lpstr>
      <vt:lpstr>Poll (4 of 4)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Query Tree</vt:lpstr>
      <vt:lpstr>Logical Operators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Optimization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Full Optimization Phases</vt:lpstr>
      <vt:lpstr>Full Optimization Phases, continued</vt:lpstr>
      <vt:lpstr>Smart Optimization</vt:lpstr>
      <vt:lpstr>An Interesting Metric: Gain</vt:lpstr>
      <vt:lpstr>sys.dm_exec_query_optimizer_info</vt:lpstr>
      <vt:lpstr>Heuristics and Transformations</vt:lpstr>
      <vt:lpstr>Transformations: Simplification*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Parse Trees</vt:lpstr>
      <vt:lpstr>Example Parse Tree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hansen</cp:lastModifiedBy>
  <cp:revision>221</cp:revision>
  <dcterms:created xsi:type="dcterms:W3CDTF">2011-08-19T20:30:49Z</dcterms:created>
  <dcterms:modified xsi:type="dcterms:W3CDTF">2016-09-14T01:29:49Z</dcterms:modified>
</cp:coreProperties>
</file>