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28" r:id="rId2"/>
    <p:sldId id="259" r:id="rId3"/>
    <p:sldId id="343" r:id="rId4"/>
    <p:sldId id="344" r:id="rId5"/>
    <p:sldId id="317" r:id="rId6"/>
    <p:sldId id="260" r:id="rId7"/>
    <p:sldId id="334" r:id="rId8"/>
    <p:sldId id="261" r:id="rId9"/>
    <p:sldId id="258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23" r:id="rId22"/>
    <p:sldId id="331" r:id="rId23"/>
    <p:sldId id="339" r:id="rId24"/>
    <p:sldId id="276" r:id="rId25"/>
    <p:sldId id="277" r:id="rId26"/>
    <p:sldId id="280" r:id="rId27"/>
    <p:sldId id="329" r:id="rId28"/>
    <p:sldId id="281" r:id="rId29"/>
    <p:sldId id="327" r:id="rId30"/>
    <p:sldId id="326" r:id="rId31"/>
    <p:sldId id="296" r:id="rId32"/>
    <p:sldId id="325" r:id="rId33"/>
    <p:sldId id="324" r:id="rId34"/>
    <p:sldId id="340" r:id="rId35"/>
    <p:sldId id="282" r:id="rId36"/>
    <p:sldId id="332" r:id="rId37"/>
    <p:sldId id="287" r:id="rId38"/>
    <p:sldId id="289" r:id="rId39"/>
    <p:sldId id="291" r:id="rId40"/>
    <p:sldId id="292" r:id="rId41"/>
    <p:sldId id="293" r:id="rId42"/>
    <p:sldId id="290" r:id="rId43"/>
    <p:sldId id="298" r:id="rId44"/>
    <p:sldId id="315" r:id="rId45"/>
    <p:sldId id="341" r:id="rId46"/>
    <p:sldId id="314" r:id="rId47"/>
    <p:sldId id="288" r:id="rId48"/>
    <p:sldId id="294" r:id="rId49"/>
    <p:sldId id="295" r:id="rId50"/>
    <p:sldId id="307" r:id="rId51"/>
    <p:sldId id="299" r:id="rId52"/>
    <p:sldId id="300" r:id="rId53"/>
    <p:sldId id="297" r:id="rId54"/>
    <p:sldId id="311" r:id="rId55"/>
    <p:sldId id="312" r:id="rId56"/>
    <p:sldId id="313" r:id="rId57"/>
    <p:sldId id="304" r:id="rId58"/>
    <p:sldId id="301" r:id="rId59"/>
    <p:sldId id="305" r:id="rId60"/>
    <p:sldId id="308" r:id="rId61"/>
    <p:sldId id="342" r:id="rId62"/>
    <p:sldId id="306" r:id="rId63"/>
    <p:sldId id="279" r:id="rId64"/>
    <p:sldId id="302" r:id="rId65"/>
    <p:sldId id="30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07/20/2017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07/20/2017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Omaha, NE </a:t>
            </a:r>
            <a:r>
              <a:rPr lang="en-US" dirty="0"/>
              <a:t>– July </a:t>
            </a:r>
            <a:r>
              <a:rPr lang="en-US" dirty="0" smtClean="0"/>
              <a:t>22,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'WI'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3,048 </a:t>
            </a:r>
            <a:r>
              <a:rPr lang="en-US" sz="3000" dirty="0"/>
              <a:t>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3,048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25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25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417320"/>
            <a:ext cx="8304166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26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763349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60" y="1344563"/>
            <a:ext cx="5699369" cy="3797205"/>
          </a:xfrm>
          <a:prstGeom prst="rect">
            <a:avLst/>
          </a:prstGeom>
        </p:spPr>
      </p:pic>
      <p:sp>
        <p:nvSpPr>
          <p:cNvPr id="5" name="Title 17"/>
          <p:cNvSpPr>
            <a:spLocks noGrp="1"/>
          </p:cNvSpPr>
          <p:nvPr>
            <p:ph type="title"/>
          </p:nvPr>
        </p:nvSpPr>
        <p:spPr>
          <a:xfrm>
            <a:off x="361038" y="360363"/>
            <a:ext cx="8554362" cy="720000"/>
          </a:xfrm>
        </p:spPr>
        <p:txBody>
          <a:bodyPr/>
          <a:lstStyle/>
          <a:p>
            <a:r>
              <a:rPr lang="en-US" dirty="0" smtClean="0"/>
              <a:t>University of Nebraska at Omaha</a:t>
            </a:r>
            <a:endParaRPr lang="en-US" dirty="0"/>
          </a:p>
        </p:txBody>
      </p:sp>
      <p:sp>
        <p:nvSpPr>
          <p:cNvPr id="6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4630975" cy="4680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Special thanks to UNO and the College of Business Administration for this awesome facility!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8630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92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 (heuristic rewrites, not cost-based)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 </a:t>
            </a:r>
            <a:r>
              <a:rPr lang="en-US" sz="2400" dirty="0"/>
              <a:t>(keys, </a:t>
            </a:r>
            <a:r>
              <a:rPr lang="en-US" sz="2400" dirty="0" err="1"/>
              <a:t>nullability</a:t>
            </a:r>
            <a:r>
              <a:rPr lang="en-US" sz="2400" dirty="0"/>
              <a:t>, constraints)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2065114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ph type="title"/>
          </p:nvPr>
        </p:nvSpPr>
        <p:spPr>
          <a:xfrm>
            <a:off x="361038" y="360363"/>
            <a:ext cx="8497212" cy="720000"/>
          </a:xfrm>
        </p:spPr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98" y="1965908"/>
            <a:ext cx="33401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73" y="3494453"/>
            <a:ext cx="2755900" cy="120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0" y="3802125"/>
            <a:ext cx="2540000" cy="127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44" y="3238803"/>
            <a:ext cx="2209800" cy="44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8" y="1907646"/>
            <a:ext cx="3924300" cy="1006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93" y="5038850"/>
            <a:ext cx="406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802" cy="1466850"/>
          </a:xfrm>
        </p:spPr>
        <p:txBody>
          <a:bodyPr>
            <a:normAutofit/>
          </a:bodyPr>
          <a:lstStyle/>
          <a:p>
            <a:r>
              <a:rPr lang="en-US" dirty="0"/>
              <a:t>Trace flag 8780:</a:t>
            </a:r>
          </a:p>
          <a:p>
            <a:pPr lvl="1"/>
            <a:r>
              <a:rPr lang="en-US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28774"/>
            <a:ext cx="2533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02" y="2333626"/>
            <a:ext cx="2896004" cy="3600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8" y="2962364"/>
            <a:ext cx="2896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1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Deeper understanding: write better queries!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updates, constraint management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Window functions, 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30956"/>
              </p:ext>
            </p:extLst>
          </p:nvPr>
        </p:nvGraphicFramePr>
        <p:xfrm>
          <a:off x="457200" y="1417638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2363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(SQL 2014 CE) and </a:t>
                      </a:r>
                      <a:r>
                        <a:rPr lang="en-US" i="1" baseline="0" dirty="0"/>
                        <a:t>lots</a:t>
                      </a:r>
                      <a:r>
                        <a:rPr lang="en-US" i="0" baseline="0" dirty="0"/>
                        <a:t> of other 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97283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114824"/>
              </p:ext>
            </p:extLst>
          </p:nvPr>
        </p:nvGraphicFramePr>
        <p:xfrm>
          <a:off x="457200" y="14176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query processor more “time” to </a:t>
                      </a:r>
                      <a:r>
                        <a:rPr lang="en-US"/>
                        <a:t>optimize query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(fully loaded)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(header only)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5838272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lvl="1"/>
            <a:r>
              <a:rPr lang="en-US" dirty="0" err="1">
                <a:hlinkClick r:id="rId8"/>
              </a:rPr>
              <a:t>SQLBits</a:t>
            </a:r>
            <a:r>
              <a:rPr lang="en-US">
                <a:hlinkClick r:id="rId8"/>
              </a:rPr>
              <a:t> </a:t>
            </a:r>
            <a:r>
              <a:rPr lang="en-US" dirty="0">
                <a:hlinkClick r:id="rId8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71304</TotalTime>
  <Words>4416</Words>
  <Application>Microsoft Office PowerPoint</Application>
  <PresentationFormat>On-screen Show (4:3)</PresentationFormat>
  <Paragraphs>787</Paragraphs>
  <Slides>65</Slides>
  <Notes>23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University of Nebraska at Omaha</vt:lpstr>
      <vt:lpstr>Sponsors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303</cp:revision>
  <dcterms:created xsi:type="dcterms:W3CDTF">2011-08-19T20:30:49Z</dcterms:created>
  <dcterms:modified xsi:type="dcterms:W3CDTF">2017-07-20T14:45:43Z</dcterms:modified>
</cp:coreProperties>
</file>