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tmp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6"/>
  </p:notesMasterIdLst>
  <p:sldIdLst>
    <p:sldId id="263" r:id="rId2"/>
    <p:sldId id="266" r:id="rId3"/>
    <p:sldId id="32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7" r:id="rId65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222" y="102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Wilhelmsen" userId="c6973458-3efe-4c06-aec0-db88ac9e247c" providerId="ADAL" clId="{3DD560E9-C4C8-43FF-BDE1-9148666DF594}"/>
    <pc:docChg chg="undo custSel modSld modMainMaster">
      <pc:chgData name="Cathrine Wilhelmsen" userId="c6973458-3efe-4c06-aec0-db88ac9e247c" providerId="ADAL" clId="{3DD560E9-C4C8-43FF-BDE1-9148666DF594}" dt="2017-09-15T02:24:48.041" v="17"/>
      <pc:docMkLst>
        <pc:docMk/>
      </pc:docMkLst>
      <pc:sldChg chg="addSp delSp modSp">
        <pc:chgData name="Cathrine Wilhelmsen" userId="c6973458-3efe-4c06-aec0-db88ac9e247c" providerId="ADAL" clId="{3DD560E9-C4C8-43FF-BDE1-9148666DF594}" dt="2017-08-26T22:25:42.543" v="1" actId="478"/>
        <pc:sldMkLst>
          <pc:docMk/>
          <pc:sldMk cId="3947886400" sldId="263"/>
        </pc:sldMkLst>
        <pc:picChg chg="add del mod">
          <ac:chgData name="Cathrine Wilhelmsen" userId="c6973458-3efe-4c06-aec0-db88ac9e247c" providerId="ADAL" clId="{3DD560E9-C4C8-43FF-BDE1-9148666DF594}" dt="2017-08-26T22:25:42.543" v="1" actId="478"/>
          <ac:picMkLst>
            <pc:docMk/>
            <pc:sldMk cId="3947886400" sldId="263"/>
            <ac:picMk id="5" creationId="{AF8056B2-4696-41A5-8737-CF2D341C8131}"/>
          </ac:picMkLst>
        </pc:picChg>
      </pc:sldChg>
      <pc:sldMasterChg chg="modSp modSldLayout">
        <pc:chgData name="Cathrine Wilhelmsen" userId="c6973458-3efe-4c06-aec0-db88ac9e247c" providerId="ADAL" clId="{3DD560E9-C4C8-43FF-BDE1-9148666DF594}" dt="2017-09-15T02:24:48.041" v="17"/>
        <pc:sldMasterMkLst>
          <pc:docMk/>
          <pc:sldMasterMk cId="517766698" sldId="2147483648"/>
        </pc:sldMasterMkLst>
        <pc:spChg chg="mod">
          <ac:chgData name="Cathrine Wilhelmsen" userId="c6973458-3efe-4c06-aec0-db88ac9e247c" providerId="ADAL" clId="{3DD560E9-C4C8-43FF-BDE1-9148666DF594}" dt="2017-09-15T02:24:48.041" v="17"/>
          <ac:spMkLst>
            <pc:docMk/>
            <pc:sldMasterMk cId="517766698" sldId="2147483648"/>
            <ac:spMk id="2" creationId="{00000000-0000-0000-0000-000000000000}"/>
          </ac:spMkLst>
        </pc:spChg>
        <pc:sldLayoutChg chg="addSp delSp modSp">
          <pc:chgData name="Cathrine Wilhelmsen" userId="c6973458-3efe-4c06-aec0-db88ac9e247c" providerId="ADAL" clId="{3DD560E9-C4C8-43FF-BDE1-9148666DF594}" dt="2017-08-26T22:26:27.446" v="11" actId="478"/>
          <pc:sldLayoutMkLst>
            <pc:docMk/>
            <pc:sldMasterMk cId="517766698" sldId="2147483648"/>
            <pc:sldLayoutMk cId="800730336" sldId="2147483649"/>
          </pc:sldLayoutMkLst>
          <pc:spChg chg="del">
            <ac:chgData name="Cathrine Wilhelmsen" userId="c6973458-3efe-4c06-aec0-db88ac9e247c" providerId="ADAL" clId="{3DD560E9-C4C8-43FF-BDE1-9148666DF594}" dt="2017-08-26T22:26:27.446" v="11" actId="478"/>
            <ac:spMkLst>
              <pc:docMk/>
              <pc:sldMasterMk cId="517766698" sldId="2147483648"/>
              <pc:sldLayoutMk cId="800730336" sldId="2147483649"/>
              <ac:spMk id="3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21.543" v="10" actId="167"/>
            <ac:picMkLst>
              <pc:docMk/>
              <pc:sldMasterMk cId="517766698" sldId="2147483648"/>
              <pc:sldLayoutMk cId="800730336" sldId="2147483649"/>
              <ac:picMk id="7" creationId="{682245BA-3E6C-4FAA-8C55-9232354DEFFB}"/>
            </ac:picMkLst>
          </pc:picChg>
        </pc:sldLayoutChg>
        <pc:sldLayoutChg chg="addSp delSp modSp">
          <pc:chgData name="Cathrine Wilhelmsen" userId="c6973458-3efe-4c06-aec0-db88ac9e247c" providerId="ADAL" clId="{3DD560E9-C4C8-43FF-BDE1-9148666DF594}" dt="2017-08-26T22:26:59.798" v="16" actId="478"/>
          <pc:sldLayoutMkLst>
            <pc:docMk/>
            <pc:sldMasterMk cId="517766698" sldId="2147483648"/>
            <pc:sldLayoutMk cId="3510596381" sldId="2147483651"/>
          </pc:sldLayoutMkLst>
          <pc:spChg chg="del">
            <ac:chgData name="Cathrine Wilhelmsen" userId="c6973458-3efe-4c06-aec0-db88ac9e247c" providerId="ADAL" clId="{3DD560E9-C4C8-43FF-BDE1-9148666DF594}" dt="2017-08-26T22:26:59.798" v="16" actId="478"/>
            <ac:spMkLst>
              <pc:docMk/>
              <pc:sldMasterMk cId="517766698" sldId="2147483648"/>
              <pc:sldLayoutMk cId="3510596381" sldId="2147483651"/>
              <ac:spMk id="2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57.037" v="15" actId="167"/>
            <ac:picMkLst>
              <pc:docMk/>
              <pc:sldMasterMk cId="517766698" sldId="2147483648"/>
              <pc:sldLayoutMk cId="3510596381" sldId="2147483651"/>
              <ac:picMk id="4" creationId="{097E2290-D773-46C2-A868-25CAA97A1972}"/>
            </ac:picMkLst>
          </pc:pic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F9418-78E7-4BDB-B155-A3B05B0B269E}" type="datetimeFigureOut">
              <a:rPr lang="en-US" smtClean="0"/>
              <a:t>03/14/2018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00010-6DB5-49B0-AB34-0C45A183D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87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99759-32A3-47F2-9A65-C15F67D32F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30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71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4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3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07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8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52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0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47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7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here a</a:t>
            </a:r>
            <a:r>
              <a:rPr lang="en-US" baseline="0" dirty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243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4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381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840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1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76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9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71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5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0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0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13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tmp"/><Relationship Id="rId7" Type="http://schemas.openxmlformats.org/officeDocument/2006/relationships/image" Target="../media/image14.jpe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tmp"/><Relationship Id="rId10" Type="http://schemas.openxmlformats.org/officeDocument/2006/relationships/image" Target="../media/image17.png"/><Relationship Id="rId4" Type="http://schemas.openxmlformats.org/officeDocument/2006/relationships/image" Target="../media/image11.tmp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bits.com/Sessions/Event6/inside_the_sql_server_query_optimizer" TargetMode="External"/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17924" y="2957384"/>
            <a:ext cx="2642995" cy="626075"/>
          </a:xfrm>
          <a:prstGeom prst="rect">
            <a:avLst/>
          </a:prstGeom>
          <a:noFill/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17924" y="2957384"/>
            <a:ext cx="2792627" cy="535459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83827" y="2878363"/>
            <a:ext cx="2726724" cy="7050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802" y="4669585"/>
            <a:ext cx="5715000" cy="1438275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157" y="360587"/>
            <a:ext cx="10799762" cy="1964601"/>
          </a:xfrm>
        </p:spPr>
        <p:txBody>
          <a:bodyPr/>
          <a:lstStyle/>
          <a:p>
            <a:r>
              <a:rPr lang="en-US" sz="6000" dirty="0"/>
              <a:t>Get Your Optimizer to Give up All Its Secrets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59907" y="3779838"/>
            <a:ext cx="10800218" cy="2339975"/>
          </a:xfrm>
        </p:spPr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11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70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039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‘CO'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OrderHeader</a:t>
            </a:r>
            <a:r>
              <a:rPr lang="en-US" sz="2835" dirty="0"/>
              <a:t> joined to </a:t>
            </a:r>
            <a:r>
              <a:rPr lang="en-US" sz="2835" dirty="0" err="1"/>
              <a:t>OrderDetail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Perform Cartesian join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182,032,173,863 rows / 8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2891146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R1 joined to Customer (Cartesian join)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12,766,280,417,359,916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4103540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R2 where </a:t>
            </a:r>
            <a:r>
              <a:rPr lang="en-US" sz="2835" dirty="0" err="1"/>
              <a:t>OrderId</a:t>
            </a:r>
            <a:r>
              <a:rPr lang="en-US" sz="2835" dirty="0"/>
              <a:t> = </a:t>
            </a:r>
            <a:r>
              <a:rPr lang="en-US" sz="2835" dirty="0" err="1"/>
              <a:t>OrderId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42,298,923,556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2379272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4: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R3 where </a:t>
            </a:r>
            <a:r>
              <a:rPr lang="en-US" sz="2835" dirty="0" err="1"/>
              <a:t>CustomerId</a:t>
            </a:r>
            <a:r>
              <a:rPr lang="en-US" sz="2835" dirty="0"/>
              <a:t> = </a:t>
            </a:r>
            <a:r>
              <a:rPr lang="en-US" sz="2835" dirty="0" err="1"/>
              <a:t>CustomerId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603,133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693606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'CI'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5: WHERE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R4 where State = 'CO'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5,044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733564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5661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6: GROUP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Arrange rows into groups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Within each group compute SUM(Quantity)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5,044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R6 (</a:t>
            </a:r>
            <a:r>
              <a:rPr lang="en-US" sz="2268" dirty="0" err="1"/>
              <a:t>ProductId</a:t>
            </a:r>
            <a:r>
              <a:rPr lang="en-US" sz="2268" dirty="0"/>
              <a:t>, SUM(Quantity)</a:t>
            </a:r>
            <a:r>
              <a:rPr lang="en-US" sz="2835" dirty="0"/>
              <a:t>)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189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3297565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7: HAVING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R6 where SUM(Quantity) &gt;= 20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58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R7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3280811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8: SELECT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Evaluate expressions in the select list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ProductId</a:t>
            </a:r>
            <a:r>
              <a:rPr lang="en-US" sz="2835" dirty="0"/>
              <a:t> </a:t>
            </a:r>
            <a:r>
              <a:rPr lang="en-US" sz="2835" dirty="0">
                <a:sym typeface="Wingdings" panose="05000000000000000000" pitchFamily="2" charset="2"/>
              </a:rPr>
              <a:t> </a:t>
            </a:r>
            <a:r>
              <a:rPr lang="en-US" sz="2835" dirty="0" err="1">
                <a:sym typeface="Wingdings" panose="05000000000000000000" pitchFamily="2" charset="2"/>
              </a:rPr>
              <a:t>ProductId</a:t>
            </a:r>
            <a:endParaRPr lang="en-US" sz="2835" dirty="0">
              <a:sym typeface="Wingdings" panose="05000000000000000000" pitchFamily="2" charset="2"/>
            </a:endParaRP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>
                <a:sym typeface="Wingdings" panose="05000000000000000000" pitchFamily="2" charset="2"/>
              </a:rPr>
              <a:t>SUM(Quantity) – 20  </a:t>
            </a:r>
            <a:r>
              <a:rPr lang="en-US" sz="2835" dirty="0" err="1">
                <a:sym typeface="Wingdings" panose="05000000000000000000" pitchFamily="2" charset="2"/>
              </a:rPr>
              <a:t>ExcessOrders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58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R8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2758410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9: ORDER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Sort R8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R9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1764828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10: TOP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Keep the first 5 rows in R9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/>
              <a:t>Remaining rows get discarded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Logical processing is complete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4089326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872139" y="1512041"/>
            <a:ext cx="7776210" cy="197133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15+ 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1304" y="3499202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39" y="4077714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139" y="3494807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140" y="4543907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2408162" y="3990003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408163" y="3532661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391304" y="4474498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440129" y="5186238"/>
            <a:ext cx="864023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2576471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1842231" y="1451052"/>
            <a:ext cx="7836026" cy="317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21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646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Set Operators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268" dirty="0"/>
              <a:t>(SQL: where)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268" dirty="0"/>
              <a:t>(SQL: select)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001796" y="5804941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2482" y="5804941"/>
            <a:ext cx="276038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681962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189425"/>
              </p:ext>
            </p:extLst>
          </p:nvPr>
        </p:nvGraphicFramePr>
        <p:xfrm>
          <a:off x="361038" y="1320035"/>
          <a:ext cx="10558753" cy="4458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4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732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60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220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Join Type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Condition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Left rows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Right 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Inner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For each </a:t>
                      </a:r>
                      <a:r>
                        <a:rPr lang="en-US" sz="2100" dirty="0"/>
                        <a:t>predicate match, output left row +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Left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inner,</a:t>
                      </a:r>
                      <a:r>
                        <a:rPr lang="en-US" sz="2100" baseline="0" dirty="0"/>
                        <a:t> but i</a:t>
                      </a:r>
                      <a:r>
                        <a:rPr lang="en-US" sz="2100" dirty="0"/>
                        <a:t>f no</a:t>
                      </a:r>
                      <a:r>
                        <a:rPr lang="en-US" sz="2100" baseline="0" dirty="0"/>
                        <a:t> predicate match</a:t>
                      </a:r>
                      <a:r>
                        <a:rPr lang="en-US" sz="2100" dirty="0"/>
                        <a:t>, output left row + NULL placeholders for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Full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left, but if no predicate match in right, output NULL</a:t>
                      </a:r>
                      <a:r>
                        <a:rPr lang="en-US" sz="2100" baseline="0" dirty="0"/>
                        <a:t> placeholders for left table + right row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Cartesian /</a:t>
                      </a:r>
                      <a:r>
                        <a:rPr lang="en-US" sz="2100" baseline="0" dirty="0"/>
                        <a:t> c</a:t>
                      </a:r>
                      <a:r>
                        <a:rPr lang="en-US" sz="2100" dirty="0"/>
                        <a:t>ross (m 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US" sz="2100" dirty="0"/>
                        <a:t>n)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Match each</a:t>
                      </a:r>
                      <a:r>
                        <a:rPr lang="en-US" sz="2100" baseline="0" dirty="0"/>
                        <a:t> row in left with each row in right (no concept of predicate)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m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100" dirty="0"/>
                        <a:t>Left</a:t>
                      </a:r>
                      <a:r>
                        <a:rPr lang="en-US" sz="2100" baseline="0" dirty="0"/>
                        <a:t> semi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left row once if predicate match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 or 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3198">
                <a:tc>
                  <a:txBody>
                    <a:bodyPr/>
                    <a:lstStyle/>
                    <a:p>
                      <a:r>
                        <a:rPr lang="en-US" sz="2100" dirty="0"/>
                        <a:t>Left anti-semi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left row once if no predicate match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  <a:r>
                        <a:rPr lang="en-US" sz="2100" baseline="0" dirty="0"/>
                        <a:t> or 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95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Scan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Seek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Lookups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Heap vs clustered index vs non-clustered index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Ordered vs unordered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Forward vs backward</a:t>
            </a:r>
          </a:p>
          <a:p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2125922" y="1636291"/>
            <a:ext cx="243007" cy="207006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490431" y="1636291"/>
            <a:ext cx="243007" cy="2430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402" y="2238747"/>
            <a:ext cx="216036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5923" y="2238748"/>
            <a:ext cx="252042" cy="2340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4884" y="2938668"/>
            <a:ext cx="225037" cy="2340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4425" y="2927299"/>
            <a:ext cx="243041" cy="2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54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139" y="259507"/>
            <a:ext cx="7962657" cy="1080029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Merge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Nested loops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Stream 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 aggregate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543" y="3066411"/>
            <a:ext cx="198033" cy="234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629" y="2588376"/>
            <a:ext cx="234039" cy="2340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5124" y="2058816"/>
            <a:ext cx="243041" cy="2250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900" y="4142920"/>
            <a:ext cx="198033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0900" y="4581831"/>
            <a:ext cx="234039" cy="2340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4476" y="5733140"/>
            <a:ext cx="243041" cy="20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19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Parsing and binding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2703638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1D2F12C-7A5C-42A7-8423-E2EE42A56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344168"/>
            <a:ext cx="9013608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02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930116"/>
          </a:xfrm>
        </p:spPr>
        <p:txBody>
          <a:bodyPr>
            <a:normAutofit fontScale="850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Parser: validate syntactical correctness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Build initial parse tree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Identify constants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Check user permissions</a:t>
            </a:r>
          </a:p>
          <a:p>
            <a:pPr lvl="2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21179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98191" y="3556016"/>
            <a:ext cx="5850158" cy="219455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selekt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35" dirty="0"/>
          </a:p>
        </p:txBody>
      </p:sp>
    </p:spTree>
    <p:extLst>
      <p:ext uri="{BB962C8B-B14F-4D97-AF65-F5344CB8AC3E}">
        <p14:creationId xmlns:p14="http://schemas.microsoft.com/office/powerpoint/2010/main" val="337705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276520"/>
            <a:ext cx="7776210" cy="541529"/>
          </a:xfrm>
        </p:spPr>
        <p:txBody>
          <a:bodyPr>
            <a:normAutofit/>
          </a:bodyPr>
          <a:lstStyle/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72139" y="1969510"/>
            <a:ext cx="7776210" cy="1062029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12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72139" y="3330090"/>
            <a:ext cx="7776210" cy="2223059"/>
          </a:xfrm>
          <a:prstGeom prst="rect">
            <a:avLst/>
          </a:prstGeom>
        </p:spPr>
        <p:txBody>
          <a:bodyPr vert="horz" lIns="86402" tIns="43201" rIns="86402" bIns="4320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512" dirty="0"/>
          </a:p>
        </p:txBody>
      </p:sp>
    </p:spTree>
    <p:extLst>
      <p:ext uri="{BB962C8B-B14F-4D97-AF65-F5344CB8AC3E}">
        <p14:creationId xmlns:p14="http://schemas.microsoft.com/office/powerpoint/2010/main" val="3903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Binding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Metadata discovery / name resolution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Data type resolution (i.e., UNION)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620031" lvl="4"/>
            <a:r>
              <a:rPr lang="en-US" sz="189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1890" dirty="0">
              <a:solidFill>
                <a:srgbClr val="FF0000"/>
              </a:solidFill>
            </a:endParaRP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Aggregate binding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28033" lvl="4"/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06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Sponsors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75002" y="1504697"/>
            <a:ext cx="1069744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Platinum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975002" y="2127270"/>
            <a:ext cx="7601348" cy="0"/>
          </a:xfrm>
          <a:prstGeom prst="line">
            <a:avLst/>
          </a:prstGeom>
          <a:ln w="3175">
            <a:solidFill>
              <a:srgbClr val="7A9F3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20003" y="2417581"/>
            <a:ext cx="1108316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Gold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996863" y="3011865"/>
            <a:ext cx="7601348" cy="0"/>
          </a:xfrm>
          <a:prstGeom prst="line">
            <a:avLst/>
          </a:prstGeom>
          <a:ln w="3175">
            <a:solidFill>
              <a:srgbClr val="7A9F3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20003" y="3281604"/>
            <a:ext cx="1109601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Silver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1996862" y="3896460"/>
            <a:ext cx="7601348" cy="0"/>
          </a:xfrm>
          <a:prstGeom prst="line">
            <a:avLst/>
          </a:prstGeom>
          <a:ln w="3175">
            <a:solidFill>
              <a:srgbClr val="7A9F3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16142" y="4125054"/>
            <a:ext cx="1225319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Bronze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996861" y="4696558"/>
            <a:ext cx="7601348" cy="0"/>
          </a:xfrm>
          <a:prstGeom prst="line">
            <a:avLst/>
          </a:prstGeom>
          <a:ln w="3175">
            <a:solidFill>
              <a:srgbClr val="7A9F3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655749" y="5940541"/>
            <a:ext cx="498671" cy="34500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8" name="Picture 1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246" y="2409973"/>
            <a:ext cx="1461786" cy="314488"/>
          </a:xfrm>
          <a:prstGeom prst="rect">
            <a:avLst/>
          </a:prstGeom>
        </p:spPr>
      </p:pic>
      <p:pic>
        <p:nvPicPr>
          <p:cNvPr id="21" name="Picture 20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536" y="5581153"/>
            <a:ext cx="2031939" cy="617236"/>
          </a:xfrm>
          <a:prstGeom prst="rect">
            <a:avLst/>
          </a:prstGeom>
        </p:spPr>
      </p:pic>
      <p:pic>
        <p:nvPicPr>
          <p:cNvPr id="24" name="Picture 23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908" y="3977444"/>
            <a:ext cx="747124" cy="59409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834" y="2350155"/>
            <a:ext cx="1566042" cy="423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2024217" y="4906980"/>
            <a:ext cx="1225319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Swag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1996861" y="5463700"/>
            <a:ext cx="7601348" cy="0"/>
          </a:xfrm>
          <a:prstGeom prst="line">
            <a:avLst/>
          </a:prstGeom>
          <a:ln w="3175">
            <a:solidFill>
              <a:srgbClr val="7A9F3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823" y="1592786"/>
            <a:ext cx="970586" cy="17280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630" y="4102313"/>
            <a:ext cx="1583057" cy="37948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746" y="4917423"/>
            <a:ext cx="1754936" cy="3041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779" y="3354172"/>
            <a:ext cx="1954129" cy="2038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319" y="2351525"/>
            <a:ext cx="1000125" cy="4000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154" y="3210070"/>
            <a:ext cx="2647950" cy="4191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024217" y="5645323"/>
            <a:ext cx="1225319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 smtClean="0"/>
              <a:t>Venue</a:t>
            </a:r>
            <a:endParaRPr lang="en-US" sz="170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835" y="4047326"/>
            <a:ext cx="1835862" cy="4283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467" y="2217174"/>
            <a:ext cx="1449001" cy="54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4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Internal representation of query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Nodes may be logical or physical operators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0 to infinity inputs, 1 output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Server will output parse trees at various phases of optimization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1038" y="5803084"/>
            <a:ext cx="3504549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886520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636" y="1618907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BD550DE-F85B-4753-BDCE-776E88CBF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992" y="512064"/>
            <a:ext cx="5130423" cy="53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1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636" y="1618907"/>
            <a:ext cx="3807453" cy="2768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323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31CC41D-9076-4DEE-A805-0E70CD310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992" y="512064"/>
            <a:ext cx="5130423" cy="53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93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Plans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Similar to physical execution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Multiple logical plans generated during query 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Have no physical properties, such as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Indexes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 counts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Keys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Logical operators only</a:t>
            </a:r>
          </a:p>
        </p:txBody>
      </p:sp>
      <p:sp>
        <p:nvSpPr>
          <p:cNvPr id="4" name="Oval 3"/>
          <p:cNvSpPr/>
          <p:nvPr/>
        </p:nvSpPr>
        <p:spPr>
          <a:xfrm>
            <a:off x="9366319" y="98166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80073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Simplification (heuristic rewrites, not cost-based)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Standardize queries, remove redundancies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Subqueries to joins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Predicate pushdown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Foreign key table removal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Retrieve statistics; do cardinality estimation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Create / update auto stats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7 vs 2014/2016 CE engine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Other physical properties </a:t>
            </a:r>
            <a:r>
              <a:rPr lang="en-US" sz="2268" dirty="0"/>
              <a:t>(keys, </a:t>
            </a:r>
            <a:r>
              <a:rPr lang="en-US" sz="2268" dirty="0" err="1"/>
              <a:t>nullability</a:t>
            </a:r>
            <a:r>
              <a:rPr lang="en-US" sz="2268" dirty="0"/>
              <a:t>, constraints)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Trivial plan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Only one possible way to execute query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578047" y="3216139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10578960" y="138913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01749" y="2195103"/>
            <a:ext cx="3582097" cy="993851"/>
          </a:xfrm>
          <a:prstGeom prst="rect">
            <a:avLst/>
          </a:prstGeom>
        </p:spPr>
        <p:txBody>
          <a:bodyPr vert="horz" lIns="86402" tIns="43201" rIns="86402" bIns="43201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Contradiction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Aggregates on unique keys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38163414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Search phases 0 through 2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0: “Transaction Processing”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Simple, basic tests;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1: “Quick Plan”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More rules, parallel exploration;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2: “Full Optimization”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Full set of rules; usually exits on timeout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Extensive use of heuristics to prune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Construct execution plan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10094513" y="5464718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628026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“Every possible execution plan that achieves the directive of a given query”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be an enormous number of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Consider:</a:t>
            </a:r>
          </a:p>
          <a:p>
            <a:pPr marL="954033" lvl="2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954033" lvl="2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49614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340" y="350064"/>
            <a:ext cx="908227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63594"/>
              </p:ext>
            </p:extLst>
          </p:nvPr>
        </p:nvGraphicFramePr>
        <p:xfrm>
          <a:off x="543340" y="1083565"/>
          <a:ext cx="10170260" cy="4893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1747">
                  <a:extLst>
                    <a:ext uri="{9D8B030D-6E8A-4147-A177-3AD203B41FA5}">
                      <a16:colId xmlns:a16="http://schemas.microsoft.com/office/drawing/2014/main" xmlns="" val="3644048045"/>
                    </a:ext>
                  </a:extLst>
                </a:gridCol>
                <a:gridCol w="748513">
                  <a:extLst>
                    <a:ext uri="{9D8B030D-6E8A-4147-A177-3AD203B41FA5}">
                      <a16:colId xmlns:a16="http://schemas.microsoft.com/office/drawing/2014/main" xmlns="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Physical access methods (per table)</a:t>
                      </a:r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(covering)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</a:t>
                      </a:r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seek + ordered partial scan + lookup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+ lookup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34653991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Clustered index seek + ordered</a:t>
                      </a:r>
                      <a:r>
                        <a:rPr lang="en-US" sz="2100" baseline="0" dirty="0"/>
                        <a:t> partial scan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27548304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seek + ordered partial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0256934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Indexed views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9898392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 intersection*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54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54910" y="5208867"/>
            <a:ext cx="6264951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5" dirty="0"/>
              <a:t>6 combinations of 2 indexes; 1 join per pair = 6 joins; 3 join methods each = 18</a:t>
            </a:r>
          </a:p>
          <a:p>
            <a:r>
              <a:rPr lang="en-US" sz="945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10758138" y="5113967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11737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840304" y="1083565"/>
          <a:ext cx="7785308" cy="4993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655">
                  <a:extLst>
                    <a:ext uri="{9D8B030D-6E8A-4147-A177-3AD203B41FA5}">
                      <a16:colId xmlns:a16="http://schemas.microsoft.com/office/drawing/2014/main" xmlns="" val="3644048045"/>
                    </a:ext>
                  </a:extLst>
                </a:gridCol>
                <a:gridCol w="3892653">
                  <a:extLst>
                    <a:ext uri="{9D8B030D-6E8A-4147-A177-3AD203B41FA5}">
                      <a16:colId xmlns:a16="http://schemas.microsoft.com/office/drawing/2014/main" xmlns="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Logical Join Orders: 24 Total</a:t>
                      </a:r>
                      <a:r>
                        <a:rPr lang="en-US" sz="2100" baseline="0" dirty="0"/>
                        <a:t> (or are there more?)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346539918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27548304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0256934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9898392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4579678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831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4515659" cy="42766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So far we’ve only considered “left-deep”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20" y="1446102"/>
            <a:ext cx="3700275" cy="425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99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What this session is not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An end-to-end optimizer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performance tuning session</a:t>
            </a:r>
          </a:p>
          <a:p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Goals of this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Additional understanding of SQL Server internals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Deeper understanding: write better queries!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Provide additional skills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28760156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There are also “bushy”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(2n-2)!/(n-1)!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71" y="2082750"/>
            <a:ext cx="5881042" cy="372731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357310" y="142351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88577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72139" y="1512041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35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16143" y="1656045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72 possible physical data access methods</a:t>
            </a:r>
          </a:p>
          <a:p>
            <a:r>
              <a:rPr lang="en-US" sz="2835" dirty="0"/>
              <a:t>120 possible logical join orders</a:t>
            </a:r>
          </a:p>
          <a:p>
            <a:r>
              <a:rPr lang="en-US" sz="2835" dirty="0"/>
              <a:t>3 physical joins possible per logical join</a:t>
            </a:r>
          </a:p>
          <a:p>
            <a:pPr lvl="1"/>
            <a:r>
              <a:rPr lang="en-US" sz="2457" dirty="0"/>
              <a:t>May require intermediate sort operation</a:t>
            </a:r>
          </a:p>
          <a:p>
            <a:r>
              <a:rPr lang="en-US" sz="2835" dirty="0"/>
              <a:t>= 25,920 possible plans</a:t>
            </a:r>
          </a:p>
          <a:p>
            <a:r>
              <a:rPr lang="en-US" sz="2835" dirty="0"/>
              <a:t>Much larger for more complex queries</a:t>
            </a:r>
          </a:p>
          <a:p>
            <a:r>
              <a:rPr lang="en-US" sz="2835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09074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Documented.  Sort of.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Three columns: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509271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967" y="1477153"/>
            <a:ext cx="5611603" cy="3650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0128" y="5292155"/>
            <a:ext cx="8640233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1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39864116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the Optimizer Dig a Bit Deeper?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819" y="1315138"/>
            <a:ext cx="5256333" cy="138603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Trace flag 8780: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Considerably more attempts in Search 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48069" y="2645336"/>
            <a:ext cx="2393874" cy="3532755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Very often still won’t come up with a different (or better) plan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472" y="2205061"/>
            <a:ext cx="2736456" cy="3402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013" y="2799160"/>
            <a:ext cx="2736456" cy="280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191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Indicates improvement from phase to phase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0 to 1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1 to 2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Value that is &gt;= 0 and &lt; 1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0 indicates no improvement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Approaching 1 indicates significant improvement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Definition: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370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182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Rules that can eliminate entire branches of the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Find equivalent operations to get same output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Rule-based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RULEON / RULEOFF 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Four types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026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 (may be a sub-branch of the full query): the pattern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logical operations: the substitute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10578960" y="507146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232739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physical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28868638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Properties associated with parse tree nodes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Constraints on column values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 rules may cause certain properties to be enforced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699310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Background: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Logical processing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Physical processing considerations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Executing a query: parse, bind, transform, optimize, execute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Heuristics, transformation rules, parse trees, memos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20248188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One row per transformation rule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“Succeeded” – Number of times the rule was incorporated into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935731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38929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Memory grants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Costing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Cold cache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Sequential vs random I/O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But not the nature of the I/O subsystem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CPU costs, core count, available memory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Cardinality estimator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129368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Used to explore different alternatives to a portion of the query tree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think of it as a matrix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Rows (groups) represent substitutes – each entry is logically equivalent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Columns represent application of a transformation rule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Each entry is hashed to prevent duplication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17567218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89124"/>
          </a:xfrm>
        </p:spPr>
        <p:txBody>
          <a:bodyPr>
            <a:norm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46435"/>
              </p:ext>
            </p:extLst>
          </p:nvPr>
        </p:nvGraphicFramePr>
        <p:xfrm>
          <a:off x="1872140" y="2773668"/>
          <a:ext cx="3786538" cy="249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05">
                  <a:extLst>
                    <a:ext uri="{9D8B030D-6E8A-4147-A177-3AD203B41FA5}">
                      <a16:colId xmlns:a16="http://schemas.microsoft.com/office/drawing/2014/main" xmlns="" val="3940544257"/>
                    </a:ext>
                  </a:extLst>
                </a:gridCol>
                <a:gridCol w="2726733">
                  <a:extLst>
                    <a:ext uri="{9D8B030D-6E8A-4147-A177-3AD203B41FA5}">
                      <a16:colId xmlns:a16="http://schemas.microsoft.com/office/drawing/2014/main" xmlns="" val="365856797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3227533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148408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xmlns="" val="186458862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xmlns="" val="3035259714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xmlns="" val="202362108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xmlns="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9307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25459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associativity: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733815"/>
              </p:ext>
            </p:extLst>
          </p:nvPr>
        </p:nvGraphicFramePr>
        <p:xfrm>
          <a:off x="1872139" y="2620618"/>
          <a:ext cx="6436974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880">
                  <a:extLst>
                    <a:ext uri="{9D8B030D-6E8A-4147-A177-3AD203B41FA5}">
                      <a16:colId xmlns:a16="http://schemas.microsoft.com/office/drawing/2014/main" xmlns="" val="39269693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xmlns="" val="276996919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xmlns="" val="2022610816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0244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37" y="1426583"/>
            <a:ext cx="7776210" cy="1025459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commutativity: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48918"/>
              </p:ext>
            </p:extLst>
          </p:nvPr>
        </p:nvGraphicFramePr>
        <p:xfrm>
          <a:off x="1457737" y="2620618"/>
          <a:ext cx="8560906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99">
                  <a:extLst>
                    <a:ext uri="{9D8B030D-6E8A-4147-A177-3AD203B41FA5}">
                      <a16:colId xmlns:a16="http://schemas.microsoft.com/office/drawing/2014/main" xmlns="" val="39269693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xmlns="" val="276996919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xmlns="" val="2022610816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xmlns="" val="10281328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935731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990104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57" dirty="0"/>
              <a:t>It has to deal with many things we’ve not discussed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DML (updates, deletes, inserts, merges; output clause)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Halloween protection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Triggers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Index updates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Constraint management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Wide vs. narrow updates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Data warehouse optimization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 err="1"/>
              <a:t>Columnstore</a:t>
            </a:r>
            <a:r>
              <a:rPr lang="en-US" sz="2079" dirty="0"/>
              <a:t>, full-text, spatial, xml, filtered indexes and sparse columns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Window functions, partitioned tables, </a:t>
            </a:r>
            <a:r>
              <a:rPr lang="en-US" sz="2079" dirty="0" err="1"/>
              <a:t>Hekaton</a:t>
            </a:r>
            <a:r>
              <a:rPr lang="en-US" sz="2079" dirty="0"/>
              <a:t>, Stretch DB, other new features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Row vs. batch mode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4606648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is a declarative language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theory, it shouldn’t matter how SQL is written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We are effectively giving SQL Server a set of requirements and asking it to write a program for us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practice, it does matter because no optimizer is perfect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It will give us correct results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In the real world, efficiency matters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Writing “better” queries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Sometimes we need to “out-smart” the optimizer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790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814303"/>
              </p:ext>
            </p:extLst>
          </p:nvPr>
        </p:nvGraphicFramePr>
        <p:xfrm>
          <a:off x="361038" y="1339536"/>
          <a:ext cx="10253953" cy="4137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95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9089858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341315">
                <a:tc>
                  <a:txBody>
                    <a:bodyPr/>
                    <a:lstStyle/>
                    <a:p>
                      <a:r>
                        <a:rPr lang="en-US" sz="2100"/>
                        <a:t>2363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(SQL 2014+ CE) and </a:t>
                      </a:r>
                      <a:r>
                        <a:rPr lang="en-US" sz="2100" i="1" baseline="0" dirty="0"/>
                        <a:t>lots</a:t>
                      </a:r>
                      <a:r>
                        <a:rPr lang="en-US" sz="2100" i="0" baseline="0" dirty="0"/>
                        <a:t> of other info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58696190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memory usage at each phase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28030019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</a:t>
                      </a:r>
                      <a:r>
                        <a:rPr lang="en-US" sz="2100" baseline="0" dirty="0"/>
                        <a:t> memory usage for rules and properties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1928433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to client (“Messages” tab)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62058515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7352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</a:t>
                      </a:r>
                      <a:r>
                        <a:rPr lang="en-US" sz="2100" baseline="0" dirty="0"/>
                        <a:t> query tree (post-optimization rewrites)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69773861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16611556"/>
                  </a:ext>
                </a:extLst>
              </a:tr>
              <a:tr h="427583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31281410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97553399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8608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memo structure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0746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68550"/>
              </p:ext>
            </p:extLst>
          </p:nvPr>
        </p:nvGraphicFramePr>
        <p:xfrm>
          <a:off x="361038" y="1339536"/>
          <a:ext cx="10147936" cy="4536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60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8995876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task and operation type counts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48498165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cardinality info to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37791078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 mem</a:t>
                      </a:r>
                      <a:r>
                        <a:rPr lang="en-US" sz="2100" baseline="0" dirty="0"/>
                        <a:t>o structure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38785605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 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59912382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</a:t>
                      </a:r>
                      <a:r>
                        <a:rPr lang="en-US" sz="2100" baseline="0" dirty="0"/>
                        <a:t> rules and memo arguments (SQL 2012+)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23260386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</a:t>
                      </a:r>
                      <a:r>
                        <a:rPr lang="en-US" sz="2100" baseline="0" dirty="0"/>
                        <a:t> and resulting tree </a:t>
                      </a:r>
                      <a:r>
                        <a:rPr lang="en-US" sz="2100" dirty="0"/>
                        <a:t>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14594452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8649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Force parallel plan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954677722"/>
                  </a:ext>
                </a:extLst>
              </a:tr>
              <a:tr h="259832">
                <a:tc>
                  <a:txBody>
                    <a:bodyPr/>
                    <a:lstStyle/>
                    <a:p>
                      <a:r>
                        <a:rPr lang="en-US" sz="2100" dirty="0"/>
                        <a:t>8666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debugging info</a:t>
                      </a:r>
                      <a:r>
                        <a:rPr lang="en-US" sz="2100" baseline="0" dirty="0"/>
                        <a:t> to query plan (in the “F4” properties)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0590397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8675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optimization search phases and times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89359501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8757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Disable trivial plan generation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344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materials we are covering here will only skim the surface of what is possible.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Understanding optimizer internals takes time and study.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Many features you run across have minimal available information out there.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34846177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548439"/>
              </p:ext>
            </p:extLst>
          </p:nvPr>
        </p:nvGraphicFramePr>
        <p:xfrm>
          <a:off x="361038" y="1339536"/>
          <a:ext cx="10134684" cy="2147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555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8984129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8780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Give query processor more “time” to </a:t>
                      </a:r>
                      <a:r>
                        <a:rPr lang="en-US" sz="2100"/>
                        <a:t>optimize query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9130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pushed predicate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9204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(fully loaded)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1998">
                <a:tc>
                  <a:txBody>
                    <a:bodyPr/>
                    <a:lstStyle/>
                    <a:p>
                      <a:r>
                        <a:rPr lang="en-US" sz="2100" dirty="0"/>
                        <a:t>9292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(header only)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1038" y="5687540"/>
            <a:ext cx="2095767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11854496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TRACEON / TRACEOFF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RULEON / RULEOFF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SHOWOFFRULES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sys.dm_exec_query_optimizer_info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490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Refinement of the Volcano Optimizer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Basis for rewritten optimizer in SQL Server 7.0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30282566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Paul White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 err="1">
                <a:hlinkClick r:id="rId8"/>
              </a:rPr>
              <a:t>SQLBits</a:t>
            </a:r>
            <a:r>
              <a:rPr lang="en-US" dirty="0">
                <a:hlinkClick r:id="rId8"/>
              </a:rPr>
              <a:t>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254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Slide deck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Scripts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Sample database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Query Tree Viewer binaries &amp; source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35752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Defines the sequence in which SQL elements are logically processed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Forms the starting basis for parsing the submitted query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Usually discussed from the perspective of a SELECT query; similar for UPDATE / DELETE / INSERT / MERGE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Declarative vs procedural programming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1453879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 / APPLY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PIVOT / UNPIVOT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DISTINCT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88242" y="4954539"/>
            <a:ext cx="4191241" cy="61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For more details, see </a:t>
            </a:r>
            <a:r>
              <a:rPr lang="en-US" sz="1701" dirty="0">
                <a:hlinkClick r:id="rId2"/>
              </a:rPr>
              <a:t>this </a:t>
            </a:r>
            <a:r>
              <a:rPr lang="en-US" sz="1701" dirty="0"/>
              <a:t>and subsequent articles from </a:t>
            </a:r>
            <a:r>
              <a:rPr lang="en-US" sz="1701" dirty="0" err="1"/>
              <a:t>Itzik</a:t>
            </a:r>
            <a:r>
              <a:rPr lang="en-US" sz="1701" dirty="0"/>
              <a:t> Ben-</a:t>
            </a:r>
            <a:r>
              <a:rPr lang="en-US" sz="1701" dirty="0" err="1"/>
              <a:t>Gan</a:t>
            </a:r>
            <a:endParaRPr lang="en-US" sz="1701" dirty="0"/>
          </a:p>
        </p:txBody>
      </p:sp>
    </p:spTree>
    <p:extLst>
      <p:ext uri="{BB962C8B-B14F-4D97-AF65-F5344CB8AC3E}">
        <p14:creationId xmlns:p14="http://schemas.microsoft.com/office/powerpoint/2010/main" val="1739382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‘CO'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25311" y="3097183"/>
          <a:ext cx="7836024" cy="2086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008">
                  <a:extLst>
                    <a:ext uri="{9D8B030D-6E8A-4147-A177-3AD203B41FA5}">
                      <a16:colId xmlns:a16="http://schemas.microsoft.com/office/drawing/2014/main" xmlns="" val="234227049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xmlns="" val="4053135350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xmlns="" val="672378647"/>
                    </a:ext>
                  </a:extLst>
                </a:gridCol>
              </a:tblGrid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Table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Columns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843053056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OrderHeader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301,811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55328934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OrderDetail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603,133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144851549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Customer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70,132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060533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4297</Words>
  <Application>Microsoft Office PowerPoint</Application>
  <PresentationFormat>Custom</PresentationFormat>
  <Paragraphs>793</Paragraphs>
  <Slides>64</Slides>
  <Notes>23</Notes>
  <HiddenSlides>11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3" baseType="lpstr">
      <vt:lpstr>Arial</vt:lpstr>
      <vt:lpstr>Calibri</vt:lpstr>
      <vt:lpstr>Cambria Math</vt:lpstr>
      <vt:lpstr>Consolas</vt:lpstr>
      <vt:lpstr>Segoe UI</vt:lpstr>
      <vt:lpstr>Times New Roman</vt:lpstr>
      <vt:lpstr>Wingdings</vt:lpstr>
      <vt:lpstr>SQLSatOslo 2016</vt:lpstr>
      <vt:lpstr>Image</vt:lpstr>
      <vt:lpstr>Brian Hansen brian@tf3604.com @tf3604</vt:lpstr>
      <vt:lpstr>Brian Hansen</vt:lpstr>
      <vt:lpstr>Thank You Sponsors</vt:lpstr>
      <vt:lpstr>About This Session</vt:lpstr>
      <vt:lpstr>Agenda</vt:lpstr>
      <vt:lpstr>This Is Only the Foundation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Join Type Comparison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Parse Trees*</vt:lpstr>
      <vt:lpstr>Example Parse Tree</vt:lpstr>
      <vt:lpstr>Query Tree</vt:lpstr>
      <vt:lpstr>Logical Plans 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sys.dm_exec_query_optimizer_info</vt:lpstr>
      <vt:lpstr>Smart Optimization</vt:lpstr>
      <vt:lpstr>Can the Optimizer Dig a Bit Deeper?</vt:lpstr>
      <vt:lpstr>An Interesting Metric: Gain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Brian Hansen</cp:lastModifiedBy>
  <cp:revision>50</cp:revision>
  <dcterms:created xsi:type="dcterms:W3CDTF">2011-08-19T20:30:49Z</dcterms:created>
  <dcterms:modified xsi:type="dcterms:W3CDTF">2018-03-14T21:01:32Z</dcterms:modified>
</cp:coreProperties>
</file>