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1"/>
  </p:notesMasterIdLst>
  <p:handoutMasterIdLst>
    <p:handoutMasterId r:id="rId62"/>
  </p:handoutMasterIdLst>
  <p:sldIdLst>
    <p:sldId id="295" r:id="rId5"/>
    <p:sldId id="257" r:id="rId6"/>
    <p:sldId id="293" r:id="rId7"/>
    <p:sldId id="263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6" r:id="rId17"/>
    <p:sldId id="305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294" r:id="rId39"/>
    <p:sldId id="296" r:id="rId40"/>
    <p:sldId id="261" r:id="rId41"/>
    <p:sldId id="262" r:id="rId42"/>
    <p:sldId id="275" r:id="rId43"/>
    <p:sldId id="288" r:id="rId44"/>
    <p:sldId id="289" r:id="rId45"/>
    <p:sldId id="290" r:id="rId46"/>
    <p:sldId id="265" r:id="rId47"/>
    <p:sldId id="266" r:id="rId48"/>
    <p:sldId id="267" r:id="rId49"/>
    <p:sldId id="268" r:id="rId50"/>
    <p:sldId id="274" r:id="rId51"/>
    <p:sldId id="285" r:id="rId52"/>
    <p:sldId id="292" r:id="rId53"/>
    <p:sldId id="278" r:id="rId54"/>
    <p:sldId id="279" r:id="rId55"/>
    <p:sldId id="280" r:id="rId56"/>
    <p:sldId id="281" r:id="rId57"/>
    <p:sldId id="282" r:id="rId58"/>
    <p:sldId id="291" r:id="rId59"/>
    <p:sldId id="284" r:id="rId60"/>
  </p:sldIdLst>
  <p:sldSz cx="9144000" cy="5143500" type="screen16x9"/>
  <p:notesSz cx="6858000" cy="9144000"/>
  <p:custDataLst>
    <p:tags r:id="rId6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SLIDES" id="{D4B04A26-677D-4F42-935A-AFC5E88D43B3}">
          <p14:sldIdLst>
            <p14:sldId id="295"/>
            <p14:sldId id="257"/>
            <p14:sldId id="293"/>
            <p14:sldId id="263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6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294"/>
            <p14:sldId id="296"/>
          </p14:sldIdLst>
        </p14:section>
        <p14:section name="REFERENCE SLIDES" id="{1BF493E7-959B-4098-9BC3-C5CDEA4CA9C0}">
          <p14:sldIdLst>
            <p14:sldId id="261"/>
            <p14:sldId id="262"/>
            <p14:sldId id="275"/>
            <p14:sldId id="288"/>
            <p14:sldId id="289"/>
            <p14:sldId id="290"/>
            <p14:sldId id="265"/>
            <p14:sldId id="266"/>
            <p14:sldId id="267"/>
            <p14:sldId id="268"/>
            <p14:sldId id="274"/>
            <p14:sldId id="285"/>
            <p14:sldId id="292"/>
            <p14:sldId id="278"/>
            <p14:sldId id="279"/>
            <p14:sldId id="280"/>
            <p14:sldId id="281"/>
            <p14:sldId id="282"/>
            <p14:sldId id="291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  <p:cmAuthor id="2" name="Jessica Lodien" initials="JL" lastIdx="16" clrIdx="1">
    <p:extLst>
      <p:ext uri="{19B8F6BF-5375-455C-9EA6-DF929625EA0E}">
        <p15:presenceInfo xmlns:p15="http://schemas.microsoft.com/office/powerpoint/2012/main" userId="S::jessica@queldesign.com::455b67a3-ee6b-4a1d-81db-5983c896bc84" providerId="AD"/>
      </p:ext>
    </p:extLst>
  </p:cmAuthor>
  <p:cmAuthor id="3" name="Monica Gualdieri" initials="MG" lastIdx="3" clrIdx="2">
    <p:extLst>
      <p:ext uri="{19B8F6BF-5375-455C-9EA6-DF929625EA0E}">
        <p15:presenceInfo xmlns:p15="http://schemas.microsoft.com/office/powerpoint/2012/main" userId="S::monica.gualdieri@pass.org::16032a12-b6e7-440a-b1ad-611c4e3b8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7B"/>
    <a:srgbClr val="00BCC9"/>
    <a:srgbClr val="289E52"/>
    <a:srgbClr val="F7F7F7"/>
    <a:srgbClr val="777777"/>
    <a:srgbClr val="E3E3E3"/>
    <a:srgbClr val="00AF6F"/>
    <a:srgbClr val="5B5D5D"/>
    <a:srgbClr val="0078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2046B-5C99-445E-BDA0-19041170F992}" v="78" dt="2020-10-01T22:14:38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85" autoAdjust="0"/>
  </p:normalViewPr>
  <p:slideViewPr>
    <p:cSldViewPr snapToGrid="0">
      <p:cViewPr varScale="1">
        <p:scale>
          <a:sx n="126" d="100"/>
          <a:sy n="126" d="100"/>
        </p:scale>
        <p:origin x="71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gs" Target="tags/tag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commentAuthors" Target="commentAuthor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pass.org/Events/24HoursofPASS.aspx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hyperlink" Target="https://www.pass.org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hyperlink" Target="http://www.sqlpass.org/PASSChapters/VirtualChapters.aspx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://www.sqlpass.org/PASSChapters.aspx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://www.sqlsaturday.co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3F54B0-A121-3A48-80DA-8B3F764644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CADD7FC5-B23A-7241-8D82-4B88EB0C36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611" y="2345863"/>
            <a:ext cx="5597115" cy="3905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Session Subtitle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147ABFAF-6B13-4346-A9DF-697D5ABD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11" y="1670965"/>
            <a:ext cx="559711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Session Title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561371-E61E-1E4B-B46C-9FDD4A452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29892"/>
            <a:ext cx="1346248" cy="813608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BF5A068-3726-8549-BAEF-F77902B6EB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4611" y="3074509"/>
            <a:ext cx="4237727" cy="15870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Name,</a:t>
            </a:r>
          </a:p>
          <a:p>
            <a:r>
              <a:rPr lang="en-US" dirty="0"/>
              <a:t>Pronouns,</a:t>
            </a:r>
          </a:p>
          <a:p>
            <a:r>
              <a:rPr lang="en-US" dirty="0"/>
              <a:t>Title, </a:t>
            </a:r>
          </a:p>
          <a:p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70121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1DE45-3C21-D743-8C09-7CC5BB829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1132" y="2604"/>
            <a:ext cx="5144388" cy="5138292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4"/>
          <a:stretch/>
        </p:blipFill>
        <p:spPr>
          <a:xfrm>
            <a:off x="0" y="-14181"/>
            <a:ext cx="2237014" cy="1978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B95F1-F769-4E3B-AC5A-5F3D1F2C16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563" cy="156845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3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1DE45-3C21-D743-8C09-7CC5BB829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1132" y="2603"/>
            <a:ext cx="5144388" cy="5138292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4"/>
          <a:stretch/>
        </p:blipFill>
        <p:spPr>
          <a:xfrm>
            <a:off x="0" y="-14181"/>
            <a:ext cx="2237014" cy="1978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2098C5-DC26-41A5-A590-41E5ECA8B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800" cy="156960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855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3"/>
          <a:stretch/>
        </p:blipFill>
        <p:spPr>
          <a:xfrm>
            <a:off x="0" y="-14183"/>
            <a:ext cx="2237014" cy="19781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2FDEA-B328-4E07-B43D-A51EE3D7BA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800" cy="156960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D5617-DFD4-D24C-AEAA-801413EF1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681" y="-14182"/>
            <a:ext cx="1628319" cy="13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01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778540-694C-584B-A20A-F7CAE2FB9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9D172EEA-F1FD-D243-9018-E2B5DE143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745" y="437936"/>
            <a:ext cx="8481212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Titles are 36pt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6F1C585D-338B-AD49-AC7A-76C2A345A7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2744" y="2241640"/>
            <a:ext cx="8481212" cy="56293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DC4904E-4B34-C041-8A24-90C7E86A48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4" y="1752610"/>
            <a:ext cx="8481211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FE2C09B-E149-7A42-A2DD-30D48A08B8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4355" y="2870814"/>
            <a:ext cx="8481212" cy="56293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Bullets body, 24pt Segoe UI Regular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F22628-DEC4-0D4C-8D65-1BA9C49D2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5" y="0"/>
            <a:ext cx="1627195" cy="13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2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4879BC-7C36-DE4D-B879-C922EA77D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989BB4BD-CB4B-7549-BE37-63CCFFE000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5" y="1752610"/>
            <a:ext cx="3949862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52FA1E0E-7311-4841-8086-DB3D87E18E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08363" y="1752703"/>
            <a:ext cx="3949862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3AEFCCA9-1C74-F747-83DF-BC860C49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5" y="437936"/>
            <a:ext cx="8345480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Two points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E13E85ED-ED26-3B4E-8688-52A24892407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2745" y="2241547"/>
            <a:ext cx="3949862" cy="93779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F324A447-121A-0045-9331-728973D58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08363" y="2241641"/>
            <a:ext cx="3949862" cy="9377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55B77A9-C92C-AE45-82F7-CAF20231FD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2745" y="3097224"/>
            <a:ext cx="3949862" cy="93779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32E48505-B49E-9445-ACF6-990958B2552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08576" y="3097224"/>
            <a:ext cx="3949862" cy="93779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1980F1-8F7F-6240-AF57-8D97C6C1CB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4093" y="0"/>
            <a:ext cx="1629907" cy="13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B51B72-697B-B845-AFCB-EE14E33C9C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itle 28">
            <a:extLst>
              <a:ext uri="{FF2B5EF4-FFF2-40B4-BE49-F238E27FC236}">
                <a16:creationId xmlns:a16="http://schemas.microsoft.com/office/drawing/2014/main" id="{305A9082-FCBA-AE49-B1B9-7A1C082C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5" y="437936"/>
            <a:ext cx="8416918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Three points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08B0C77-B0E9-9C49-84D3-43C582F6DE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745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DBD5769A-E90A-FF40-993E-599DF4CE87C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2745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983D909F-EA0F-904F-B618-FE24250BDB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92591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BBB9115B-BB62-A047-A44C-A700210221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92591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</p:txBody>
      </p:sp>
      <p:sp>
        <p:nvSpPr>
          <p:cNvPr id="21" name="Text Placeholder 40">
            <a:extLst>
              <a:ext uri="{FF2B5EF4-FFF2-40B4-BE49-F238E27FC236}">
                <a16:creationId xmlns:a16="http://schemas.microsoft.com/office/drawing/2014/main" id="{D8E2DF19-D046-AA49-86AD-6BFFF6F3CCE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437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22" name="Text Placeholder 41">
            <a:extLst>
              <a:ext uri="{FF2B5EF4-FFF2-40B4-BE49-F238E27FC236}">
                <a16:creationId xmlns:a16="http://schemas.microsoft.com/office/drawing/2014/main" id="{907F351E-DC67-8140-828A-93E0BF9E6A6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437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</p:txBody>
      </p:sp>
      <p:sp>
        <p:nvSpPr>
          <p:cNvPr id="16" name="Text Placeholder 30">
            <a:extLst>
              <a:ext uri="{FF2B5EF4-FFF2-40B4-BE49-F238E27FC236}">
                <a16:creationId xmlns:a16="http://schemas.microsoft.com/office/drawing/2014/main" id="{A4C2CA95-0944-CF4D-A143-59923030A1E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12745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CE0EACE2-E49D-7341-A702-389F3CEB132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90169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72A1DB94-C2FC-B243-8D71-3D5650EB111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67593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F37DBE-5BDF-7D4E-B31C-C108D09D5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5" y="-1"/>
            <a:ext cx="1627195" cy="131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co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B1F02F-E104-3F4E-83E3-0F60A000C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87BDAAB4-CB33-5B43-A6C3-8DA7A051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4" y="437936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Slide for Developer Software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E624BB-0910-7F48-9A17-25EE9B454B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6" y="0"/>
            <a:ext cx="1627194" cy="130810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6A4E2B-2B51-4EDE-9532-4C2643578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1573200"/>
            <a:ext cx="8272800" cy="1940400"/>
          </a:xfrm>
          <a:prstGeom prst="rect">
            <a:avLst/>
          </a:prstGeom>
        </p:spPr>
        <p:txBody>
          <a:bodyPr/>
          <a:lstStyle>
            <a:lvl1pPr marL="3600">
              <a:spcBef>
                <a:spcPts val="0"/>
              </a:spcBef>
              <a:spcAft>
                <a:spcPts val="1200"/>
              </a:spcAft>
              <a:defRPr sz="1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Use this layout to show software code.</a:t>
            </a:r>
          </a:p>
          <a:p>
            <a:pPr lvl="0"/>
            <a:r>
              <a:rPr lang="en-US"/>
              <a:t>The font is Consolas, a monospace font.</a:t>
            </a:r>
          </a:p>
          <a:p>
            <a:pPr lvl="0"/>
            <a:r>
              <a:rPr lang="en-US"/>
              <a:t>The slide doesn’t use bullets but levels can be indented using the “Increase List Level” icon on the Home menu.</a:t>
            </a:r>
          </a:p>
        </p:txBody>
      </p:sp>
    </p:spTree>
    <p:extLst>
      <p:ext uri="{BB962C8B-B14F-4D97-AF65-F5344CB8AC3E}">
        <p14:creationId xmlns:p14="http://schemas.microsoft.com/office/powerpoint/2010/main" val="2043412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4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9CA1D-6C09-A640-9034-F2E9C3740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200" y="-132"/>
            <a:ext cx="5003800" cy="5137884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EAFC0737-316F-6647-A7C5-8F7DF10BEA16}"/>
              </a:ext>
            </a:extLst>
          </p:cNvPr>
          <p:cNvSpPr/>
          <p:nvPr userDrawn="1"/>
        </p:nvSpPr>
        <p:spPr>
          <a:xfrm rot="10800000">
            <a:off x="2863592" y="-1470"/>
            <a:ext cx="2235202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A8911B-7F59-5849-8705-A5C4C9EFFA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9CA1D-6C09-A640-9034-F2E9C3740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8435" y="2602"/>
            <a:ext cx="5142919" cy="5136825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EAFC0737-316F-6647-A7C5-8F7DF10BEA16}"/>
              </a:ext>
            </a:extLst>
          </p:cNvPr>
          <p:cNvSpPr/>
          <p:nvPr userDrawn="1"/>
        </p:nvSpPr>
        <p:spPr>
          <a:xfrm rot="10800000">
            <a:off x="2863592" y="-1470"/>
            <a:ext cx="2235202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4278A2-22A6-444A-B788-1803046B2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5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DFE5FD-F56F-0D46-95D6-329B070FB2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584" y="0"/>
            <a:ext cx="1627416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A79F5-FF8F-814A-B8E9-443B2C909F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9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ore PAS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092B34-0719-954D-BD70-F632853B275F}"/>
              </a:ext>
            </a:extLst>
          </p:cNvPr>
          <p:cNvGrpSpPr/>
          <p:nvPr userDrawn="1"/>
        </p:nvGrpSpPr>
        <p:grpSpPr>
          <a:xfrm>
            <a:off x="3195755" y="0"/>
            <a:ext cx="5948246" cy="5143500"/>
            <a:chOff x="3153809" y="182880"/>
            <a:chExt cx="5807311" cy="4777740"/>
          </a:xfrm>
          <a:solidFill>
            <a:schemeClr val="bg2">
              <a:lumMod val="95000"/>
            </a:schemeClr>
          </a:solidFill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EC10AB2A-2CD8-8D4F-B676-A00C3E2C3F96}"/>
                </a:ext>
              </a:extLst>
            </p:cNvPr>
            <p:cNvSpPr/>
            <p:nvPr/>
          </p:nvSpPr>
          <p:spPr>
            <a:xfrm>
              <a:off x="3153809" y="182881"/>
              <a:ext cx="4894891" cy="4777739"/>
            </a:xfrm>
            <a:prstGeom prst="parallelogram">
              <a:avLst>
                <a:gd name="adj" fmla="val 1741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09F51-F439-1D48-847E-86FC79FF4F94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9E2A22BE-54A2-DD4C-8D71-BD02476EBACF}"/>
              </a:ext>
            </a:extLst>
          </p:cNvPr>
          <p:cNvSpPr txBox="1">
            <a:spLocks/>
          </p:cNvSpPr>
          <p:nvPr userDrawn="1"/>
        </p:nvSpPr>
        <p:spPr>
          <a:xfrm>
            <a:off x="312745" y="1805286"/>
            <a:ext cx="2883822" cy="862754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+mj-lt"/>
                <a:cs typeface="Segoe UI Semibold" panose="020B0502040204020203" pitchFamily="34" charset="0"/>
              </a:rPr>
              <a:t>Everything PASS Has To Offer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45A65-674C-9845-94AC-654DF72D78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503" y="162048"/>
            <a:ext cx="1658797" cy="1658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078421-44F5-894B-8ADB-34729C88BC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0909" y="326247"/>
            <a:ext cx="1393724" cy="1393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3F339-62FC-DB43-8492-A5BE02F5B1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9127" y="212588"/>
            <a:ext cx="1457049" cy="1457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80530-E681-8643-88A9-D8A522E5456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1651" y="2647734"/>
            <a:ext cx="1625796" cy="1625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1DBD8D-AB01-B840-A6C8-69D148B77EA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503" y="2655073"/>
            <a:ext cx="1658796" cy="1658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701307-FEF6-0542-BF6B-42FB871C4A5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8918" y="2963323"/>
            <a:ext cx="1044903" cy="949911"/>
          </a:xfrm>
          <a:prstGeom prst="rect">
            <a:avLst/>
          </a:prstGeom>
        </p:spPr>
      </p:pic>
      <p:sp>
        <p:nvSpPr>
          <p:cNvPr id="12" name="Rectangle 11">
            <a:hlinkClick r:id="rId8"/>
            <a:extLst>
              <a:ext uri="{FF2B5EF4-FFF2-40B4-BE49-F238E27FC236}">
                <a16:creationId xmlns:a16="http://schemas.microsoft.com/office/drawing/2014/main" id="{E1C57803-55DC-614F-AED4-976CC1A89A37}"/>
              </a:ext>
            </a:extLst>
          </p:cNvPr>
          <p:cNvSpPr/>
          <p:nvPr userDrawn="1"/>
        </p:nvSpPr>
        <p:spPr>
          <a:xfrm>
            <a:off x="4014697" y="1651170"/>
            <a:ext cx="1566149" cy="59112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Unlock exclusive training &amp; networking</a:t>
            </a:r>
          </a:p>
        </p:txBody>
      </p:sp>
      <p:sp>
        <p:nvSpPr>
          <p:cNvPr id="13" name="Rectangle 12">
            <a:hlinkClick r:id="rId9"/>
            <a:extLst>
              <a:ext uri="{FF2B5EF4-FFF2-40B4-BE49-F238E27FC236}">
                <a16:creationId xmlns:a16="http://schemas.microsoft.com/office/drawing/2014/main" id="{BBFD1540-DCEF-A044-B119-2D5A3D1B85FB}"/>
              </a:ext>
            </a:extLst>
          </p:cNvPr>
          <p:cNvSpPr/>
          <p:nvPr userDrawn="1"/>
        </p:nvSpPr>
        <p:spPr>
          <a:xfrm>
            <a:off x="7363858" y="1651170"/>
            <a:ext cx="1427587" cy="7480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Free 1-day local training events</a:t>
            </a:r>
          </a:p>
        </p:txBody>
      </p:sp>
      <p:sp>
        <p:nvSpPr>
          <p:cNvPr id="14" name="Rectangle 13">
            <a:hlinkClick r:id="rId10"/>
            <a:extLst>
              <a:ext uri="{FF2B5EF4-FFF2-40B4-BE49-F238E27FC236}">
                <a16:creationId xmlns:a16="http://schemas.microsoft.com/office/drawing/2014/main" id="{F6129F24-4FB5-C94C-A658-3D0261ECC267}"/>
              </a:ext>
            </a:extLst>
          </p:cNvPr>
          <p:cNvSpPr/>
          <p:nvPr userDrawn="1"/>
        </p:nvSpPr>
        <p:spPr>
          <a:xfrm>
            <a:off x="5740452" y="1651170"/>
            <a:ext cx="1558898" cy="7303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Local user groups around the world</a:t>
            </a:r>
          </a:p>
        </p:txBody>
      </p:sp>
      <p:sp>
        <p:nvSpPr>
          <p:cNvPr id="15" name="Rectangle 14">
            <a:hlinkClick r:id="rId11"/>
            <a:extLst>
              <a:ext uri="{FF2B5EF4-FFF2-40B4-BE49-F238E27FC236}">
                <a16:creationId xmlns:a16="http://schemas.microsoft.com/office/drawing/2014/main" id="{CC1EC64C-827D-9F4C-8558-11E8DA8A1F63}"/>
              </a:ext>
            </a:extLst>
          </p:cNvPr>
          <p:cNvSpPr/>
          <p:nvPr userDrawn="1"/>
        </p:nvSpPr>
        <p:spPr>
          <a:xfrm>
            <a:off x="4008321" y="4097031"/>
            <a:ext cx="1612456" cy="7622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Back-to-back live webinar events</a:t>
            </a:r>
          </a:p>
        </p:txBody>
      </p:sp>
      <p:sp>
        <p:nvSpPr>
          <p:cNvPr id="16" name="Rectangle 15">
            <a:hlinkClick r:id="rId10"/>
            <a:extLst>
              <a:ext uri="{FF2B5EF4-FFF2-40B4-BE49-F238E27FC236}">
                <a16:creationId xmlns:a16="http://schemas.microsoft.com/office/drawing/2014/main" id="{0B4DA287-E94F-F345-9CE3-2271C22DC88A}"/>
              </a:ext>
            </a:extLst>
          </p:cNvPr>
          <p:cNvSpPr/>
          <p:nvPr userDrawn="1"/>
        </p:nvSpPr>
        <p:spPr>
          <a:xfrm>
            <a:off x="5698092" y="4097031"/>
            <a:ext cx="1643619" cy="7622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Online special interest user groups</a:t>
            </a:r>
          </a:p>
        </p:txBody>
      </p:sp>
      <p:sp>
        <p:nvSpPr>
          <p:cNvPr id="17" name="Rectangle 16">
            <a:hlinkClick r:id="rId10"/>
            <a:extLst>
              <a:ext uri="{FF2B5EF4-FFF2-40B4-BE49-F238E27FC236}">
                <a16:creationId xmlns:a16="http://schemas.microsoft.com/office/drawing/2014/main" id="{D290D108-3A7F-4B4C-9067-AF2BED016EB2}"/>
              </a:ext>
            </a:extLst>
          </p:cNvPr>
          <p:cNvSpPr/>
          <p:nvPr userDrawn="1"/>
        </p:nvSpPr>
        <p:spPr>
          <a:xfrm>
            <a:off x="7380636" y="4097031"/>
            <a:ext cx="1427587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Get involved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33E44-1B81-1B40-AAF3-13C3C5D94FD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100909" y="2647733"/>
            <a:ext cx="4673975" cy="734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5AAC2-8ACD-A84B-9157-E20A43FE1B95}"/>
              </a:ext>
            </a:extLst>
          </p:cNvPr>
          <p:cNvSpPr/>
          <p:nvPr userDrawn="1"/>
        </p:nvSpPr>
        <p:spPr>
          <a:xfrm>
            <a:off x="326069" y="3053702"/>
            <a:ext cx="2786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2400" b="1" i="0" spc="2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Resources Online </a:t>
            </a:r>
            <a:r>
              <a:rPr lang="en-US" sz="2400" b="1" i="0" spc="2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PASS.org</a:t>
            </a:r>
            <a:endParaRPr lang="en-US" sz="2400" b="1" i="0" spc="2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7515B887-3AA3-7F4F-8AA4-A29A22448E66}"/>
              </a:ext>
            </a:extLst>
          </p:cNvPr>
          <p:cNvSpPr txBox="1">
            <a:spLocks/>
          </p:cNvSpPr>
          <p:nvPr userDrawn="1"/>
        </p:nvSpPr>
        <p:spPr>
          <a:xfrm>
            <a:off x="291769" y="1180296"/>
            <a:ext cx="2821288" cy="699210"/>
          </a:xfrm>
          <a:prstGeom prst="rect">
            <a:avLst/>
          </a:prstGeo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b="1" i="0" dirty="0">
                <a:latin typeface="Segoe UI" panose="020B0502040204020203" pitchFamily="34" charset="0"/>
                <a:cs typeface="Segoe UI" panose="020B0502040204020203" pitchFamily="34" charset="0"/>
              </a:rPr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4236141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DAD06-24FA-DA42-8FAD-4DC7AE8BF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FFAC8-BDE1-3B49-B05A-8549A7D6F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8300" y="661"/>
            <a:ext cx="4965700" cy="5136300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923308" y="-1470"/>
            <a:ext cx="2175486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Video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0F5C26-0FA0-DB48-907B-92644E197C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29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DAD06-24FA-DA42-8FAD-4DC7AE8BF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Video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9E5895-5043-E74D-9F79-E1F3BB738F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7494" y="0"/>
            <a:ext cx="1626506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4D452-F62C-9046-AD1A-4E61AD0B68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99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D10BA-1F31-774D-8EDD-A6DF3B50F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2CED78-8ECC-064D-A3AC-CB79884363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2286"/>
            <a:ext cx="5029200" cy="5138928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B3ECDEC9-0878-8D4E-BC8E-F9A0487548AA}"/>
              </a:ext>
            </a:extLst>
          </p:cNvPr>
          <p:cNvSpPr/>
          <p:nvPr userDrawn="1"/>
        </p:nvSpPr>
        <p:spPr>
          <a:xfrm rot="10800000">
            <a:off x="3027217" y="-1470"/>
            <a:ext cx="2071577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7D15A04-CD95-4BF9-ADC5-E95F59CE7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Customer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D94DE-827F-5F44-B4C7-AEA3F38BEA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726"/>
          <a:stretch/>
        </p:blipFill>
        <p:spPr>
          <a:xfrm>
            <a:off x="-1" y="3905250"/>
            <a:ext cx="1663855" cy="12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51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D10BA-1F31-774D-8EDD-A6DF3B50F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7D15A04-CD95-4BF9-ADC5-E95F59CE7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Customer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D86699-A4E0-E944-85A5-D395310D3F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9329" y="0"/>
            <a:ext cx="1634671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5B71A-FF2A-6E4C-A9AF-484912F10F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46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893E9-399E-BD41-90E1-0EE723FF9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-653"/>
            <a:ext cx="5029200" cy="5138928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407154" y="-1470"/>
            <a:ext cx="2691641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6DFC41-6A3C-6C45-9011-1109DBE86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77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893E9-399E-BD41-90E1-0EE723FF9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1300" y="1"/>
            <a:ext cx="5142030" cy="5142030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407154" y="-1470"/>
            <a:ext cx="2691641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2D4001-EBCB-47FD-8467-B932EFA743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49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07BE10-1BDB-E446-B067-832854FB41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585" y="0"/>
            <a:ext cx="1627415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F6410-3652-B744-916C-98BB5691F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71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B1F02F-E104-3F4E-83E3-0F60A000C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536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68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4C2DC2A-7AD3-6F4B-9793-4D46F9B9B04A}"/>
              </a:ext>
            </a:extLst>
          </p:cNvPr>
          <p:cNvGrpSpPr/>
          <p:nvPr userDrawn="1"/>
        </p:nvGrpSpPr>
        <p:grpSpPr>
          <a:xfrm>
            <a:off x="4572000" y="182880"/>
            <a:ext cx="4389120" cy="4777740"/>
            <a:chOff x="4572000" y="182880"/>
            <a:chExt cx="4389120" cy="4777740"/>
          </a:xfrm>
          <a:solidFill>
            <a:schemeClr val="bg2">
              <a:lumMod val="95000"/>
            </a:schemeClr>
          </a:soli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5719CD6-287E-7D46-B37C-232F9862A08E}"/>
                </a:ext>
              </a:extLst>
            </p:cNvPr>
            <p:cNvSpPr/>
            <p:nvPr/>
          </p:nvSpPr>
          <p:spPr>
            <a:xfrm>
              <a:off x="4572000" y="182881"/>
              <a:ext cx="3762704" cy="4777739"/>
            </a:xfrm>
            <a:prstGeom prst="parallelogram">
              <a:avLst>
                <a:gd name="adj" fmla="val 217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866752-5609-3E49-AD8F-EEFDD00C0097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71758-2E52-4942-A1B8-B4035CEF86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4652" y="3444025"/>
            <a:ext cx="1443037" cy="1443037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D2AFCB0-B95D-F84C-91FE-5AA4A5FE4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7299" y="431071"/>
            <a:ext cx="4083892" cy="447416"/>
          </a:xfrm>
          <a:prstGeom prst="rect">
            <a:avLst/>
          </a:prstGeom>
        </p:spPr>
        <p:txBody>
          <a:bodyPr/>
          <a:lstStyle>
            <a:lvl1pPr>
              <a:defRPr sz="36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4914BB13-04BF-404C-AA9E-28E69E1D6E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299" y="1265821"/>
            <a:ext cx="4077744" cy="7747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i="0">
                <a:solidFill>
                  <a:schemeClr val="accent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F242CE12-E6F8-964F-9232-CEBB0225A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2241" y="2047903"/>
            <a:ext cx="3699759" cy="139612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yourname</a:t>
            </a:r>
            <a:endParaRPr lang="en-US" dirty="0"/>
          </a:p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pPr lvl="0"/>
            <a:r>
              <a:rPr lang="en-US" dirty="0" err="1"/>
              <a:t>yourname</a:t>
            </a:r>
            <a:endParaRPr lang="en-US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4C9BAD48-11ED-1C45-8E0B-00EE221E26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9481" y="2750956"/>
            <a:ext cx="2998926" cy="1806855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24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2 details go here: 24pt Segoe, max of two biography points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E3F1CDDB-E2E2-5E44-A257-9D44C51E2C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9481" y="585656"/>
            <a:ext cx="2998926" cy="1806855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24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details go here: 24pt Segoe, max of two biography points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0F3606-28E1-7E4D-B662-560F6E7E2C3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77075" y="2571750"/>
            <a:ext cx="3251332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84F3B-3244-4F24-BA69-A9418BD392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7299" y="906260"/>
            <a:ext cx="3941763" cy="3317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Pronouns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65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ssion Eval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4DD2F-1370-BA4B-AE02-345679E03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726EC7-D5EE-4C3F-9C1A-B09604787243}"/>
              </a:ext>
            </a:extLst>
          </p:cNvPr>
          <p:cNvSpPr/>
          <p:nvPr userDrawn="1"/>
        </p:nvSpPr>
        <p:spPr>
          <a:xfrm>
            <a:off x="123469" y="1881644"/>
            <a:ext cx="29125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00000"/>
                </a:solidFill>
              </a:rPr>
              <a:t>Submit before </a:t>
            </a:r>
          </a:p>
          <a:p>
            <a:r>
              <a:rPr lang="en-US" sz="2400" b="0" dirty="0">
                <a:solidFill>
                  <a:srgbClr val="C00000"/>
                </a:solidFill>
              </a:rPr>
              <a:t>Friday, Nov.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rgbClr val="C00000"/>
                </a:solidFill>
              </a:rPr>
              <a:t>at 5pm EST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rgbClr val="C00000"/>
                </a:solidFill>
              </a:rPr>
              <a:t>win prizes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80793-136C-41B3-9B03-6681C75C8A40}"/>
              </a:ext>
            </a:extLst>
          </p:cNvPr>
          <p:cNvSpPr txBox="1"/>
          <p:nvPr userDrawn="1"/>
        </p:nvSpPr>
        <p:spPr>
          <a:xfrm>
            <a:off x="3379635" y="1438445"/>
            <a:ext cx="520700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+mj-lt"/>
              </a:rPr>
              <a:t>Your feedback is important to us! </a:t>
            </a:r>
          </a:p>
          <a:p>
            <a:endParaRPr lang="en-US" sz="2400" dirty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chemeClr val="bg2"/>
                </a:solidFill>
                <a:latin typeface="+mj-lt"/>
              </a:rPr>
              <a:t>Please visit the “</a:t>
            </a:r>
            <a:r>
              <a:rPr lang="en-US" sz="2400" b="1" u="sng" dirty="0">
                <a:solidFill>
                  <a:schemeClr val="bg2"/>
                </a:solidFill>
                <a:latin typeface="+mj-lt"/>
              </a:rPr>
              <a:t>Session Evaluation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” link in the left hand side navigation bar to rate this session.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23456-F3B7-4BD9-8F99-F0DC41A89F75}"/>
              </a:ext>
            </a:extLst>
          </p:cNvPr>
          <p:cNvSpPr txBox="1"/>
          <p:nvPr userDrawn="1"/>
        </p:nvSpPr>
        <p:spPr>
          <a:xfrm>
            <a:off x="123469" y="340658"/>
            <a:ext cx="2665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+mj-lt"/>
                <a:cs typeface="Segoe UI Semibold" panose="020B0702040204020203" pitchFamily="34" charset="0"/>
              </a:rPr>
              <a:t>Session Evaluation</a:t>
            </a:r>
          </a:p>
        </p:txBody>
      </p:sp>
    </p:spTree>
    <p:extLst>
      <p:ext uri="{BB962C8B-B14F-4D97-AF65-F5344CB8AC3E}">
        <p14:creationId xmlns:p14="http://schemas.microsoft.com/office/powerpoint/2010/main" val="246434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87B63-253A-124A-BC52-C471715D4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itle 37">
            <a:extLst>
              <a:ext uri="{FF2B5EF4-FFF2-40B4-BE49-F238E27FC236}">
                <a16:creationId xmlns:a16="http://schemas.microsoft.com/office/drawing/2014/main" id="{4D54DA7A-C40C-D641-A9EF-5A574BA6C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9705" y="1915622"/>
            <a:ext cx="3976024" cy="597065"/>
          </a:xfrm>
          <a:prstGeom prst="rect">
            <a:avLst/>
          </a:prstGeom>
        </p:spPr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Pronouns</a:t>
            </a:r>
          </a:p>
        </p:txBody>
      </p:sp>
      <p:sp>
        <p:nvSpPr>
          <p:cNvPr id="21" name="Text Placeholder 38">
            <a:extLst>
              <a:ext uri="{FF2B5EF4-FFF2-40B4-BE49-F238E27FC236}">
                <a16:creationId xmlns:a16="http://schemas.microsoft.com/office/drawing/2014/main" id="{1F1D8F46-C246-494C-87E8-F66B5ADA4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6067" y="3090001"/>
            <a:ext cx="3598807" cy="106895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r>
              <a:rPr lang="en-US" dirty="0"/>
              <a:t>youremail@email.com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66E3A-7FB9-6A45-B507-F38C98064BBF}"/>
              </a:ext>
            </a:extLst>
          </p:cNvPr>
          <p:cNvSpPr/>
          <p:nvPr userDrawn="1"/>
        </p:nvSpPr>
        <p:spPr>
          <a:xfrm>
            <a:off x="407639" y="892365"/>
            <a:ext cx="359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8342C2-0D0B-1D46-ACC8-AD0594D2A6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56805" y="3148014"/>
            <a:ext cx="342900" cy="342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7D530F-E1F6-594A-BE8D-C951E34556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56805" y="3626221"/>
            <a:ext cx="3429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433CD-D3ED-804C-A74F-9C0842AB3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19665"/>
            <a:ext cx="1973576" cy="17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2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_No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87B63-253A-124A-BC52-C471715D4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itle 37">
            <a:extLst>
              <a:ext uri="{FF2B5EF4-FFF2-40B4-BE49-F238E27FC236}">
                <a16:creationId xmlns:a16="http://schemas.microsoft.com/office/drawing/2014/main" id="{4D54DA7A-C40C-D641-A9EF-5A574BA6C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9705" y="1915622"/>
            <a:ext cx="3976024" cy="597065"/>
          </a:xfrm>
          <a:prstGeom prst="rect">
            <a:avLst/>
          </a:prstGeom>
        </p:spPr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Pronouns</a:t>
            </a:r>
          </a:p>
        </p:txBody>
      </p:sp>
      <p:sp>
        <p:nvSpPr>
          <p:cNvPr id="21" name="Text Placeholder 38">
            <a:extLst>
              <a:ext uri="{FF2B5EF4-FFF2-40B4-BE49-F238E27FC236}">
                <a16:creationId xmlns:a16="http://schemas.microsoft.com/office/drawing/2014/main" id="{1F1D8F46-C246-494C-87E8-F66B5ADA4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6067" y="3090001"/>
            <a:ext cx="3598807" cy="106895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r>
              <a:rPr lang="en-US" dirty="0"/>
              <a:t>youremail@email.com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66E3A-7FB9-6A45-B507-F38C98064BBF}"/>
              </a:ext>
            </a:extLst>
          </p:cNvPr>
          <p:cNvSpPr/>
          <p:nvPr userDrawn="1"/>
        </p:nvSpPr>
        <p:spPr>
          <a:xfrm>
            <a:off x="407639" y="892365"/>
            <a:ext cx="359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433CD-D3ED-804C-A74F-9C0842AB3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19665"/>
            <a:ext cx="1973576" cy="17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C131A5A-919C-8742-9C0B-1A0DD0BDE2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3F2B625-0B7F-D94D-A830-9A857D69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Palette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F6998-B6A8-A242-8929-FD3C9507FC9B}"/>
              </a:ext>
            </a:extLst>
          </p:cNvPr>
          <p:cNvSpPr txBox="1"/>
          <p:nvPr userDrawn="1"/>
        </p:nvSpPr>
        <p:spPr>
          <a:xfrm>
            <a:off x="333310" y="1142516"/>
            <a:ext cx="235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spc="2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Primary Palette</a:t>
            </a:r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682CD56C-3DF5-6B49-96D2-529EDAEFE928}"/>
              </a:ext>
            </a:extLst>
          </p:cNvPr>
          <p:cNvSpPr/>
          <p:nvPr userDrawn="1"/>
        </p:nvSpPr>
        <p:spPr>
          <a:xfrm rot="16200000" flipH="1">
            <a:off x="4089976" y="1788292"/>
            <a:ext cx="922013" cy="922013"/>
          </a:xfrm>
          <a:prstGeom prst="teardrop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C9B21A3A-D9BC-BA4F-AF8E-C094D9A83662}"/>
              </a:ext>
            </a:extLst>
          </p:cNvPr>
          <p:cNvSpPr/>
          <p:nvPr userDrawn="1"/>
        </p:nvSpPr>
        <p:spPr>
          <a:xfrm rot="16200000" flipH="1">
            <a:off x="446187" y="1625388"/>
            <a:ext cx="1084917" cy="1084917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1E698972-4957-E148-8F42-2E4D223894DA}"/>
              </a:ext>
            </a:extLst>
          </p:cNvPr>
          <p:cNvSpPr/>
          <p:nvPr userDrawn="1"/>
        </p:nvSpPr>
        <p:spPr>
          <a:xfrm rot="16200000" flipH="1">
            <a:off x="1710323" y="1625388"/>
            <a:ext cx="1084917" cy="1084917"/>
          </a:xfrm>
          <a:prstGeom prst="teardrop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8AA6C42B-7E12-1247-96D2-844D65480E25}"/>
              </a:ext>
            </a:extLst>
          </p:cNvPr>
          <p:cNvSpPr/>
          <p:nvPr userDrawn="1"/>
        </p:nvSpPr>
        <p:spPr>
          <a:xfrm rot="16200000" flipH="1">
            <a:off x="2983870" y="1788292"/>
            <a:ext cx="922013" cy="922013"/>
          </a:xfrm>
          <a:prstGeom prst="teardrop">
            <a:avLst/>
          </a:prstGeom>
          <a:solidFill>
            <a:srgbClr val="0077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8D2F8-402B-B54F-9788-E6D365F30985}"/>
              </a:ext>
            </a:extLst>
          </p:cNvPr>
          <p:cNvSpPr txBox="1"/>
          <p:nvPr userDrawn="1"/>
        </p:nvSpPr>
        <p:spPr>
          <a:xfrm>
            <a:off x="388469" y="3046811"/>
            <a:ext cx="484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i="0" spc="2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Secondary Palette: Use Sparingly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661015-B062-CF40-A6F1-07F06EA2301E}"/>
              </a:ext>
            </a:extLst>
          </p:cNvPr>
          <p:cNvGrpSpPr/>
          <p:nvPr userDrawn="1"/>
        </p:nvGrpSpPr>
        <p:grpSpPr>
          <a:xfrm>
            <a:off x="453083" y="3517705"/>
            <a:ext cx="2297553" cy="486014"/>
            <a:chOff x="527608" y="3764814"/>
            <a:chExt cx="2943430" cy="622640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9660C117-5B50-E14A-8042-0B3E40B760AD}"/>
                </a:ext>
              </a:extLst>
            </p:cNvPr>
            <p:cNvSpPr/>
            <p:nvPr/>
          </p:nvSpPr>
          <p:spPr>
            <a:xfrm rot="16200000" flipH="1">
              <a:off x="527608" y="3764814"/>
              <a:ext cx="622640" cy="622640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0BE33F3B-E2EF-D741-89F8-6C65D8115AEF}"/>
                </a:ext>
              </a:extLst>
            </p:cNvPr>
            <p:cNvSpPr/>
            <p:nvPr/>
          </p:nvSpPr>
          <p:spPr>
            <a:xfrm rot="16200000" flipH="1">
              <a:off x="1301204" y="3764814"/>
              <a:ext cx="622640" cy="62264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A1ABD2C4-7425-9D46-BE01-AFA07887E43A}"/>
                </a:ext>
              </a:extLst>
            </p:cNvPr>
            <p:cNvSpPr/>
            <p:nvPr/>
          </p:nvSpPr>
          <p:spPr>
            <a:xfrm rot="16200000" flipH="1">
              <a:off x="2074801" y="3764814"/>
              <a:ext cx="622640" cy="622640"/>
            </a:xfrm>
            <a:prstGeom prst="teardrop">
              <a:avLst/>
            </a:prstGeom>
            <a:solidFill>
              <a:srgbClr val="289E5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4A2B5968-93E2-B84E-9932-254B42A43AE4}"/>
                </a:ext>
              </a:extLst>
            </p:cNvPr>
            <p:cNvSpPr/>
            <p:nvPr/>
          </p:nvSpPr>
          <p:spPr>
            <a:xfrm rot="16200000" flipH="1">
              <a:off x="2848398" y="3764814"/>
              <a:ext cx="622640" cy="622640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720B90E-C8DB-6745-93B0-929E65FDB5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3674" y="0"/>
            <a:ext cx="1640326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2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 Col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8226097-5AD3-684E-A5F3-71E478946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3F2B625-0B7F-D94D-A830-9A857D693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Font Colors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93784F-AFD5-EA4C-B9D6-7423C38FB5AC}"/>
              </a:ext>
            </a:extLst>
          </p:cNvPr>
          <p:cNvSpPr/>
          <p:nvPr userDrawn="1"/>
        </p:nvSpPr>
        <p:spPr>
          <a:xfrm>
            <a:off x="3760173" y="3411562"/>
            <a:ext cx="3651742" cy="660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045DA20D-E276-6246-B27F-EAFFDA9FD238}"/>
              </a:ext>
            </a:extLst>
          </p:cNvPr>
          <p:cNvSpPr/>
          <p:nvPr userDrawn="1"/>
        </p:nvSpPr>
        <p:spPr>
          <a:xfrm rot="16200000" flipH="1">
            <a:off x="1164166" y="3529379"/>
            <a:ext cx="462482" cy="5182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0DB13464-1D9B-3740-9913-B3015E22F1C6}"/>
              </a:ext>
            </a:extLst>
          </p:cNvPr>
          <p:cNvSpPr/>
          <p:nvPr userDrawn="1"/>
        </p:nvSpPr>
        <p:spPr>
          <a:xfrm rot="16200000" flipH="1">
            <a:off x="478398" y="3546953"/>
            <a:ext cx="462485" cy="48309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9">
            <a:extLst>
              <a:ext uri="{FF2B5EF4-FFF2-40B4-BE49-F238E27FC236}">
                <a16:creationId xmlns:a16="http://schemas.microsoft.com/office/drawing/2014/main" id="{FD4ADA87-E986-3240-9597-0C1824FBFB7A}"/>
              </a:ext>
            </a:extLst>
          </p:cNvPr>
          <p:cNvSpPr/>
          <p:nvPr userDrawn="1"/>
        </p:nvSpPr>
        <p:spPr>
          <a:xfrm rot="16200000" flipH="1">
            <a:off x="1849931" y="3546952"/>
            <a:ext cx="462485" cy="483091"/>
          </a:xfrm>
          <a:prstGeom prst="roundRect">
            <a:avLst/>
          </a:prstGeom>
          <a:solidFill>
            <a:srgbClr val="0077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24D656-CB4D-7D43-97BD-8976FB52C5E5}"/>
              </a:ext>
            </a:extLst>
          </p:cNvPr>
          <p:cNvSpPr txBox="1"/>
          <p:nvPr userDrawn="1"/>
        </p:nvSpPr>
        <p:spPr>
          <a:xfrm>
            <a:off x="384261" y="1172399"/>
            <a:ext cx="3375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Colors appropriate for text on a white background: </a:t>
            </a:r>
          </a:p>
          <a:p>
            <a:r>
              <a:rPr lang="en-US" sz="2000" dirty="0"/>
              <a:t>Black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/>
              <a:t>default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Strong red</a:t>
            </a:r>
          </a:p>
          <a:p>
            <a:r>
              <a:rPr lang="en-US" sz="2000" dirty="0">
                <a:solidFill>
                  <a:srgbClr val="00777B"/>
                </a:solidFill>
              </a:rPr>
              <a:t>Dark cyan</a:t>
            </a:r>
          </a:p>
          <a:p>
            <a:r>
              <a:rPr lang="en-US" sz="2000" dirty="0">
                <a:solidFill>
                  <a:srgbClr val="6658A6"/>
                </a:solidFill>
              </a:rPr>
              <a:t>Dark moderate blue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A1FA3-7968-8445-9FE4-61866D37D9FB}"/>
              </a:ext>
            </a:extLst>
          </p:cNvPr>
          <p:cNvSpPr txBox="1"/>
          <p:nvPr userDrawn="1"/>
        </p:nvSpPr>
        <p:spPr>
          <a:xfrm>
            <a:off x="3760174" y="1210904"/>
            <a:ext cx="3651741" cy="21544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Colors appropriate for text on a black background: </a:t>
            </a:r>
          </a:p>
          <a:p>
            <a:r>
              <a:rPr lang="en-US" sz="2000" dirty="0">
                <a:solidFill>
                  <a:schemeClr val="bg2"/>
                </a:solidFill>
              </a:rPr>
              <a:t>White 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chemeClr val="bg2"/>
                </a:solidFill>
              </a:rPr>
              <a:t>default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solidFill>
                  <a:srgbClr val="F0493E"/>
                </a:solidFill>
              </a:rPr>
              <a:t>Bright red</a:t>
            </a:r>
          </a:p>
          <a:p>
            <a:r>
              <a:rPr lang="en-US" sz="2000" dirty="0">
                <a:solidFill>
                  <a:srgbClr val="33C0CD"/>
                </a:solidFill>
              </a:rPr>
              <a:t>Strong cyan</a:t>
            </a:r>
          </a:p>
          <a:p>
            <a:r>
              <a:rPr lang="en-US" sz="2000" dirty="0">
                <a:solidFill>
                  <a:srgbClr val="289E5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Dark cyan-lime green</a:t>
            </a:r>
          </a:p>
          <a:p>
            <a:r>
              <a:rPr lang="en-US" sz="2000" dirty="0">
                <a:solidFill>
                  <a:srgbClr val="AFA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Gray</a:t>
            </a:r>
            <a:endParaRPr lang="en-US" sz="2000" dirty="0">
              <a:solidFill>
                <a:srgbClr val="AFAFAF"/>
              </a:solidFill>
            </a:endParaRPr>
          </a:p>
        </p:txBody>
      </p:sp>
      <p:sp>
        <p:nvSpPr>
          <p:cNvPr id="23" name="Rectangle: Rounded Corners 18">
            <a:extLst>
              <a:ext uri="{FF2B5EF4-FFF2-40B4-BE49-F238E27FC236}">
                <a16:creationId xmlns:a16="http://schemas.microsoft.com/office/drawing/2014/main" id="{F865C4F0-ACF9-914F-8B31-18D5E8C106FE}"/>
              </a:ext>
            </a:extLst>
          </p:cNvPr>
          <p:cNvSpPr/>
          <p:nvPr userDrawn="1"/>
        </p:nvSpPr>
        <p:spPr>
          <a:xfrm rot="16200000" flipH="1">
            <a:off x="2518124" y="3546952"/>
            <a:ext cx="462485" cy="483091"/>
          </a:xfrm>
          <a:prstGeom prst="roundRect">
            <a:avLst/>
          </a:prstGeom>
          <a:solidFill>
            <a:srgbClr val="665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4">
            <a:extLst>
              <a:ext uri="{FF2B5EF4-FFF2-40B4-BE49-F238E27FC236}">
                <a16:creationId xmlns:a16="http://schemas.microsoft.com/office/drawing/2014/main" id="{D8C20F00-FD60-6740-A640-1EFDE8CEDFF5}"/>
              </a:ext>
            </a:extLst>
          </p:cNvPr>
          <p:cNvSpPr/>
          <p:nvPr userDrawn="1"/>
        </p:nvSpPr>
        <p:spPr>
          <a:xfrm rot="16200000" flipH="1">
            <a:off x="4618164" y="3483157"/>
            <a:ext cx="462482" cy="518240"/>
          </a:xfrm>
          <a:prstGeom prst="roundRect">
            <a:avLst/>
          </a:prstGeom>
          <a:solidFill>
            <a:srgbClr val="F049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25" name="Rectangle: Rounded Corners 25">
            <a:extLst>
              <a:ext uri="{FF2B5EF4-FFF2-40B4-BE49-F238E27FC236}">
                <a16:creationId xmlns:a16="http://schemas.microsoft.com/office/drawing/2014/main" id="{93D34415-F7E6-5D47-AD96-D349CF33B1F7}"/>
              </a:ext>
            </a:extLst>
          </p:cNvPr>
          <p:cNvSpPr/>
          <p:nvPr userDrawn="1"/>
        </p:nvSpPr>
        <p:spPr>
          <a:xfrm rot="16200000" flipH="1">
            <a:off x="3931103" y="3500731"/>
            <a:ext cx="462485" cy="483091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6">
            <a:extLst>
              <a:ext uri="{FF2B5EF4-FFF2-40B4-BE49-F238E27FC236}">
                <a16:creationId xmlns:a16="http://schemas.microsoft.com/office/drawing/2014/main" id="{184D33CB-8CEE-9D42-81E0-7A857E792F62}"/>
              </a:ext>
            </a:extLst>
          </p:cNvPr>
          <p:cNvSpPr/>
          <p:nvPr userDrawn="1"/>
        </p:nvSpPr>
        <p:spPr>
          <a:xfrm rot="16200000" flipH="1">
            <a:off x="5305222" y="3500730"/>
            <a:ext cx="462485" cy="483091"/>
          </a:xfrm>
          <a:prstGeom prst="roundRect">
            <a:avLst/>
          </a:prstGeom>
          <a:solidFill>
            <a:srgbClr val="33C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7">
            <a:extLst>
              <a:ext uri="{FF2B5EF4-FFF2-40B4-BE49-F238E27FC236}">
                <a16:creationId xmlns:a16="http://schemas.microsoft.com/office/drawing/2014/main" id="{F55DD413-CC4E-A140-BC13-3B76BE22813B}"/>
              </a:ext>
            </a:extLst>
          </p:cNvPr>
          <p:cNvSpPr/>
          <p:nvPr userDrawn="1"/>
        </p:nvSpPr>
        <p:spPr>
          <a:xfrm rot="16200000" flipH="1">
            <a:off x="5974707" y="3500730"/>
            <a:ext cx="462485" cy="483091"/>
          </a:xfrm>
          <a:prstGeom prst="roundRect">
            <a:avLst/>
          </a:prstGeom>
          <a:solidFill>
            <a:srgbClr val="289E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8">
            <a:extLst>
              <a:ext uri="{FF2B5EF4-FFF2-40B4-BE49-F238E27FC236}">
                <a16:creationId xmlns:a16="http://schemas.microsoft.com/office/drawing/2014/main" id="{547FDA27-B2D0-6E40-858B-9950CBD985FC}"/>
              </a:ext>
            </a:extLst>
          </p:cNvPr>
          <p:cNvSpPr/>
          <p:nvPr userDrawn="1"/>
        </p:nvSpPr>
        <p:spPr>
          <a:xfrm rot="16200000" flipH="1">
            <a:off x="6644192" y="3500730"/>
            <a:ext cx="462485" cy="483091"/>
          </a:xfrm>
          <a:prstGeom prst="roundRect">
            <a:avLst/>
          </a:prstGeom>
          <a:solidFill>
            <a:srgbClr val="AFA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51BB3-24B8-8341-930F-D9D7E46094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9979" y="0"/>
            <a:ext cx="1624021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4DD2F-1370-BA4B-AE02-345679E03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2" name="Title 4">
            <a:extLst>
              <a:ext uri="{FF2B5EF4-FFF2-40B4-BE49-F238E27FC236}">
                <a16:creationId xmlns:a16="http://schemas.microsoft.com/office/drawing/2014/main" id="{FB01F374-3008-C649-9FC2-D70A56C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4" y="437936"/>
            <a:ext cx="2131099" cy="960878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14B7989-9169-D146-9357-57B6833B8B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73570" y="715437"/>
            <a:ext cx="5497512" cy="39020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6" r:id="rId2"/>
    <p:sldLayoutId id="2147483731" r:id="rId3"/>
    <p:sldLayoutId id="2147483755" r:id="rId4"/>
    <p:sldLayoutId id="2147483722" r:id="rId5"/>
    <p:sldLayoutId id="2147483756" r:id="rId6"/>
    <p:sldLayoutId id="2147483691" r:id="rId7"/>
    <p:sldLayoutId id="2147483725" r:id="rId8"/>
    <p:sldLayoutId id="2147483714" r:id="rId9"/>
    <p:sldLayoutId id="2147483705" r:id="rId10"/>
    <p:sldLayoutId id="2147483736" r:id="rId11"/>
    <p:sldLayoutId id="2147483743" r:id="rId12"/>
    <p:sldLayoutId id="2147483692" r:id="rId13"/>
    <p:sldLayoutId id="2147483697" r:id="rId14"/>
    <p:sldLayoutId id="2147483678" r:id="rId15"/>
    <p:sldLayoutId id="2147483733" r:id="rId16"/>
    <p:sldLayoutId id="2147483711" r:id="rId17"/>
    <p:sldLayoutId id="2147483753" r:id="rId18"/>
    <p:sldLayoutId id="2147483746" r:id="rId19"/>
    <p:sldLayoutId id="2147483718" r:id="rId20"/>
    <p:sldLayoutId id="2147483748" r:id="rId21"/>
    <p:sldLayoutId id="2147483727" r:id="rId22"/>
    <p:sldLayoutId id="2147483749" r:id="rId23"/>
    <p:sldLayoutId id="2147483745" r:id="rId24"/>
    <p:sldLayoutId id="2147483752" r:id="rId25"/>
    <p:sldLayoutId id="2147483750" r:id="rId26"/>
    <p:sldLayoutId id="2147483744" r:id="rId27"/>
    <p:sldLayoutId id="2147483734" r:id="rId28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7.emf"/><Relationship Id="rId7" Type="http://schemas.openxmlformats.org/officeDocument/2006/relationships/image" Target="../media/image12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57D241-E77C-40E2-A21F-2D22E45E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 Your Optimizer to Give up All Its Secrets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6FFDE-71D8-4BC7-92AB-9480095FC8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Brian Hansen </a:t>
            </a:r>
          </a:p>
          <a:p>
            <a:r>
              <a:rPr lang="en-CA" dirty="0"/>
              <a:t>brian@tf3604.com</a:t>
            </a:r>
          </a:p>
          <a:p>
            <a:r>
              <a:rPr lang="en-CA" dirty="0"/>
              <a:t>@tf3604</a:t>
            </a:r>
          </a:p>
        </p:txBody>
      </p:sp>
    </p:spTree>
    <p:extLst>
      <p:ext uri="{BB962C8B-B14F-4D97-AF65-F5344CB8AC3E}">
        <p14:creationId xmlns:p14="http://schemas.microsoft.com/office/powerpoint/2010/main" val="427446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280449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2964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A4143-81C7-482D-9991-3C2B8CB1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5B662-5483-4DEC-B1E3-4EECBD815B8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2745" y="1051966"/>
            <a:ext cx="3949862" cy="29830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6EDD44-B465-4338-8DC6-E55FBFB0FE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08576" y="1051966"/>
            <a:ext cx="3949862" cy="29830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</p:spTree>
    <p:extLst>
      <p:ext uri="{BB962C8B-B14F-4D97-AF65-F5344CB8AC3E}">
        <p14:creationId xmlns:p14="http://schemas.microsoft.com/office/powerpoint/2010/main" val="331719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E73C-7939-4990-B672-8105AEC9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02730-0D53-4580-9769-B16DE04DE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00" y="1051965"/>
            <a:ext cx="8272800" cy="313317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5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E73C-7939-4990-B672-8105AEC9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02730-0D53-4580-9769-B16DE04DE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00" y="1051965"/>
            <a:ext cx="8272800" cy="333246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8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A4143-81C7-482D-9991-3C2B8CB1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5B662-5483-4DEC-B1E3-4EECBD815B8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2745" y="1051966"/>
            <a:ext cx="3949862" cy="3260954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6EDD44-B465-4338-8DC6-E55FBFB0FE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08576" y="1051966"/>
            <a:ext cx="3949862" cy="2983052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</p:txBody>
      </p:sp>
    </p:spTree>
    <p:extLst>
      <p:ext uri="{BB962C8B-B14F-4D97-AF65-F5344CB8AC3E}">
        <p14:creationId xmlns:p14="http://schemas.microsoft.com/office/powerpoint/2010/main" val="2430315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8B6B00-8032-4503-A2C4-92B771F1C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Executing a query</a:t>
            </a:r>
          </a:p>
        </p:txBody>
      </p:sp>
    </p:spTree>
    <p:extLst>
      <p:ext uri="{BB962C8B-B14F-4D97-AF65-F5344CB8AC3E}">
        <p14:creationId xmlns:p14="http://schemas.microsoft.com/office/powerpoint/2010/main" val="3428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815131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74AF7-D694-4848-9537-4263E4CEE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71" y="1051965"/>
            <a:ext cx="6995160" cy="329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6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F74939-F9B9-4554-966B-89C538EE0B13}"/>
              </a:ext>
            </a:extLst>
          </p:cNvPr>
          <p:cNvSpPr txBox="1">
            <a:spLocks/>
          </p:cNvSpPr>
          <p:nvPr/>
        </p:nvSpPr>
        <p:spPr>
          <a:xfrm>
            <a:off x="4765931" y="2405396"/>
            <a:ext cx="3227449" cy="1976104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105392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DBE3-45B5-4D71-A6F6-F8AF8CF4F4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90189"/>
            <a:ext cx="941294" cy="394354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Explore PASS</a:t>
            </a:r>
          </a:p>
        </p:txBody>
      </p:sp>
    </p:spTree>
    <p:extLst>
      <p:ext uri="{BB962C8B-B14F-4D97-AF65-F5344CB8AC3E}">
        <p14:creationId xmlns:p14="http://schemas.microsoft.com/office/powerpoint/2010/main" val="2820420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2745" y="1051965"/>
            <a:ext cx="8481212" cy="2567374"/>
          </a:xfrm>
        </p:spPr>
        <p:txBody>
          <a:bodyPr/>
          <a:lstStyle/>
          <a:p>
            <a:pPr marL="571500" indent="-571500"/>
            <a:r>
              <a:rPr lang="en-US" dirty="0"/>
              <a:t>Expand views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0B907E-942D-4543-A505-A757F239A22E}"/>
              </a:ext>
            </a:extLst>
          </p:cNvPr>
          <p:cNvSpPr txBox="1">
            <a:spLocks/>
          </p:cNvSpPr>
          <p:nvPr/>
        </p:nvSpPr>
        <p:spPr>
          <a:xfrm>
            <a:off x="576739" y="1509721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390EB2-85F5-476D-A634-1FD91F231034}"/>
              </a:ext>
            </a:extLst>
          </p:cNvPr>
          <p:cNvSpPr txBox="1">
            <a:spLocks/>
          </p:cNvSpPr>
          <p:nvPr/>
        </p:nvSpPr>
        <p:spPr>
          <a:xfrm>
            <a:off x="576739" y="2460317"/>
            <a:ext cx="7492841" cy="1901190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83BF42-1587-408F-A3D5-858330835BF7}"/>
              </a:ext>
            </a:extLst>
          </p:cNvPr>
          <p:cNvCxnSpPr/>
          <p:nvPr/>
        </p:nvCxnSpPr>
        <p:spPr>
          <a:xfrm>
            <a:off x="576739" y="2460317"/>
            <a:ext cx="783574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6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2745" y="1051965"/>
            <a:ext cx="8481212" cy="256737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 / permissions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19825" lvl="4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277131" lvl="4" indent="0">
              <a:buNone/>
            </a:pPr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66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2745" y="1051965"/>
            <a:ext cx="8481212" cy="256737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953125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385133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1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Also known as parse trees or relational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3286502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 Tree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6B9953-78C9-484E-97F7-A7F8BD9D7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306" y="319918"/>
            <a:ext cx="3876919" cy="40643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752C14-D244-4B81-B153-7674D51CECFB}"/>
              </a:ext>
            </a:extLst>
          </p:cNvPr>
          <p:cNvSpPr txBox="1"/>
          <p:nvPr/>
        </p:nvSpPr>
        <p:spPr>
          <a:xfrm>
            <a:off x="457243" y="1422964"/>
            <a:ext cx="4269117" cy="2547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59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 Tree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52C14-D244-4B81-B153-7674D51CECFB}"/>
              </a:ext>
            </a:extLst>
          </p:cNvPr>
          <p:cNvSpPr txBox="1"/>
          <p:nvPr/>
        </p:nvSpPr>
        <p:spPr>
          <a:xfrm>
            <a:off x="636858" y="2353692"/>
            <a:ext cx="38074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4C98C-7D36-4396-A058-95649818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3" y="1051965"/>
            <a:ext cx="8147915" cy="27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41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 Tree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52C14-D244-4B81-B153-7674D51CECFB}"/>
              </a:ext>
            </a:extLst>
          </p:cNvPr>
          <p:cNvSpPr txBox="1"/>
          <p:nvPr/>
        </p:nvSpPr>
        <p:spPr>
          <a:xfrm>
            <a:off x="636858" y="2353692"/>
            <a:ext cx="3807453" cy="21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0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0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0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05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4C98C-7D36-4396-A058-95649818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3" y="1051965"/>
            <a:ext cx="8147915" cy="27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17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2008736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1978-211B-4BE5-A295-1FF0F354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query trees</a:t>
            </a:r>
          </a:p>
        </p:txBody>
      </p:sp>
    </p:spTree>
    <p:extLst>
      <p:ext uri="{BB962C8B-B14F-4D97-AF65-F5344CB8AC3E}">
        <p14:creationId xmlns:p14="http://schemas.microsoft.com/office/powerpoint/2010/main" val="2691691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3C73E3-42C3-4FD3-B9BF-7C522D837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6736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50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80C5A-6E68-4CBB-8B2D-B6B5EF4F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B4703-FE51-4D36-B024-C614BDD80DF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31394" y="1630681"/>
            <a:ext cx="8326831" cy="415596"/>
          </a:xfrm>
        </p:spPr>
        <p:txBody>
          <a:bodyPr/>
          <a:lstStyle/>
          <a:p>
            <a:r>
              <a:rPr lang="en-US" dirty="0"/>
              <a:t>Standardize queries, remove redundancies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7D1CCB-F7A5-4667-987E-0E55F19D082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2745" y="2168230"/>
            <a:ext cx="3949862" cy="1866788"/>
          </a:xfrm>
        </p:spPr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89D8E6-F5CA-47DC-AA21-0C599CA0E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08576" y="2168230"/>
            <a:ext cx="3949862" cy="18667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Convert outer join to inner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765EE15-C1B5-43BF-8C86-7821665312A3}"/>
              </a:ext>
            </a:extLst>
          </p:cNvPr>
          <p:cNvSpPr txBox="1">
            <a:spLocks/>
          </p:cNvSpPr>
          <p:nvPr/>
        </p:nvSpPr>
        <p:spPr>
          <a:xfrm>
            <a:off x="331394" y="1118204"/>
            <a:ext cx="8481211" cy="3905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400" b="1" i="0" kern="1200">
                <a:solidFill>
                  <a:srgbClr val="C00000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Simplification (heuristic rewrites, not cost-based)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97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Retrieve statistics; do cardinality estimation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Create / update auto stats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SQL Server 7 vs 2014+ CE engine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Other physical properties (keys, nullability, constraints)</a:t>
            </a:r>
          </a:p>
        </p:txBody>
      </p:sp>
    </p:spTree>
    <p:extLst>
      <p:ext uri="{BB962C8B-B14F-4D97-AF65-F5344CB8AC3E}">
        <p14:creationId xmlns:p14="http://schemas.microsoft.com/office/powerpoint/2010/main" val="2227645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Trivial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Only one possible way to execute query</a:t>
            </a:r>
          </a:p>
        </p:txBody>
      </p:sp>
    </p:spTree>
    <p:extLst>
      <p:ext uri="{BB962C8B-B14F-4D97-AF65-F5344CB8AC3E}">
        <p14:creationId xmlns:p14="http://schemas.microsoft.com/office/powerpoint/2010/main" val="3500258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Search phases 0 through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Search 0: “Transaction Processing”</a:t>
            </a:r>
          </a:p>
          <a:p>
            <a:pPr marL="627063" lvl="3">
              <a:buFont typeface="Arial" panose="020B0604020202020204" pitchFamily="34" charset="0"/>
              <a:buChar char="•"/>
            </a:pPr>
            <a:r>
              <a:rPr lang="en-US" sz="2000" dirty="0"/>
              <a:t>Simple, basic tests; internal cost threshold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Search 1: “Quick Plan”</a:t>
            </a:r>
          </a:p>
          <a:p>
            <a:pPr marL="627063" lvl="3">
              <a:buFont typeface="Arial" panose="020B0604020202020204" pitchFamily="34" charset="0"/>
              <a:buChar char="•"/>
            </a:pPr>
            <a:r>
              <a:rPr lang="en-US" sz="2000" dirty="0"/>
              <a:t>More rules, parallel exploration; internal cost threshold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Search 2: “Full Optimization”</a:t>
            </a:r>
          </a:p>
          <a:p>
            <a:pPr marL="627063" lvl="3">
              <a:buFont typeface="Arial" panose="020B0604020202020204" pitchFamily="34" charset="0"/>
              <a:buChar char="•"/>
            </a:pPr>
            <a:r>
              <a:rPr lang="en-US" sz="2000" dirty="0"/>
              <a:t>Full set of rules; usually exits on timeout</a:t>
            </a:r>
          </a:p>
          <a:p>
            <a:pPr marL="627063" lvl="3">
              <a:buFont typeface="Arial" panose="020B0604020202020204" pitchFamily="34" charset="0"/>
              <a:buChar char="•"/>
            </a:pPr>
            <a:r>
              <a:rPr lang="en-US" sz="2000" dirty="0"/>
              <a:t>Extensive use of heuristics to prune search space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7743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</p:spTree>
    <p:extLst>
      <p:ext uri="{BB962C8B-B14F-4D97-AF65-F5344CB8AC3E}">
        <p14:creationId xmlns:p14="http://schemas.microsoft.com/office/powerpoint/2010/main" val="2240830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7DAD504-4696-4D55-B492-7ADCD2860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F34D72-EB09-4D3F-9260-1059E502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Brian Hansen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A50D9-CD2D-4641-9159-9D3C760CFE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299" y="1256881"/>
            <a:ext cx="4077744" cy="774700"/>
          </a:xfrm>
        </p:spPr>
        <p:txBody>
          <a:bodyPr/>
          <a:lstStyle/>
          <a:p>
            <a:r>
              <a:rPr lang="en-CA" dirty="0"/>
              <a:t>brian@tf3604.com</a:t>
            </a:r>
          </a:p>
          <a:p>
            <a:r>
              <a:rPr lang="en-CA" dirty="0"/>
              <a:t>www.tf3604.com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4220A-4283-41AB-9074-319E2CDBE3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CA" dirty="0"/>
          </a:p>
          <a:p>
            <a:pPr lvl="0"/>
            <a:r>
              <a:rPr lang="en-US" dirty="0"/>
              <a:t>@tf3604</a:t>
            </a:r>
          </a:p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940A9-7384-4B97-8E84-BE8E5B2B51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A7EF43-E019-4D3D-B62A-917851DCEF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BBAD6A-1319-4AAC-8063-348FD93B4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14" y="257175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39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1F71-6F32-4042-858E-E14B6BEA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Brian Hansen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2344-CDF4-411F-9A64-67A7D654AA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@tf3604</a:t>
            </a:r>
          </a:p>
          <a:p>
            <a:r>
              <a:rPr lang="en-US" dirty="0"/>
              <a:t>brian@tf3604.com</a:t>
            </a:r>
          </a:p>
        </p:txBody>
      </p:sp>
    </p:spTree>
    <p:extLst>
      <p:ext uri="{BB962C8B-B14F-4D97-AF65-F5344CB8AC3E}">
        <p14:creationId xmlns:p14="http://schemas.microsoft.com/office/powerpoint/2010/main" val="3380234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9CF5-D7FE-43AA-B0E2-34186B0C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Palette</a:t>
            </a:r>
          </a:p>
        </p:txBody>
      </p:sp>
    </p:spTree>
    <p:extLst>
      <p:ext uri="{BB962C8B-B14F-4D97-AF65-F5344CB8AC3E}">
        <p14:creationId xmlns:p14="http://schemas.microsoft.com/office/powerpoint/2010/main" val="3502767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0A8A-D37A-46F3-807F-51E0F7F7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Font Colors</a:t>
            </a:r>
          </a:p>
        </p:txBody>
      </p:sp>
    </p:spTree>
    <p:extLst>
      <p:ext uri="{BB962C8B-B14F-4D97-AF65-F5344CB8AC3E}">
        <p14:creationId xmlns:p14="http://schemas.microsoft.com/office/powerpoint/2010/main" val="336367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ocial Media Icon Reference Slide">
            <a:extLst>
              <a:ext uri="{FF2B5EF4-FFF2-40B4-BE49-F238E27FC236}">
                <a16:creationId xmlns:a16="http://schemas.microsoft.com/office/drawing/2014/main" id="{F531AEB4-2BF0-E14A-BE61-270A53AEF7E7}"/>
              </a:ext>
            </a:extLst>
          </p:cNvPr>
          <p:cNvSpPr txBox="1">
            <a:spLocks/>
          </p:cNvSpPr>
          <p:nvPr/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Social Media Icons - Reference Slide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C0646-DE41-4C01-9BB6-1D22C1A15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534123"/>
            <a:ext cx="7886700" cy="534124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Social Media Icons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F2A3B1-F4E4-3242-803B-183428922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68" y="1174173"/>
            <a:ext cx="342900" cy="342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4EA4DF-0110-2B40-86B1-1330DFDA3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68" y="1665691"/>
            <a:ext cx="342900" cy="342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C6F44D-BD0E-A34A-873F-02A8A6C5A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68" y="2157209"/>
            <a:ext cx="342900" cy="342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B80F35-5E65-194E-A1DD-7C696D1D1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68" y="2643392"/>
            <a:ext cx="342900" cy="342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6072E9-AC9D-8B45-B444-73524534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5222" y="1174173"/>
            <a:ext cx="342900" cy="342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510DF4-C305-C140-A676-AC638513D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5222" y="1662366"/>
            <a:ext cx="342900" cy="342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5A8B70-B8A2-E14A-8AD2-8D6B681BF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5222" y="2150559"/>
            <a:ext cx="342900" cy="342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B83ADE-10C1-4670-9E0D-32DA0250E7FE}"/>
              </a:ext>
            </a:extLst>
          </p:cNvPr>
          <p:cNvSpPr txBox="1"/>
          <p:nvPr/>
        </p:nvSpPr>
        <p:spPr>
          <a:xfrm>
            <a:off x="3647312" y="1047300"/>
            <a:ext cx="4835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Copy and paste the appropriate icon next to your Social Media handle on both the Speaker Profile slide and the Thank You slide.</a:t>
            </a:r>
          </a:p>
        </p:txBody>
      </p:sp>
    </p:spTree>
    <p:extLst>
      <p:ext uri="{BB962C8B-B14F-4D97-AF65-F5344CB8AC3E}">
        <p14:creationId xmlns:p14="http://schemas.microsoft.com/office/powerpoint/2010/main" val="202467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978E-FC66-4FF4-B58F-5036C4B5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15C14-39F7-421A-BDE9-B3DB2256B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42352" y="715437"/>
            <a:ext cx="5988904" cy="390207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6837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5DFC08-35FB-4ABA-A562-C63B855BF5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57F8DC-1D90-48E8-88B7-E3A6907C2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9156" y="-424609"/>
            <a:ext cx="2881032" cy="424609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Section Title 1</a:t>
            </a:r>
          </a:p>
        </p:txBody>
      </p:sp>
    </p:spTree>
    <p:extLst>
      <p:ext uri="{BB962C8B-B14F-4D97-AF65-F5344CB8AC3E}">
        <p14:creationId xmlns:p14="http://schemas.microsoft.com/office/powerpoint/2010/main" val="4170201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F370B5-9E19-4260-BA51-45BCAB906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32D550-C5AA-46BF-B418-CA14B63EB5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98925" y="-639762"/>
            <a:ext cx="3140550" cy="478397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Section Title 2</a:t>
            </a:r>
          </a:p>
        </p:txBody>
      </p:sp>
    </p:spTree>
    <p:extLst>
      <p:ext uri="{BB962C8B-B14F-4D97-AF65-F5344CB8AC3E}">
        <p14:creationId xmlns:p14="http://schemas.microsoft.com/office/powerpoint/2010/main" val="3204957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716681-8BAA-4886-AAAF-02A736F7F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125EC-8429-4F09-BDB3-44788B49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54038" y="-572527"/>
            <a:ext cx="3002056" cy="572527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Section Title 3</a:t>
            </a:r>
          </a:p>
        </p:txBody>
      </p:sp>
    </p:spTree>
    <p:extLst>
      <p:ext uri="{BB962C8B-B14F-4D97-AF65-F5344CB8AC3E}">
        <p14:creationId xmlns:p14="http://schemas.microsoft.com/office/powerpoint/2010/main" val="6824911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9B2B-3CF7-4524-BECD-C0EF9B2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Slide One Point</a:t>
            </a:r>
          </a:p>
        </p:txBody>
      </p:sp>
      <p:sp>
        <p:nvSpPr>
          <p:cNvPr id="4" name="Text Placeholder 3" descr="Subtitle">
            <a:extLst>
              <a:ext uri="{FF2B5EF4-FFF2-40B4-BE49-F238E27FC236}">
                <a16:creationId xmlns:a16="http://schemas.microsoft.com/office/drawing/2014/main" id="{6A5E11B5-A282-4859-909B-D71ABD48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 descr="Body Copy">
            <a:extLst>
              <a:ext uri="{FF2B5EF4-FFF2-40B4-BE49-F238E27FC236}">
                <a16:creationId xmlns:a16="http://schemas.microsoft.com/office/drawing/2014/main" id="{608DBA2E-E9B1-4B69-825A-71148BAE9C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 descr="Bullets">
            <a:extLst>
              <a:ext uri="{FF2B5EF4-FFF2-40B4-BE49-F238E27FC236}">
                <a16:creationId xmlns:a16="http://schemas.microsoft.com/office/drawing/2014/main" id="{C91686E2-DBAC-4BC7-A5B7-A61D3C5601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6390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D0595C-46D3-4359-9798-F01612E4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Slide Two Points</a:t>
            </a:r>
          </a:p>
        </p:txBody>
      </p:sp>
      <p:sp>
        <p:nvSpPr>
          <p:cNvPr id="2" name="Text Placeholder 1" descr="Subtitle">
            <a:extLst>
              <a:ext uri="{FF2B5EF4-FFF2-40B4-BE49-F238E27FC236}">
                <a16:creationId xmlns:a16="http://schemas.microsoft.com/office/drawing/2014/main" id="{360DE7F0-668B-4F5F-9B77-31B9A68ED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 descr="Body Copy">
            <a:extLst>
              <a:ext uri="{FF2B5EF4-FFF2-40B4-BE49-F238E27FC236}">
                <a16:creationId xmlns:a16="http://schemas.microsoft.com/office/drawing/2014/main" id="{3637167A-FBA4-4F05-99EC-1A15699D49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Text Placeholder 6" descr="Bulletpoints">
            <a:extLst>
              <a:ext uri="{FF2B5EF4-FFF2-40B4-BE49-F238E27FC236}">
                <a16:creationId xmlns:a16="http://schemas.microsoft.com/office/drawing/2014/main" id="{5635C9E4-5CE0-4821-BE54-50CBA4B97C2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 descr="Subtitle 2">
            <a:extLst>
              <a:ext uri="{FF2B5EF4-FFF2-40B4-BE49-F238E27FC236}">
                <a16:creationId xmlns:a16="http://schemas.microsoft.com/office/drawing/2014/main" id="{5A373BD8-E9C3-4561-BDD1-D81D3CC4AA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 descr="Body Copy 2">
            <a:extLst>
              <a:ext uri="{FF2B5EF4-FFF2-40B4-BE49-F238E27FC236}">
                <a16:creationId xmlns:a16="http://schemas.microsoft.com/office/drawing/2014/main" id="{BA403272-0689-4536-9DFC-4E0780F6DA6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ext Placeholder 7" descr="Bulletpoints 2">
            <a:extLst>
              <a:ext uri="{FF2B5EF4-FFF2-40B4-BE49-F238E27FC236}">
                <a16:creationId xmlns:a16="http://schemas.microsoft.com/office/drawing/2014/main" id="{445D4A87-E960-4751-9CE0-DFB27D28CC1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0103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2C24-9AC7-417A-A3AA-562A62F2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Slide Three Points</a:t>
            </a:r>
          </a:p>
        </p:txBody>
      </p:sp>
      <p:sp>
        <p:nvSpPr>
          <p:cNvPr id="3" name="Text Placeholder 2" descr="Subtitle">
            <a:extLst>
              <a:ext uri="{FF2B5EF4-FFF2-40B4-BE49-F238E27FC236}">
                <a16:creationId xmlns:a16="http://schemas.microsoft.com/office/drawing/2014/main" id="{9FCCA17C-BECD-4ADE-BD07-CF93C2943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 Placeholder 3" descr="Body Copy">
            <a:extLst>
              <a:ext uri="{FF2B5EF4-FFF2-40B4-BE49-F238E27FC236}">
                <a16:creationId xmlns:a16="http://schemas.microsoft.com/office/drawing/2014/main" id="{491C3C11-2C47-4AFB-877B-698E81B9E70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Text Placeholder 8" descr="Bulletpoints">
            <a:extLst>
              <a:ext uri="{FF2B5EF4-FFF2-40B4-BE49-F238E27FC236}">
                <a16:creationId xmlns:a16="http://schemas.microsoft.com/office/drawing/2014/main" id="{355AF0A9-0999-442F-8B92-1B3C0B524D8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 descr="Subtitle 2">
            <a:extLst>
              <a:ext uri="{FF2B5EF4-FFF2-40B4-BE49-F238E27FC236}">
                <a16:creationId xmlns:a16="http://schemas.microsoft.com/office/drawing/2014/main" id="{F6CFE3B6-7807-47DB-848C-4693B66356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 descr="Body Copy 2">
            <a:extLst>
              <a:ext uri="{FF2B5EF4-FFF2-40B4-BE49-F238E27FC236}">
                <a16:creationId xmlns:a16="http://schemas.microsoft.com/office/drawing/2014/main" id="{C4B456E1-0E72-4FF4-AD5D-AE9B0D64A0A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0" name="Text Placeholder 9" descr="Bulletpoints 2">
            <a:extLst>
              <a:ext uri="{FF2B5EF4-FFF2-40B4-BE49-F238E27FC236}">
                <a16:creationId xmlns:a16="http://schemas.microsoft.com/office/drawing/2014/main" id="{D7598E47-FA6E-41EA-BE62-F2B14E54485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Text Placeholder 6" descr="Subtitle 3">
            <a:extLst>
              <a:ext uri="{FF2B5EF4-FFF2-40B4-BE49-F238E27FC236}">
                <a16:creationId xmlns:a16="http://schemas.microsoft.com/office/drawing/2014/main" id="{1482DA34-88F4-4C4F-A41A-76FF2E91122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ext Placeholder 7" descr="Body Copy 3">
            <a:extLst>
              <a:ext uri="{FF2B5EF4-FFF2-40B4-BE49-F238E27FC236}">
                <a16:creationId xmlns:a16="http://schemas.microsoft.com/office/drawing/2014/main" id="{54DCB44D-DE39-4692-8F00-FB6802A5715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Text Placeholder 10" descr="Bulletpoints 3">
            <a:extLst>
              <a:ext uri="{FF2B5EF4-FFF2-40B4-BE49-F238E27FC236}">
                <a16:creationId xmlns:a16="http://schemas.microsoft.com/office/drawing/2014/main" id="{8D456F1F-BE8E-4B08-8415-E1AAA8C6E8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84896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0DAD-4A9C-4BC1-A2BC-8BCC0DF1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for Developer Software Code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19F0F-25B4-44C6-88F8-87B29E791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Use this layout to show software code.</a:t>
            </a:r>
          </a:p>
          <a:p>
            <a:pPr lvl="0"/>
            <a:r>
              <a:rPr lang="en-US" dirty="0"/>
              <a:t>The font is Consolas, a monospace font.</a:t>
            </a:r>
          </a:p>
          <a:p>
            <a:pPr lvl="0"/>
            <a:r>
              <a:rPr lang="en-US" dirty="0"/>
              <a:t>The slide doesn’t use bullets but levels can be indented using the “Increase List Level” icon on the Home menu.</a:t>
            </a:r>
          </a:p>
        </p:txBody>
      </p:sp>
    </p:spTree>
    <p:extLst>
      <p:ext uri="{BB962C8B-B14F-4D97-AF65-F5344CB8AC3E}">
        <p14:creationId xmlns:p14="http://schemas.microsoft.com/office/powerpoint/2010/main" val="2357477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D65FDA-BFB6-A647-9C81-EEDF4F6A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2" descr="Table">
            <a:extLst>
              <a:ext uri="{FF2B5EF4-FFF2-40B4-BE49-F238E27FC236}">
                <a16:creationId xmlns:a16="http://schemas.microsoft.com/office/drawing/2014/main" id="{7F4F88C8-5675-7740-A279-905E00E2CF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12744" y="437936"/>
            <a:ext cx="8431205" cy="614029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Segoe UI Light" charset="0"/>
                <a:cs typeface="Segoe UI Semibold" panose="020B0502040204020203" pitchFamily="34" charset="0"/>
              </a:defRPr>
            </a:lvl1pPr>
          </a:lstStyle>
          <a:p>
            <a:pPr algn="l"/>
            <a:r>
              <a:rPr lang="en-CA" sz="3600" dirty="0"/>
              <a:t>Table Style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CA20D5-1084-2C4F-83F6-EA34091F232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676173"/>
              </p:ext>
            </p:extLst>
          </p:nvPr>
        </p:nvGraphicFramePr>
        <p:xfrm>
          <a:off x="377039" y="940388"/>
          <a:ext cx="8359617" cy="3072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539">
                  <a:extLst>
                    <a:ext uri="{9D8B030D-6E8A-4147-A177-3AD203B41FA5}">
                      <a16:colId xmlns:a16="http://schemas.microsoft.com/office/drawing/2014/main" val="3310045158"/>
                    </a:ext>
                  </a:extLst>
                </a:gridCol>
                <a:gridCol w="2786539">
                  <a:extLst>
                    <a:ext uri="{9D8B030D-6E8A-4147-A177-3AD203B41FA5}">
                      <a16:colId xmlns:a16="http://schemas.microsoft.com/office/drawing/2014/main" val="558346684"/>
                    </a:ext>
                  </a:extLst>
                </a:gridCol>
                <a:gridCol w="2786539">
                  <a:extLst>
                    <a:ext uri="{9D8B030D-6E8A-4147-A177-3AD203B41FA5}">
                      <a16:colId xmlns:a16="http://schemas.microsoft.com/office/drawing/2014/main" val="471058550"/>
                    </a:ext>
                  </a:extLst>
                </a:gridCol>
              </a:tblGrid>
              <a:tr h="7451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8232F"/>
                          </a:solidFill>
                          <a:effectLst/>
                          <a:uLnTx/>
                          <a:uFillTx/>
                          <a:latin typeface="Segoe UI Semibold" panose="020B0502040204020203" pitchFamily="34" charset="0"/>
                          <a:cs typeface="Segoe UI Semibold" panose="020B0502040204020203" pitchFamily="34" charset="0"/>
                        </a:rPr>
                        <a:t>Heading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8232F"/>
                          </a:solidFill>
                          <a:effectLst/>
                          <a:uLnTx/>
                          <a:uFillTx/>
                          <a:latin typeface="Segoe UI Semibold" panose="020B0502040204020203" pitchFamily="34" charset="0"/>
                          <a:cs typeface="Segoe UI Semibold" panose="020B0502040204020203" pitchFamily="34" charset="0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8232F"/>
                          </a:solidFill>
                          <a:effectLst/>
                          <a:uLnTx/>
                          <a:uFillTx/>
                          <a:latin typeface="Segoe UI Semibold" panose="020B0502040204020203" pitchFamily="34" charset="0"/>
                          <a:ea typeface="+mn-ea"/>
                          <a:cs typeface="Segoe UI Semibold" panose="020B0502040204020203" pitchFamily="34" charset="0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227163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708328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979037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641488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8486461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39750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C1C1BBC-C665-4A9A-82DB-BB73D4AD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582809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EA52-0EEE-46FA-87DC-3AA7196CDF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96738" cy="402759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83076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714F-B06E-47F8-A35E-C2276FD6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76165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544E0-C048-4AE3-AF9D-6B915338A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</p:spTree>
    <p:extLst>
      <p:ext uri="{BB962C8B-B14F-4D97-AF65-F5344CB8AC3E}">
        <p14:creationId xmlns:p14="http://schemas.microsoft.com/office/powerpoint/2010/main" val="439548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Demo Title No Photo">
            <a:extLst>
              <a:ext uri="{FF2B5EF4-FFF2-40B4-BE49-F238E27FC236}">
                <a16:creationId xmlns:a16="http://schemas.microsoft.com/office/drawing/2014/main" id="{1CB52C5B-C58D-4D78-9E9F-2440831C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393055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Video Title">
            <a:extLst>
              <a:ext uri="{FF2B5EF4-FFF2-40B4-BE49-F238E27FC236}">
                <a16:creationId xmlns:a16="http://schemas.microsoft.com/office/drawing/2014/main" id="{74C4932F-2184-441F-AB7A-F5DA2A8F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16202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Video Title No Photo">
            <a:extLst>
              <a:ext uri="{FF2B5EF4-FFF2-40B4-BE49-F238E27FC236}">
                <a16:creationId xmlns:a16="http://schemas.microsoft.com/office/drawing/2014/main" id="{2E2FA21B-CEA6-482F-B69A-027B4E5A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993340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ustomer Title">
            <a:extLst>
              <a:ext uri="{FF2B5EF4-FFF2-40B4-BE49-F238E27FC236}">
                <a16:creationId xmlns:a16="http://schemas.microsoft.com/office/drawing/2014/main" id="{515A6877-5D3A-4508-94FD-4AB15427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1810180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ustomer Title No Photo">
            <a:extLst>
              <a:ext uri="{FF2B5EF4-FFF2-40B4-BE49-F238E27FC236}">
                <a16:creationId xmlns:a16="http://schemas.microsoft.com/office/drawing/2014/main" id="{55D06C87-1034-4B2D-A67A-5543915E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787632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9659-72B0-49AC-876B-38099C19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8980575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ase Study No Photo">
            <a:extLst>
              <a:ext uri="{FF2B5EF4-FFF2-40B4-BE49-F238E27FC236}">
                <a16:creationId xmlns:a16="http://schemas.microsoft.com/office/drawing/2014/main" id="{EBF72FA5-E29A-45FD-B561-B948E9B3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96185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What this session is not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762699"/>
            <a:ext cx="8481212" cy="2379643"/>
          </a:xfrm>
        </p:spPr>
        <p:txBody>
          <a:bodyPr/>
          <a:lstStyle/>
          <a:p>
            <a:pPr marL="457200" indent="-457200"/>
            <a:r>
              <a:rPr lang="en-US" dirty="0"/>
              <a:t>An end-to-end optimizer session</a:t>
            </a:r>
          </a:p>
          <a:p>
            <a:pPr marL="457200" indent="-457200"/>
            <a:r>
              <a:rPr lang="en-US" dirty="0"/>
              <a:t>A performance tuning session</a:t>
            </a:r>
          </a:p>
        </p:txBody>
      </p:sp>
    </p:spTree>
    <p:extLst>
      <p:ext uri="{BB962C8B-B14F-4D97-AF65-F5344CB8AC3E}">
        <p14:creationId xmlns:p14="http://schemas.microsoft.com/office/powerpoint/2010/main" val="107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session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762699"/>
            <a:ext cx="8481212" cy="237964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3706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276491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68AECA-AA0C-4549-8B9F-F9522C59D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 concepts</a:t>
            </a:r>
          </a:p>
        </p:txBody>
      </p:sp>
    </p:spTree>
    <p:extLst>
      <p:ext uri="{BB962C8B-B14F-4D97-AF65-F5344CB8AC3E}">
        <p14:creationId xmlns:p14="http://schemas.microsoft.com/office/powerpoint/2010/main" val="18902099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heme/theme1.xml><?xml version="1.0" encoding="utf-8"?>
<a:theme xmlns:a="http://schemas.openxmlformats.org/drawingml/2006/main" name="PASS Speaker Template_16x9">
  <a:themeElements>
    <a:clrScheme name="PASS Color Palette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F0493E"/>
      </a:accent1>
      <a:accent2>
        <a:srgbClr val="B8232F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70503E65B09C48A66855E9E9369823" ma:contentTypeVersion="12" ma:contentTypeDescription="Create a new document." ma:contentTypeScope="" ma:versionID="731866435884dcb12a90703b3d472649">
  <xsd:schema xmlns:xsd="http://www.w3.org/2001/XMLSchema" xmlns:xs="http://www.w3.org/2001/XMLSchema" xmlns:p="http://schemas.microsoft.com/office/2006/metadata/properties" xmlns:ns2="d10e2f95-430a-4dd6-ae0c-dc822f427a88" xmlns:ns3="d20358f7-2922-4755-8013-d9d9a0b41fb8" targetNamespace="http://schemas.microsoft.com/office/2006/metadata/properties" ma:root="true" ma:fieldsID="dc7f0bb151510fb97ab55f035163e541" ns2:_="" ns3:_="">
    <xsd:import namespace="d10e2f95-430a-4dd6-ae0c-dc822f427a88"/>
    <xsd:import namespace="d20358f7-2922-4755-8013-d9d9a0b41f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e2f95-430a-4dd6-ae0c-dc822f427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0358f7-2922-4755-8013-d9d9a0b41fb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20358f7-2922-4755-8013-d9d9a0b41fb8">
      <UserInfo>
        <DisplayName>Anika Poliseno</DisplayName>
        <AccountId>27</AccountId>
        <AccountType/>
      </UserInfo>
      <UserInfo>
        <DisplayName>Audrey Adelinet</DisplayName>
        <AccountId>28</AccountId>
        <AccountType/>
      </UserInfo>
      <UserInfo>
        <DisplayName>Marcella McKeown</DisplayName>
        <AccountId>12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4BC3167-9B31-4D37-8DF4-17E80DD51D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0e2f95-430a-4dd6-ae0c-dc822f427a88"/>
    <ds:schemaRef ds:uri="d20358f7-2922-4755-8013-d9d9a0b41f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3CB615-C861-4624-AB0A-13ABDC7910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B72F81-0575-463A-82A3-B988D742353D}">
  <ds:schemaRefs>
    <ds:schemaRef ds:uri="http://schemas.microsoft.com/office/2006/documentManagement/types"/>
    <ds:schemaRef ds:uri="d10e2f95-430a-4dd6-ae0c-dc822f427a88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d20358f7-2922-4755-8013-d9d9a0b41fb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1435</TotalTime>
  <Words>1411</Words>
  <Application>Microsoft Office PowerPoint</Application>
  <PresentationFormat>On-screen Show (16:9)</PresentationFormat>
  <Paragraphs>261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Calibri</vt:lpstr>
      <vt:lpstr>Cambria Math</vt:lpstr>
      <vt:lpstr>Consolas</vt:lpstr>
      <vt:lpstr>Segoe UI</vt:lpstr>
      <vt:lpstr>Segoe UI Light</vt:lpstr>
      <vt:lpstr>Segoe UI Semibold</vt:lpstr>
      <vt:lpstr>Segoe UI Semilight</vt:lpstr>
      <vt:lpstr>Wingdings</vt:lpstr>
      <vt:lpstr>PASS Speaker Template_16x9</vt:lpstr>
      <vt:lpstr>Get Your Optimizer to Give up All Its Secrets</vt:lpstr>
      <vt:lpstr>Explore PASS</vt:lpstr>
      <vt:lpstr>PowerPoint Presentation</vt:lpstr>
      <vt:lpstr>Agenda</vt:lpstr>
      <vt:lpstr>PowerPoint Presentation</vt:lpstr>
      <vt:lpstr>About This Session</vt:lpstr>
      <vt:lpstr>Goals of this session</vt:lpstr>
      <vt:lpstr>This Is Only the Foundation</vt:lpstr>
      <vt:lpstr>PowerPoint Presentation</vt:lpstr>
      <vt:lpstr>Logical Processing Order</vt:lpstr>
      <vt:lpstr>Logical Processing Order</vt:lpstr>
      <vt:lpstr>Logical Processing Order</vt:lpstr>
      <vt:lpstr>Logical Processing Order</vt:lpstr>
      <vt:lpstr>Logical Processing Order</vt:lpstr>
      <vt:lpstr>Logical Operator</vt:lpstr>
      <vt:lpstr>PowerPoint Presentation</vt:lpstr>
      <vt:lpstr>Process of Executing a Query</vt:lpstr>
      <vt:lpstr>Process of Executing a Query</vt:lpstr>
      <vt:lpstr>Parsing and Binding</vt:lpstr>
      <vt:lpstr>Parsing and Binding</vt:lpstr>
      <vt:lpstr>Parsing and Binding</vt:lpstr>
      <vt:lpstr>Parsing and Binding</vt:lpstr>
      <vt:lpstr>Query Trees</vt:lpstr>
      <vt:lpstr>Example Query Tree</vt:lpstr>
      <vt:lpstr>Example Query Tree</vt:lpstr>
      <vt:lpstr>Example Query Tree</vt:lpstr>
      <vt:lpstr>Logical Plans</vt:lpstr>
      <vt:lpstr>Displaying query trees</vt:lpstr>
      <vt:lpstr>PowerPoint Presentation</vt:lpstr>
      <vt:lpstr>Optimization</vt:lpstr>
      <vt:lpstr>Optimization</vt:lpstr>
      <vt:lpstr>Optimization</vt:lpstr>
      <vt:lpstr>Optimization</vt:lpstr>
      <vt:lpstr>Optimization</vt:lpstr>
      <vt:lpstr>Brian Hansen</vt:lpstr>
      <vt:lpstr>Brian Hansen</vt:lpstr>
      <vt:lpstr>Palette</vt:lpstr>
      <vt:lpstr>Font Colors</vt:lpstr>
      <vt:lpstr>Social Media Icons</vt:lpstr>
      <vt:lpstr>Section Title 1</vt:lpstr>
      <vt:lpstr>Section Title 2</vt:lpstr>
      <vt:lpstr>Section Title 3</vt:lpstr>
      <vt:lpstr>Section Slide One Point</vt:lpstr>
      <vt:lpstr>Section Slide Two Points</vt:lpstr>
      <vt:lpstr>Section Slide Three Points</vt:lpstr>
      <vt:lpstr>Slide for Developer Software Code</vt:lpstr>
      <vt:lpstr>Table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hansen</cp:lastModifiedBy>
  <cp:revision>20</cp:revision>
  <dcterms:created xsi:type="dcterms:W3CDTF">2013-07-12T18:23:55Z</dcterms:created>
  <dcterms:modified xsi:type="dcterms:W3CDTF">2020-10-16T11:16:01Z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0x0101000E70503E65B09C48A66855E9E9369823</vt:lpwstr>
  </property>
  <property fmtid="{D5CDD505-2E9C-101B-9397-08002B2CF9AE}" pid="3" name="ArticulateGUID">
    <vt:lpwstr>D1F4C45D-12CD-444F-847A-B46484BEB192</vt:lpwstr>
  </property>
  <property fmtid="{D5CDD505-2E9C-101B-9397-08002B2CF9AE}" pid="4" name="ArticulatePath">
    <vt:lpwstr>https://sqlpass365.sharepoint.com/sites/Conferences/Shared Documents/2020 Summit/Program/Template/PASS_20_Virtual-Summit_speaker-presentation-update_Sept 14</vt:lpwstr>
  </property>
</Properties>
</file>