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31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786" y="66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37C24-B69A-4253-8F3D-0277902A9D41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BCB93-A041-46D5-A0C7-548B66A35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5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4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07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2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7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4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6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81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0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1964601"/>
          </a:xfrm>
        </p:spPr>
        <p:txBody>
          <a:bodyPr/>
          <a:lstStyle/>
          <a:p>
            <a:r>
              <a:rPr lang="en-US" sz="6000" dirty="0"/>
              <a:t>Get Your Optimizer to Give up All Its Secrets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C0FC99-58B7-4BAC-A4C4-1F44433F31BD}"/>
              </a:ext>
            </a:extLst>
          </p:cNvPr>
          <p:cNvSpPr txBox="1"/>
          <p:nvPr/>
        </p:nvSpPr>
        <p:spPr>
          <a:xfrm>
            <a:off x="8392092" y="5196483"/>
            <a:ext cx="276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SQL Saturday #719</a:t>
            </a:r>
          </a:p>
          <a:p>
            <a:pPr algn="r"/>
            <a:r>
              <a:rPr lang="en-US" dirty="0"/>
              <a:t>Chicago, Illinois</a:t>
            </a:r>
          </a:p>
          <a:p>
            <a:pPr algn="r"/>
            <a:r>
              <a:rPr lang="en-US" dirty="0"/>
              <a:t>17 March 2018</a:t>
            </a:r>
          </a:p>
        </p:txBody>
      </p:sp>
    </p:spTree>
    <p:extLst>
      <p:ext uri="{BB962C8B-B14F-4D97-AF65-F5344CB8AC3E}">
        <p14:creationId xmlns:p14="http://schemas.microsoft.com/office/powerpoint/2010/main" val="3324670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R1 joined to Customer (Cartesian join)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12,766,280,417,359,916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410354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R2 where </a:t>
            </a:r>
            <a:r>
              <a:rPr lang="en-US" sz="2835" dirty="0" err="1"/>
              <a:t>OrderId</a:t>
            </a:r>
            <a:r>
              <a:rPr lang="en-US" sz="2835" dirty="0"/>
              <a:t> = </a:t>
            </a:r>
            <a:r>
              <a:rPr lang="en-US" sz="2835" dirty="0" err="1"/>
              <a:t>OrderId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42,298,923,556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237927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4: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R3 where </a:t>
            </a:r>
            <a:r>
              <a:rPr lang="en-US" sz="2835" dirty="0" err="1"/>
              <a:t>CustomerId</a:t>
            </a:r>
            <a:r>
              <a:rPr lang="en-US" sz="2835" dirty="0"/>
              <a:t> = </a:t>
            </a:r>
            <a:r>
              <a:rPr lang="en-US" sz="2835" dirty="0" err="1"/>
              <a:t>CustomerId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603,133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693606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'IL'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5: WHERE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R4 where State = 'IL'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7,251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733564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566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6: GROUP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Arrange rows into groups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Within each group compute SUM(Quantity)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7,251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R6 (</a:t>
            </a:r>
            <a:r>
              <a:rPr lang="en-US" sz="2268" dirty="0" err="1"/>
              <a:t>ProductId</a:t>
            </a:r>
            <a:r>
              <a:rPr lang="en-US" sz="2268" dirty="0"/>
              <a:t>, SUM(Quantity)</a:t>
            </a:r>
            <a:r>
              <a:rPr lang="en-US" sz="2835" dirty="0"/>
              <a:t>)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189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329756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7: HAVING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R6 where SUM(Quantity) &gt;= 20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397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R7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3280811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8: SELECT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Evaluate expressions in the select list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ProductId</a:t>
            </a:r>
            <a:r>
              <a:rPr lang="en-US" sz="2835" dirty="0"/>
              <a:t> </a:t>
            </a:r>
            <a:r>
              <a:rPr lang="en-US" sz="2835" dirty="0">
                <a:sym typeface="Wingdings" panose="05000000000000000000" pitchFamily="2" charset="2"/>
              </a:rPr>
              <a:t> </a:t>
            </a:r>
            <a:r>
              <a:rPr lang="en-US" sz="2835" dirty="0" err="1">
                <a:sym typeface="Wingdings" panose="05000000000000000000" pitchFamily="2" charset="2"/>
              </a:rPr>
              <a:t>ProductId</a:t>
            </a:r>
            <a:endParaRPr lang="en-US" sz="2835" dirty="0">
              <a:sym typeface="Wingdings" panose="05000000000000000000" pitchFamily="2" charset="2"/>
            </a:endParaRP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>
                <a:sym typeface="Wingdings" panose="05000000000000000000" pitchFamily="2" charset="2"/>
              </a:rPr>
              <a:t>SUM(Quantity) – 20  </a:t>
            </a:r>
            <a:r>
              <a:rPr lang="en-US" sz="2835" dirty="0" err="1">
                <a:sym typeface="Wingdings" panose="05000000000000000000" pitchFamily="2" charset="2"/>
              </a:rPr>
              <a:t>ExcessOrders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397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R8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75841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9: ORDER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Sort R8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R9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764828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10: TOP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Keep the first 5 rows in R9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/>
              <a:t>Remaining rows get discarded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Logical processing is complete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4089326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2231" y="1451052"/>
            <a:ext cx="7836026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72139" y="1512041"/>
            <a:ext cx="7776210" cy="197133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15+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04" y="3499202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4077714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39" y="3494807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140" y="4543907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08162" y="3990003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8163" y="3532661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91304" y="4474498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0129" y="5186238"/>
            <a:ext cx="864023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2576471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01796" y="580494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2482" y="5804941"/>
            <a:ext cx="27603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1962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89425"/>
              </p:ext>
            </p:extLst>
          </p:nvPr>
        </p:nvGraphicFramePr>
        <p:xfrm>
          <a:off x="361038" y="1320035"/>
          <a:ext cx="10558753" cy="445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3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Join Type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Condition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Left rows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Right 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Inner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For each </a:t>
                      </a:r>
                      <a:r>
                        <a:rPr lang="en-US" sz="2100" dirty="0"/>
                        <a:t>predicate match, output left row +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Left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inner,</a:t>
                      </a:r>
                      <a:r>
                        <a:rPr lang="en-US" sz="2100" baseline="0" dirty="0"/>
                        <a:t> but i</a:t>
                      </a:r>
                      <a:r>
                        <a:rPr lang="en-US" sz="2100" dirty="0"/>
                        <a:t>f no</a:t>
                      </a:r>
                      <a:r>
                        <a:rPr lang="en-US" sz="2100" baseline="0" dirty="0"/>
                        <a:t> predicate match</a:t>
                      </a:r>
                      <a:r>
                        <a:rPr lang="en-US" sz="2100" dirty="0"/>
                        <a:t>, output left row + NULL placeholders for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Full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left, but if no predicate match in right, output NULL</a:t>
                      </a:r>
                      <a:r>
                        <a:rPr lang="en-US" sz="2100" baseline="0" dirty="0"/>
                        <a:t> placeholders for left table + right row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Cartesian /</a:t>
                      </a:r>
                      <a:r>
                        <a:rPr lang="en-US" sz="2100" baseline="0" dirty="0"/>
                        <a:t> c</a:t>
                      </a:r>
                      <a:r>
                        <a:rPr lang="en-US" sz="2100" dirty="0"/>
                        <a:t>ross (m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sz="2100" dirty="0"/>
                        <a:t>n)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Match each</a:t>
                      </a:r>
                      <a:r>
                        <a:rPr lang="en-US" sz="2100" baseline="0" dirty="0"/>
                        <a:t> row in left with each row in right (no concept of predicate)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dirty="0"/>
                        <a:t>Left</a:t>
                      </a:r>
                      <a:r>
                        <a:rPr lang="en-US" sz="2100" baseline="0" dirty="0"/>
                        <a:t> semi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left row once if predicate match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 or 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198">
                <a:tc>
                  <a:txBody>
                    <a:bodyPr/>
                    <a:lstStyle/>
                    <a:p>
                      <a:r>
                        <a:rPr lang="en-US" sz="2100" dirty="0"/>
                        <a:t>Left anti-semi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left row once if no predicate match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  <a:r>
                        <a:rPr lang="en-US" sz="2100" baseline="0" dirty="0"/>
                        <a:t> or 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5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Lookups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Heap vs clustered index vs non-clustered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Ordered vs unordered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Forward vs backward</a:t>
            </a:r>
          </a:p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922" y="1636291"/>
            <a:ext cx="243007" cy="2070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490431" y="1636291"/>
            <a:ext cx="243007" cy="243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02" y="2238747"/>
            <a:ext cx="216036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23" y="2238748"/>
            <a:ext cx="252042" cy="2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884" y="2938668"/>
            <a:ext cx="225037" cy="234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425" y="2927299"/>
            <a:ext cx="243041" cy="2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4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39" y="259507"/>
            <a:ext cx="7962657" cy="1080029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Nested loops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Stream 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 aggregate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43" y="3066411"/>
            <a:ext cx="198033" cy="234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629" y="2588376"/>
            <a:ext cx="234039" cy="234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24" y="2058816"/>
            <a:ext cx="243041" cy="225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900" y="4142920"/>
            <a:ext cx="198033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900" y="4581831"/>
            <a:ext cx="234039" cy="234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476" y="5733140"/>
            <a:ext cx="243041" cy="2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9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03638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344168"/>
            <a:ext cx="9002304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930116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1179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8191" y="3556016"/>
            <a:ext cx="5850158" cy="219455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33770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276520"/>
            <a:ext cx="7776210" cy="541529"/>
          </a:xfrm>
        </p:spPr>
        <p:txBody>
          <a:bodyPr>
            <a:normAutofit/>
          </a:bodyPr>
          <a:lstStyle/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2139" y="1969510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2139" y="3330090"/>
            <a:ext cx="7776210" cy="2223059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12" dirty="0"/>
          </a:p>
        </p:txBody>
      </p:sp>
    </p:spTree>
    <p:extLst>
      <p:ext uri="{BB962C8B-B14F-4D97-AF65-F5344CB8AC3E}">
        <p14:creationId xmlns:p14="http://schemas.microsoft.com/office/powerpoint/2010/main" val="390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620031" lvl="4"/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28033" lvl="4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038" y="5803084"/>
            <a:ext cx="3504549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88652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this session is not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An end-to-end optimizer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performance tuning session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Goals of this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876015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32542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768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323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32542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93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  <p:sp>
        <p:nvSpPr>
          <p:cNvPr id="4" name="Oval 3"/>
          <p:cNvSpPr/>
          <p:nvPr/>
        </p:nvSpPr>
        <p:spPr>
          <a:xfrm>
            <a:off x="9366319" y="98166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073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Simplification (heuristic rewrites, not cost-based)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Standardize queries, remove redundancies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Subqueries to joins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Predicate pushdown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Foreign key table removal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Retrieve statistics; do cardinality estimation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Create / update auto stats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7 vs 2014/2016 CE engine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Other physical properties </a:t>
            </a:r>
            <a:r>
              <a:rPr lang="en-US" sz="2268" dirty="0"/>
              <a:t>(keys, </a:t>
            </a:r>
            <a:r>
              <a:rPr lang="en-US" sz="2268" dirty="0" err="1"/>
              <a:t>nullability</a:t>
            </a:r>
            <a:r>
              <a:rPr lang="en-US" sz="2268" dirty="0"/>
              <a:t>, constraints)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Trivial plan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one possible way to execute query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578047" y="3216139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578960" y="138913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1749" y="2195103"/>
            <a:ext cx="3582097" cy="993851"/>
          </a:xfrm>
          <a:prstGeom prst="rect">
            <a:avLst/>
          </a:prstGeom>
        </p:spPr>
        <p:txBody>
          <a:bodyPr vert="horz" lIns="86402" tIns="43201" rIns="86402" bIns="43201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38163414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Search phases 0 through 2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0: “Transaction Processing”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Simple, basic tests;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1: “Quick Plan”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More rules, parallel exploration;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2: “Full Optimization”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Full set of rules; usually exits on timeout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Extensive use of heuristics to prune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10094513" y="5464718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28026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“Every possible execution plan that achieves the directive of a given query”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be an enormous number of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Consider:</a:t>
            </a:r>
          </a:p>
          <a:p>
            <a:pPr marL="954033"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54033" lvl="2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496145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340" y="350064"/>
            <a:ext cx="908227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3594"/>
              </p:ext>
            </p:extLst>
          </p:nvPr>
        </p:nvGraphicFramePr>
        <p:xfrm>
          <a:off x="543340" y="1083565"/>
          <a:ext cx="10170260" cy="48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747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74851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Physical access methods (per table)</a:t>
                      </a:r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(covering)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</a:t>
                      </a:r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seek + ordered partial scan + lookup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+ lookup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Clustered index seek + ordered</a:t>
                      </a:r>
                      <a:r>
                        <a:rPr lang="en-US" sz="2100" baseline="0" dirty="0"/>
                        <a:t> partial scan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seek + ordered partial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Indexed views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 intersection*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4910" y="5208867"/>
            <a:ext cx="626495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6 combinations of 2 indexes; 1 join per pair = 6 joins; 3 join methods each = 18</a:t>
            </a:r>
          </a:p>
          <a:p>
            <a:r>
              <a:rPr lang="en-US" sz="945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10758138" y="5113967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17373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40304" y="1083565"/>
          <a:ext cx="7785308" cy="499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5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389265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Logical Join Orders: 24 Total</a:t>
                      </a:r>
                      <a:r>
                        <a:rPr lang="en-US" sz="2100" baseline="0" dirty="0"/>
                        <a:t> (or are there more?)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4579678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1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451565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So far we’ve only considered “left-deep”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20" y="1446102"/>
            <a:ext cx="3700275" cy="42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94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There are also “bushy”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(2n-2)!/(n-1)!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1" y="2082750"/>
            <a:ext cx="5881042" cy="3727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57310" y="142351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857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 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2024818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1512041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35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16143" y="1656045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72 possible physical data access methods</a:t>
            </a:r>
          </a:p>
          <a:p>
            <a:r>
              <a:rPr lang="en-US" sz="2835" dirty="0"/>
              <a:t>120 possible logical join orders</a:t>
            </a:r>
          </a:p>
          <a:p>
            <a:r>
              <a:rPr lang="en-US" sz="2835" dirty="0"/>
              <a:t>3 physical joins possible per logical join</a:t>
            </a:r>
          </a:p>
          <a:p>
            <a:pPr lvl="1"/>
            <a:r>
              <a:rPr lang="en-US" sz="2457" dirty="0"/>
              <a:t>May require intermediate sort operation</a:t>
            </a:r>
          </a:p>
          <a:p>
            <a:r>
              <a:rPr lang="en-US" sz="2835" dirty="0"/>
              <a:t>= 25,920 possible plans</a:t>
            </a:r>
          </a:p>
          <a:p>
            <a:r>
              <a:rPr lang="en-US" sz="2835" dirty="0"/>
              <a:t>Much larger for more complex queries</a:t>
            </a:r>
          </a:p>
          <a:p>
            <a:r>
              <a:rPr lang="en-US" sz="2835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090742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09271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7" y="1477153"/>
            <a:ext cx="5611603" cy="365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128" y="5292155"/>
            <a:ext cx="86402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1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39864116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19" y="1315138"/>
            <a:ext cx="5256333" cy="138603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Trace flag 8780: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8069" y="2645336"/>
            <a:ext cx="2393874" cy="3532755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72" y="2205061"/>
            <a:ext cx="2736456" cy="340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13" y="2799160"/>
            <a:ext cx="2736456" cy="280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191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Indicates improvement from phase to phase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0 to 1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1 to 2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Value that is &gt;= 0 and &lt; 1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0 indicates no improvement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Approaching 1 indicates significant improvement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829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26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 (may be a sub-branch of the full query): the 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logical operations: the substitute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10578960" y="507146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32739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physical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28868638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Properties associated with parse tree nodes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Constraints on column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 rules may cause certain properties to be enforced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6993105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89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4846177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Memory grants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Costing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Cold cache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Sequential vs random I/O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But not the nature of the I/O subsystem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CPU costs, core count, available memory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Cardinality estimator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1293684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7567218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89124"/>
          </a:xfrm>
        </p:spPr>
        <p:txBody>
          <a:bodyPr>
            <a:norm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6435"/>
              </p:ext>
            </p:extLst>
          </p:nvPr>
        </p:nvGraphicFramePr>
        <p:xfrm>
          <a:off x="1872140" y="2773668"/>
          <a:ext cx="3786538" cy="24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05">
                  <a:extLst>
                    <a:ext uri="{9D8B030D-6E8A-4147-A177-3AD203B41FA5}">
                      <a16:colId xmlns:a16="http://schemas.microsoft.com/office/drawing/2014/main" val="3940544257"/>
                    </a:ext>
                  </a:extLst>
                </a:gridCol>
                <a:gridCol w="2726733">
                  <a:extLst>
                    <a:ext uri="{9D8B030D-6E8A-4147-A177-3AD203B41FA5}">
                      <a16:colId xmlns:a16="http://schemas.microsoft.com/office/drawing/2014/main" val="365856797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3227533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8408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186458862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3035259714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202362108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307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associativity: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3815"/>
              </p:ext>
            </p:extLst>
          </p:nvPr>
        </p:nvGraphicFramePr>
        <p:xfrm>
          <a:off x="1872139" y="2620618"/>
          <a:ext cx="6436974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244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37" y="1426583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commutativity: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48918"/>
              </p:ext>
            </p:extLst>
          </p:nvPr>
        </p:nvGraphicFramePr>
        <p:xfrm>
          <a:off x="1457737" y="2620618"/>
          <a:ext cx="8560906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9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10281328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90104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Constraint 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</a:t>
            </a:r>
            <a:r>
              <a:rPr lang="en-US" sz="2079" dirty="0" err="1"/>
              <a:t>Hekaton</a:t>
            </a:r>
            <a:r>
              <a:rPr lang="en-US" sz="2079" dirty="0"/>
              <a:t>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4606648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90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14303"/>
              </p:ext>
            </p:extLst>
          </p:nvPr>
        </p:nvGraphicFramePr>
        <p:xfrm>
          <a:off x="361038" y="1339536"/>
          <a:ext cx="10253953" cy="4137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95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9089858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41315">
                <a:tc>
                  <a:txBody>
                    <a:bodyPr/>
                    <a:lstStyle/>
                    <a:p>
                      <a:r>
                        <a:rPr lang="en-US" sz="2100"/>
                        <a:t>2363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(SQL 2014+ CE) and </a:t>
                      </a:r>
                      <a:r>
                        <a:rPr lang="en-US" sz="2100" i="1" baseline="0" dirty="0"/>
                        <a:t>lots</a:t>
                      </a:r>
                      <a:r>
                        <a:rPr lang="en-US" sz="2100" i="0" baseline="0" dirty="0"/>
                        <a:t> of other info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58696190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memory usage at each phase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8030019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</a:t>
                      </a:r>
                      <a:r>
                        <a:rPr lang="en-US" sz="2100" baseline="0" dirty="0"/>
                        <a:t> memory usage for rules and properties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1928433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to client (“Messages” tab)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2058515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7352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</a:t>
                      </a:r>
                      <a:r>
                        <a:rPr lang="en-US" sz="2100" baseline="0" dirty="0"/>
                        <a:t> query tree (post-optimization rewrites)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9773861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6611556"/>
                  </a:ext>
                </a:extLst>
              </a:tr>
              <a:tr h="427583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1281410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7553399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8608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memo structure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746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8550"/>
              </p:ext>
            </p:extLst>
          </p:nvPr>
        </p:nvGraphicFramePr>
        <p:xfrm>
          <a:off x="361038" y="1339536"/>
          <a:ext cx="10147936" cy="453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60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8995876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task and operation type counts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48498165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cardinality info to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7791078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 mem</a:t>
                      </a:r>
                      <a:r>
                        <a:rPr lang="en-US" sz="2100" baseline="0" dirty="0"/>
                        <a:t>o structure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8785605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 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59912382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</a:t>
                      </a:r>
                      <a:r>
                        <a:rPr lang="en-US" sz="2100" baseline="0" dirty="0"/>
                        <a:t> rules and memo arguments (SQL 2012+)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23260386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</a:t>
                      </a:r>
                      <a:r>
                        <a:rPr lang="en-US" sz="2100" baseline="0" dirty="0"/>
                        <a:t> and resulting tree </a:t>
                      </a:r>
                      <a:r>
                        <a:rPr lang="en-US" sz="2100" dirty="0"/>
                        <a:t>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14594452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8649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Force parallel plan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5467772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r>
                        <a:rPr lang="en-US" sz="2100" dirty="0"/>
                        <a:t>8666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debugging info</a:t>
                      </a:r>
                      <a:r>
                        <a:rPr lang="en-US" sz="2100" baseline="0" dirty="0"/>
                        <a:t> to query plan (in the “F4” properties)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0590397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8675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optimization search phases and times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9359501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8757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Disable trivial plan generation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449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48439"/>
              </p:ext>
            </p:extLst>
          </p:nvPr>
        </p:nvGraphicFramePr>
        <p:xfrm>
          <a:off x="361038" y="1339536"/>
          <a:ext cx="10134684" cy="214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5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8984129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8780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Give query processor more “time” to </a:t>
                      </a:r>
                      <a:r>
                        <a:rPr lang="en-US" sz="2100"/>
                        <a:t>optimize query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9130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pushed predicate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9204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(fully loaded)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998">
                <a:tc>
                  <a:txBody>
                    <a:bodyPr/>
                    <a:lstStyle/>
                    <a:p>
                      <a:r>
                        <a:rPr lang="en-US" sz="2100" dirty="0"/>
                        <a:t>9292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(header only)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038" y="5687540"/>
            <a:ext cx="2095767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118544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14538794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TRACEON / TRACEOFF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RULEON / RULEOFF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SHOWOFFRULES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sys.dm_exec_query_optimizer_info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0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Refinement of the Volcano Optimizer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Basis for rewritten optimizer in SQL Server 7.0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30282566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Paul White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SQLBits</a:t>
            </a:r>
            <a:r>
              <a:rPr lang="en-US" dirty="0">
                <a:hlinkClick r:id="rId8"/>
              </a:rPr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4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35752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88242" y="4954539"/>
            <a:ext cx="4191241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For more details, see </a:t>
            </a:r>
            <a:r>
              <a:rPr lang="en-US" sz="1701" dirty="0">
                <a:hlinkClick r:id="rId2"/>
              </a:rPr>
              <a:t>this </a:t>
            </a:r>
            <a:r>
              <a:rPr lang="en-US" sz="1701" dirty="0"/>
              <a:t>and subsequent articles from </a:t>
            </a:r>
            <a:r>
              <a:rPr lang="en-US" sz="1701" dirty="0" err="1"/>
              <a:t>Itzik</a:t>
            </a:r>
            <a:r>
              <a:rPr lang="en-US" sz="1701" dirty="0"/>
              <a:t> Ben-</a:t>
            </a:r>
            <a:r>
              <a:rPr lang="en-US" sz="1701" dirty="0" err="1"/>
              <a:t>Gan</a:t>
            </a:r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73938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25311" y="3097183"/>
          <a:ext cx="7836024" cy="208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08">
                  <a:extLst>
                    <a:ext uri="{9D8B030D-6E8A-4147-A177-3AD203B41FA5}">
                      <a16:colId xmlns:a16="http://schemas.microsoft.com/office/drawing/2014/main" val="234227049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val="4053135350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val="672378647"/>
                    </a:ext>
                  </a:extLst>
                </a:gridCol>
              </a:tblGrid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3053056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OrderHeader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301,811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55328934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OrderDetail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603,133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144851549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70,132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6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70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0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OrderHeader</a:t>
            </a:r>
            <a:r>
              <a:rPr lang="en-US" sz="2835" dirty="0"/>
              <a:t> joined to </a:t>
            </a:r>
            <a:r>
              <a:rPr lang="en-US" sz="2835" dirty="0" err="1"/>
              <a:t>OrderDetail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Perform Cartesian join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182,032,173,863 rows / 8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2891146956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4876</Words>
  <Application>Microsoft Office PowerPoint</Application>
  <PresentationFormat>Custom</PresentationFormat>
  <Paragraphs>787</Paragraphs>
  <Slides>63</Slides>
  <Notes>22</Notes>
  <HiddenSlides>12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</vt:lpstr>
      <vt:lpstr>Calibri</vt:lpstr>
      <vt:lpstr>Cambria Math</vt:lpstr>
      <vt:lpstr>Consolas</vt:lpstr>
      <vt:lpstr>Segoe UI</vt:lpstr>
      <vt:lpstr>Times New Roman</vt:lpstr>
      <vt:lpstr>Wingdings</vt:lpstr>
      <vt:lpstr>SQLSatOslo 2016</vt:lpstr>
      <vt:lpstr>Image</vt:lpstr>
      <vt:lpstr>Brian Hansen brian@tf3604.com @tf3604</vt:lpstr>
      <vt:lpstr>Brian Hansen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Query Tree</vt:lpstr>
      <vt:lpstr>Logical Plans 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52</cp:revision>
  <dcterms:created xsi:type="dcterms:W3CDTF">2011-08-19T20:30:49Z</dcterms:created>
  <dcterms:modified xsi:type="dcterms:W3CDTF">2018-03-24T03:12:03Z</dcterms:modified>
</cp:coreProperties>
</file>