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tmp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6"/>
  </p:notesMasterIdLst>
  <p:sldIdLst>
    <p:sldId id="263" r:id="rId2"/>
    <p:sldId id="266" r:id="rId3"/>
    <p:sldId id="264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18" r:id="rId56"/>
    <p:sldId id="319" r:id="rId57"/>
    <p:sldId id="320" r:id="rId58"/>
    <p:sldId id="321" r:id="rId59"/>
    <p:sldId id="322" r:id="rId60"/>
    <p:sldId id="323" r:id="rId61"/>
    <p:sldId id="324" r:id="rId62"/>
    <p:sldId id="325" r:id="rId63"/>
    <p:sldId id="326" r:id="rId64"/>
    <p:sldId id="327" r:id="rId65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" y="60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rine Wilhelmsen" userId="c6973458-3efe-4c06-aec0-db88ac9e247c" providerId="ADAL" clId="{3DD560E9-C4C8-43FF-BDE1-9148666DF594}"/>
    <pc:docChg chg="undo custSel modSld modMainMaster">
      <pc:chgData name="Cathrine Wilhelmsen" userId="c6973458-3efe-4c06-aec0-db88ac9e247c" providerId="ADAL" clId="{3DD560E9-C4C8-43FF-BDE1-9148666DF594}" dt="2017-09-15T02:24:48.041" v="17"/>
      <pc:docMkLst>
        <pc:docMk/>
      </pc:docMkLst>
      <pc:sldChg chg="addSp delSp modSp">
        <pc:chgData name="Cathrine Wilhelmsen" userId="c6973458-3efe-4c06-aec0-db88ac9e247c" providerId="ADAL" clId="{3DD560E9-C4C8-43FF-BDE1-9148666DF594}" dt="2017-08-26T22:25:42.543" v="1" actId="478"/>
        <pc:sldMkLst>
          <pc:docMk/>
          <pc:sldMk cId="3947886400" sldId="263"/>
        </pc:sldMkLst>
        <pc:picChg chg="add del mod">
          <ac:chgData name="Cathrine Wilhelmsen" userId="c6973458-3efe-4c06-aec0-db88ac9e247c" providerId="ADAL" clId="{3DD560E9-C4C8-43FF-BDE1-9148666DF594}" dt="2017-08-26T22:25:42.543" v="1" actId="478"/>
          <ac:picMkLst>
            <pc:docMk/>
            <pc:sldMk cId="3947886400" sldId="263"/>
            <ac:picMk id="5" creationId="{AF8056B2-4696-41A5-8737-CF2D341C8131}"/>
          </ac:picMkLst>
        </pc:picChg>
      </pc:sldChg>
      <pc:sldMasterChg chg="modSp modSldLayout">
        <pc:chgData name="Cathrine Wilhelmsen" userId="c6973458-3efe-4c06-aec0-db88ac9e247c" providerId="ADAL" clId="{3DD560E9-C4C8-43FF-BDE1-9148666DF594}" dt="2017-09-15T02:24:48.041" v="17"/>
        <pc:sldMasterMkLst>
          <pc:docMk/>
          <pc:sldMasterMk cId="517766698" sldId="2147483648"/>
        </pc:sldMasterMkLst>
        <pc:spChg chg="mod">
          <ac:chgData name="Cathrine Wilhelmsen" userId="c6973458-3efe-4c06-aec0-db88ac9e247c" providerId="ADAL" clId="{3DD560E9-C4C8-43FF-BDE1-9148666DF594}" dt="2017-09-15T02:24:48.041" v="17"/>
          <ac:spMkLst>
            <pc:docMk/>
            <pc:sldMasterMk cId="517766698" sldId="2147483648"/>
            <ac:spMk id="2" creationId="{00000000-0000-0000-0000-000000000000}"/>
          </ac:spMkLst>
        </pc:spChg>
        <pc:sldLayoutChg chg="addSp delSp modSp">
          <pc:chgData name="Cathrine Wilhelmsen" userId="c6973458-3efe-4c06-aec0-db88ac9e247c" providerId="ADAL" clId="{3DD560E9-C4C8-43FF-BDE1-9148666DF594}" dt="2017-08-26T22:26:27.446" v="11" actId="478"/>
          <pc:sldLayoutMkLst>
            <pc:docMk/>
            <pc:sldMasterMk cId="517766698" sldId="2147483648"/>
            <pc:sldLayoutMk cId="800730336" sldId="2147483649"/>
          </pc:sldLayoutMkLst>
          <pc:spChg chg="del">
            <ac:chgData name="Cathrine Wilhelmsen" userId="c6973458-3efe-4c06-aec0-db88ac9e247c" providerId="ADAL" clId="{3DD560E9-C4C8-43FF-BDE1-9148666DF594}" dt="2017-08-26T22:26:27.446" v="11" actId="478"/>
            <ac:spMkLst>
              <pc:docMk/>
              <pc:sldMasterMk cId="517766698" sldId="2147483648"/>
              <pc:sldLayoutMk cId="800730336" sldId="2147483649"/>
              <ac:spMk id="3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21.543" v="10" actId="167"/>
            <ac:picMkLst>
              <pc:docMk/>
              <pc:sldMasterMk cId="517766698" sldId="2147483648"/>
              <pc:sldLayoutMk cId="800730336" sldId="2147483649"/>
              <ac:picMk id="7" creationId="{682245BA-3E6C-4FAA-8C55-9232354DEFFB}"/>
            </ac:picMkLst>
          </pc:picChg>
        </pc:sldLayoutChg>
        <pc:sldLayoutChg chg="addSp delSp modSp">
          <pc:chgData name="Cathrine Wilhelmsen" userId="c6973458-3efe-4c06-aec0-db88ac9e247c" providerId="ADAL" clId="{3DD560E9-C4C8-43FF-BDE1-9148666DF594}" dt="2017-08-26T22:26:59.798" v="16" actId="478"/>
          <pc:sldLayoutMkLst>
            <pc:docMk/>
            <pc:sldMasterMk cId="517766698" sldId="2147483648"/>
            <pc:sldLayoutMk cId="3510596381" sldId="2147483651"/>
          </pc:sldLayoutMkLst>
          <pc:spChg chg="del">
            <ac:chgData name="Cathrine Wilhelmsen" userId="c6973458-3efe-4c06-aec0-db88ac9e247c" providerId="ADAL" clId="{3DD560E9-C4C8-43FF-BDE1-9148666DF594}" dt="2017-08-26T22:26:59.798" v="16" actId="478"/>
            <ac:spMkLst>
              <pc:docMk/>
              <pc:sldMasterMk cId="517766698" sldId="2147483648"/>
              <pc:sldLayoutMk cId="3510596381" sldId="2147483651"/>
              <ac:spMk id="2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57.037" v="15" actId="167"/>
            <ac:picMkLst>
              <pc:docMk/>
              <pc:sldMasterMk cId="517766698" sldId="2147483648"/>
              <pc:sldLayoutMk cId="3510596381" sldId="2147483651"/>
              <ac:picMk id="4" creationId="{097E2290-D773-46C2-A868-25CAA97A1972}"/>
            </ac:picMkLst>
          </pc:picChg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F9418-78E7-4BDB-B155-A3B05B0B269E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00010-6DB5-49B0-AB34-0C45A183D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87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99759-32A3-47F2-9A65-C15F67D32F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48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71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an</a:t>
            </a:r>
            <a:r>
              <a:rPr lang="en-US" baseline="0" dirty="0"/>
              <a:t> example, data type resolution with the UNION operator will ensure that data types between the upper expression are compatible with the lower expression.</a:t>
            </a:r>
          </a:p>
          <a:p>
            <a:r>
              <a:rPr lang="en-US" baseline="0" dirty="0"/>
              <a:t>Aggregate binding checks if invalid columns are referenced downstream of the GROUP BY logical processing step.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34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30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07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Examples of physical properties: heap</a:t>
            </a:r>
            <a:r>
              <a:rPr lang="en-US" baseline="0" dirty="0"/>
              <a:t> vs. clustered </a:t>
            </a:r>
            <a:r>
              <a:rPr lang="en-US" baseline="0" dirty="0" err="1"/>
              <a:t>idx</a:t>
            </a:r>
            <a:r>
              <a:rPr lang="en-US" baseline="0" dirty="0"/>
              <a:t>, </a:t>
            </a:r>
            <a:r>
              <a:rPr lang="en-US" baseline="0" dirty="0" err="1"/>
              <a:t>nonclustered</a:t>
            </a:r>
            <a:r>
              <a:rPr lang="en-US" baseline="0" dirty="0"/>
              <a:t> </a:t>
            </a:r>
            <a:r>
              <a:rPr lang="en-US" baseline="0" dirty="0" err="1"/>
              <a:t>idx</a:t>
            </a:r>
            <a:r>
              <a:rPr lang="en-US" baseline="0" dirty="0"/>
              <a:t>, sort orders,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83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52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in reality, there will be fewer than 25,920 plans because of logical</a:t>
            </a:r>
            <a:r>
              <a:rPr lang="en-US" baseline="0" dirty="0"/>
              <a:t> limitations.  For instance, if a join condition is not an equality, a merge join and hash join are not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0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BOL for this DMV, then show 2005 version of 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1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 will have a value from 0 to 1, where 0 means no improvement,</a:t>
            </a:r>
            <a:r>
              <a:rPr lang="en-US" baseline="0" dirty="0"/>
              <a:t> and values approaching 1 indicate significant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474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sys.dm_exec_query_optimizer_info</a:t>
            </a:r>
            <a:r>
              <a:rPr lang="en-US" dirty="0"/>
              <a:t>,</a:t>
            </a:r>
            <a:r>
              <a:rPr lang="en-US" baseline="0" dirty="0"/>
              <a:t> this one is completely undocumented.</a:t>
            </a:r>
          </a:p>
          <a:p>
            <a:endParaRPr lang="en-US" baseline="0" dirty="0"/>
          </a:p>
          <a:p>
            <a:r>
              <a:rPr lang="en-US" baseline="0" dirty="0"/>
              <a:t>“Promise Total” values are, presumably, </a:t>
            </a:r>
            <a:r>
              <a:rPr lang="en-US" baseline="0" dirty="0" err="1"/>
              <a:t>unitless</a:t>
            </a:r>
            <a:r>
              <a:rPr lang="en-US" baseline="0" dirty="0"/>
              <a:t>.</a:t>
            </a:r>
          </a:p>
          <a:p>
            <a:r>
              <a:rPr lang="en-US" baseline="0" dirty="0"/>
              <a:t>Promised = number of times rule’s usefulness evaluated; </a:t>
            </a:r>
            <a:r>
              <a:rPr lang="en-US" baseline="0" dirty="0" err="1"/>
              <a:t>promise_total</a:t>
            </a:r>
            <a:r>
              <a:rPr lang="en-US" baseline="0" dirty="0"/>
              <a:t> = sum of computed </a:t>
            </a:r>
            <a:r>
              <a:rPr lang="en-US" baseline="0"/>
              <a:t>“value”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7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here a</a:t>
            </a:r>
            <a:r>
              <a:rPr lang="en-US" baseline="0" dirty="0"/>
              <a:t> word of warning (and a word of encouragement) regarding undocumented functionality in SQL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243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Supposedly at one time there was a developer at Microsoft</a:t>
            </a:r>
            <a:r>
              <a:rPr lang="en-US" baseline="0" dirty="0"/>
              <a:t> by the name of Nick who based the cost units on his development PC.  Now completely meaningless except (perhaps) to compare queries.  Not really.  May not even be valid comparison within a query.</a:t>
            </a:r>
          </a:p>
          <a:p>
            <a:endParaRPr lang="en-US" baseline="0" dirty="0"/>
          </a:p>
          <a:p>
            <a:r>
              <a:rPr lang="en-US" baseline="0" dirty="0"/>
              <a:t>Costing doesn’t account for modern hardware.  (Story about DR exercise in Iowa City).  Is the I/O subsystem a USB 1.1 drive or a PCI solid state card?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44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copy of the memo structure is created for each optimization and is then destroyed when optimization is completed.</a:t>
            </a:r>
          </a:p>
          <a:p>
            <a:r>
              <a:rPr lang="en-US" dirty="0"/>
              <a:t>Alternatives can be either</a:t>
            </a:r>
            <a:r>
              <a:rPr lang="en-US" baseline="0" dirty="0"/>
              <a:t> logical or physical.</a:t>
            </a:r>
          </a:p>
          <a:p>
            <a:r>
              <a:rPr lang="en-US" baseline="0" dirty="0"/>
              <a:t>New groups can be created as options are explored.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381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imagine additional</a:t>
            </a:r>
            <a:r>
              <a:rPr lang="en-US" baseline="0" dirty="0"/>
              <a:t> options that implement physical rules.  For instance, Group 2 might explore a nested loops join on either 0.0 and 1.0 or on 1.0 and 2.0.</a:t>
            </a:r>
          </a:p>
          <a:p>
            <a:r>
              <a:rPr lang="en-US" baseline="0" dirty="0"/>
              <a:t>We can envision this as a multi-dimensional tree of parent-child relationships between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840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71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76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work through</a:t>
            </a:r>
            <a:r>
              <a:rPr lang="en-US" baseline="0" dirty="0"/>
              <a:t> the example, what efficiency problems would we encounter if SQL Server simply followed logical processing order?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99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12.7 quadrillion!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71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 to 42 billion.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65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interesting aspect</a:t>
            </a:r>
            <a:r>
              <a:rPr lang="en-US" baseline="0" dirty="0"/>
              <a:t> of the GROUP BY step is that it requires knowledge of future steps – specifically, what aggregations will be required downstream?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50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join generally the best performing,</a:t>
            </a:r>
            <a:r>
              <a:rPr lang="en-US" baseline="0" dirty="0"/>
              <a:t> but requires sorted input on join columns.  Only valid for equijoins.</a:t>
            </a:r>
          </a:p>
          <a:p>
            <a:endParaRPr lang="en-US" baseline="0" dirty="0"/>
          </a:p>
          <a:p>
            <a:r>
              <a:rPr lang="en-US" baseline="0" dirty="0"/>
              <a:t>Nested loops best when inputs are of significantly different size.  Only join operator that works for joins using inequalities.</a:t>
            </a:r>
          </a:p>
          <a:p>
            <a:endParaRPr lang="en-US" baseline="0" dirty="0"/>
          </a:p>
          <a:p>
            <a:r>
              <a:rPr lang="en-US" baseline="0" dirty="0"/>
              <a:t>Hash join works well with large inputs without sorted input, but is only valid for equijoins.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20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13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tmp"/><Relationship Id="rId7" Type="http://schemas.openxmlformats.org/officeDocument/2006/relationships/image" Target="../media/image14.jpe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tmp"/><Relationship Id="rId10" Type="http://schemas.openxmlformats.org/officeDocument/2006/relationships/image" Target="../media/image17.png"/><Relationship Id="rId4" Type="http://schemas.openxmlformats.org/officeDocument/2006/relationships/image" Target="../media/image11.tmp"/><Relationship Id="rId9" Type="http://schemas.openxmlformats.org/officeDocument/2006/relationships/image" Target="../media/image1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infolab/Data/Courses/CS632/2013/Papers/Cascades-graefe.pdf" TargetMode="External"/><Relationship Id="rId2" Type="http://schemas.openxmlformats.org/officeDocument/2006/relationships/hyperlink" Target="http://www.seas.upenn.edu/~zives/03s/cis650/P209.PDF" TargetMode="Externa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qlbits.com/Sessions/Event6/inside_the_sql_server_query_optimizer" TargetMode="External"/><Relationship Id="rId3" Type="http://schemas.openxmlformats.org/officeDocument/2006/relationships/hyperlink" Target="https://www.red-gate.com/library/inside-the-sql-server-query-optimizer" TargetMode="External"/><Relationship Id="rId7" Type="http://schemas.openxmlformats.org/officeDocument/2006/relationships/hyperlink" Target="http://www.sqlskills.com/blogs/conor/" TargetMode="External"/><Relationship Id="rId2" Type="http://schemas.openxmlformats.org/officeDocument/2006/relationships/hyperlink" Target="http://www.benjaminnevarez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qlperformance.com/author/paulwhitenzgmail-com" TargetMode="External"/><Relationship Id="rId5" Type="http://schemas.openxmlformats.org/officeDocument/2006/relationships/hyperlink" Target="http://sqlblog.com/blogs/paul_white/archive/2012/04/28/query-optimizer-deep-dive-part-1.aspx" TargetMode="External"/><Relationship Id="rId4" Type="http://schemas.openxmlformats.org/officeDocument/2006/relationships/hyperlink" Target="http://sqlblog.com/blogs/paul_white" TargetMode="Externa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sqlmag.com/sql-server/logical-query-processing-what-it-and-what-it-means-you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517924" y="2957384"/>
            <a:ext cx="2642995" cy="626075"/>
          </a:xfrm>
          <a:prstGeom prst="rect">
            <a:avLst/>
          </a:prstGeom>
          <a:noFill/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17924" y="2957384"/>
            <a:ext cx="2792627" cy="535459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83827" y="2878363"/>
            <a:ext cx="2726724" cy="705096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802" y="4669585"/>
            <a:ext cx="5715000" cy="1438275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1157" y="360587"/>
            <a:ext cx="10799762" cy="1964601"/>
          </a:xfrm>
        </p:spPr>
        <p:txBody>
          <a:bodyPr/>
          <a:lstStyle/>
          <a:p>
            <a:r>
              <a:rPr lang="en-US" sz="6000" dirty="0"/>
              <a:t>Get Your Optimizer to Give up All Its Secrets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59907" y="3779838"/>
            <a:ext cx="10800218" cy="2339975"/>
          </a:xfrm>
        </p:spPr>
        <p:txBody>
          <a:bodyPr/>
          <a:lstStyle/>
          <a:p>
            <a:r>
              <a:rPr lang="en-US" sz="3200" dirty="0">
                <a:solidFill>
                  <a:schemeClr val="accent1"/>
                </a:solidFill>
              </a:rPr>
              <a:t>Brian Hansen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brian@tf3604.com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@tf3604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11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70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039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1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‘CO'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1: FROM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 err="1"/>
              <a:t>OrderHeader</a:t>
            </a:r>
            <a:r>
              <a:rPr lang="en-US" sz="2835" dirty="0"/>
              <a:t> joined to </a:t>
            </a:r>
            <a:r>
              <a:rPr lang="en-US" sz="2835" dirty="0" err="1"/>
              <a:t>OrderDetail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Perform Cartesian join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182,032,173,863 rows / 8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R1</a:t>
            </a:r>
          </a:p>
        </p:txBody>
      </p:sp>
    </p:spTree>
    <p:extLst>
      <p:ext uri="{BB962C8B-B14F-4D97-AF65-F5344CB8AC3E}">
        <p14:creationId xmlns:p14="http://schemas.microsoft.com/office/powerpoint/2010/main" val="2891146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dbo.Customer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2: FROM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R1 joined to Customer (Cartesian join)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12,766,280,417,359,916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4103540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oh.OrderId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2: ON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R2 where </a:t>
            </a:r>
            <a:r>
              <a:rPr lang="en-US" sz="2835" dirty="0" err="1"/>
              <a:t>OrderId</a:t>
            </a:r>
            <a:r>
              <a:rPr lang="en-US" sz="2835" dirty="0"/>
              <a:t> = </a:t>
            </a:r>
            <a:r>
              <a:rPr lang="en-US" sz="2835" dirty="0" err="1"/>
              <a:t>OrderId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42,298,923,556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R3</a:t>
            </a:r>
          </a:p>
        </p:txBody>
      </p:sp>
    </p:spTree>
    <p:extLst>
      <p:ext uri="{BB962C8B-B14F-4D97-AF65-F5344CB8AC3E}">
        <p14:creationId xmlns:p14="http://schemas.microsoft.com/office/powerpoint/2010/main" val="2379272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oh.CustomerId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cust.CustomerID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4: ON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R3 where </a:t>
            </a:r>
            <a:r>
              <a:rPr lang="en-US" sz="2835" dirty="0" err="1"/>
              <a:t>CustomerId</a:t>
            </a:r>
            <a:r>
              <a:rPr lang="en-US" sz="2835" dirty="0"/>
              <a:t> = </a:t>
            </a:r>
            <a:r>
              <a:rPr lang="en-US" sz="2835" dirty="0" err="1"/>
              <a:t>CustomerId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603,133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R4</a:t>
            </a:r>
          </a:p>
        </p:txBody>
      </p:sp>
    </p:spTree>
    <p:extLst>
      <p:ext uri="{BB962C8B-B14F-4D97-AF65-F5344CB8AC3E}">
        <p14:creationId xmlns:p14="http://schemas.microsoft.com/office/powerpoint/2010/main" val="693606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cust.State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'CI'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5: WHERE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R4 where State = 'CO'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5,044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R5</a:t>
            </a:r>
          </a:p>
        </p:txBody>
      </p:sp>
    </p:spTree>
    <p:extLst>
      <p:ext uri="{BB962C8B-B14F-4D97-AF65-F5344CB8AC3E}">
        <p14:creationId xmlns:p14="http://schemas.microsoft.com/office/powerpoint/2010/main" val="733564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5661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6: GROUP BY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Arrange rows into groups by </a:t>
            </a:r>
            <a:r>
              <a:rPr lang="en-US" sz="2835" dirty="0" err="1"/>
              <a:t>ProductId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Within each group compute SUM(Quantity)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5,044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R6 (</a:t>
            </a:r>
            <a:r>
              <a:rPr lang="en-US" sz="2268" dirty="0" err="1"/>
              <a:t>ProductId</a:t>
            </a:r>
            <a:r>
              <a:rPr lang="en-US" sz="2268" dirty="0"/>
              <a:t>, SUM(Quantity)</a:t>
            </a:r>
            <a:r>
              <a:rPr lang="en-US" sz="2835" dirty="0"/>
              <a:t>)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1890" dirty="0"/>
              <a:t>Only these 2 columns are available in downstream steps</a:t>
            </a:r>
          </a:p>
        </p:txBody>
      </p:sp>
    </p:spTree>
    <p:extLst>
      <p:ext uri="{BB962C8B-B14F-4D97-AF65-F5344CB8AC3E}">
        <p14:creationId xmlns:p14="http://schemas.microsoft.com/office/powerpoint/2010/main" val="3297565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&gt;= 20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7: HAVING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R6 where SUM(Quantity) &gt;= 20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58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R7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3280811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- 20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 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8: SELECT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Evaluate expressions in the select list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 err="1"/>
              <a:t>ProductId</a:t>
            </a:r>
            <a:r>
              <a:rPr lang="en-US" sz="2835" dirty="0"/>
              <a:t> </a:t>
            </a:r>
            <a:r>
              <a:rPr lang="en-US" sz="2835" dirty="0">
                <a:sym typeface="Wingdings" panose="05000000000000000000" pitchFamily="2" charset="2"/>
              </a:rPr>
              <a:t> </a:t>
            </a:r>
            <a:r>
              <a:rPr lang="en-US" sz="2835" dirty="0" err="1">
                <a:sym typeface="Wingdings" panose="05000000000000000000" pitchFamily="2" charset="2"/>
              </a:rPr>
              <a:t>ProductId</a:t>
            </a:r>
            <a:endParaRPr lang="en-US" sz="2835" dirty="0">
              <a:sym typeface="Wingdings" panose="05000000000000000000" pitchFamily="2" charset="2"/>
            </a:endParaRP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>
                <a:sym typeface="Wingdings" panose="05000000000000000000" pitchFamily="2" charset="2"/>
              </a:rPr>
              <a:t>SUM(Quantity) – 20  </a:t>
            </a:r>
            <a:r>
              <a:rPr lang="en-US" sz="2835" dirty="0" err="1">
                <a:sym typeface="Wingdings" panose="05000000000000000000" pitchFamily="2" charset="2"/>
              </a:rPr>
              <a:t>ExcessOrders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58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R8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2758410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 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9: ORDER BY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Sort R8 by </a:t>
            </a:r>
            <a:r>
              <a:rPr lang="en-US" sz="2835" dirty="0" err="1"/>
              <a:t>ProductId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R9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1764828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 5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10: TOP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Keep the first 5 rows in R9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/>
              <a:t>Remaining rows get discarded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R10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Logical processing is complete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4089326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872139" y="1512041"/>
            <a:ext cx="7776210" cy="197133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15+ Years working with SQL Server</a:t>
            </a:r>
          </a:p>
          <a:p>
            <a:pPr lvl="1"/>
            <a:r>
              <a:rPr lang="en-US" sz="2457" dirty="0"/>
              <a:t>Development work since 7.0</a:t>
            </a:r>
          </a:p>
          <a:p>
            <a:pPr lvl="1"/>
            <a:r>
              <a:rPr lang="en-US" sz="2457" dirty="0"/>
              <a:t>Administration going back to 6.5</a:t>
            </a:r>
          </a:p>
          <a:p>
            <a:pPr lvl="1"/>
            <a:r>
              <a:rPr lang="en-US" sz="2457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1304" y="3499202"/>
            <a:ext cx="2805790" cy="93238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139" y="4077714"/>
            <a:ext cx="378721" cy="307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139" y="3494807"/>
            <a:ext cx="378721" cy="3787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2140" y="4543907"/>
            <a:ext cx="2367147" cy="57065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2408162" y="3990003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408163" y="3532661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391304" y="4474498"/>
            <a:ext cx="2996559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440129" y="5186238"/>
            <a:ext cx="8640232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35" dirty="0"/>
              <a:t>www.tf3604.com/optimizer</a:t>
            </a:r>
          </a:p>
        </p:txBody>
      </p:sp>
    </p:spTree>
    <p:extLst>
      <p:ext uri="{BB962C8B-B14F-4D97-AF65-F5344CB8AC3E}">
        <p14:creationId xmlns:p14="http://schemas.microsoft.com/office/powerpoint/2010/main" val="2576471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SQL Server Sees the 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1842231" y="1451052"/>
            <a:ext cx="7836026" cy="317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701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421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 </a:t>
            </a:r>
            <a:r>
              <a:rPr lang="en-US" sz="2646" dirty="0"/>
              <a:t> </a:t>
            </a:r>
            <a:r>
              <a:rPr lang="en-US" dirty="0"/>
              <a:t>inner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 outer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 Cartesian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 semi</a:t>
            </a:r>
            <a:r>
              <a:rPr lang="en-US" baseline="30000" dirty="0"/>
              <a:t>*</a:t>
            </a:r>
            <a:endParaRPr lang="en-US" baseline="30000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 anti-semi</a:t>
            </a:r>
            <a:r>
              <a:rPr lang="en-US" baseline="30000" dirty="0"/>
              <a:t>*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Apply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Set Operators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 union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 intersection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r>
              <a:rPr lang="en-US" dirty="0"/>
              <a:t> except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Select </a:t>
            </a:r>
            <a:r>
              <a:rPr lang="en-US" sz="2268" dirty="0"/>
              <a:t>(SQL: where)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Project </a:t>
            </a:r>
            <a:r>
              <a:rPr lang="en-US" sz="2268" dirty="0"/>
              <a:t>(SQL: select)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r>
              <a:rPr lang="en-US" dirty="0"/>
              <a:t> Aggregate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001796" y="5804941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2482" y="5804941"/>
            <a:ext cx="276038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681962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 Comparison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189425"/>
              </p:ext>
            </p:extLst>
          </p:nvPr>
        </p:nvGraphicFramePr>
        <p:xfrm>
          <a:off x="361038" y="1320035"/>
          <a:ext cx="10558753" cy="4458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3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5513">
                <a:tc>
                  <a:txBody>
                    <a:bodyPr/>
                    <a:lstStyle/>
                    <a:p>
                      <a:r>
                        <a:rPr lang="en-US" sz="2100" dirty="0"/>
                        <a:t>Join Type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Condition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Left rows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Right rows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Inner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For each </a:t>
                      </a:r>
                      <a:r>
                        <a:rPr lang="en-US" sz="2100" dirty="0"/>
                        <a:t>predicate match, output left row + right row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946">
                <a:tc>
                  <a:txBody>
                    <a:bodyPr/>
                    <a:lstStyle/>
                    <a:p>
                      <a:r>
                        <a:rPr lang="en-US" sz="2100" dirty="0"/>
                        <a:t>Left outer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Same as inner,</a:t>
                      </a:r>
                      <a:r>
                        <a:rPr lang="en-US" sz="2100" baseline="0" dirty="0"/>
                        <a:t> but i</a:t>
                      </a:r>
                      <a:r>
                        <a:rPr lang="en-US" sz="2100" dirty="0"/>
                        <a:t>f no</a:t>
                      </a:r>
                      <a:r>
                        <a:rPr lang="en-US" sz="2100" baseline="0" dirty="0"/>
                        <a:t> predicate match</a:t>
                      </a:r>
                      <a:r>
                        <a:rPr lang="en-US" sz="2100" dirty="0"/>
                        <a:t>, output left row + NULL placeholders for right row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r>
                        <a:rPr lang="en-US" sz="2100" dirty="0"/>
                        <a:t>Full outer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Same as left, but if no predicate match in right, output NULL</a:t>
                      </a:r>
                      <a:r>
                        <a:rPr lang="en-US" sz="2100" baseline="0" dirty="0"/>
                        <a:t> placeholders for left table + right row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226">
                <a:tc>
                  <a:txBody>
                    <a:bodyPr/>
                    <a:lstStyle/>
                    <a:p>
                      <a:r>
                        <a:rPr lang="en-US" sz="2100" dirty="0"/>
                        <a:t>Cartesian /</a:t>
                      </a:r>
                      <a:r>
                        <a:rPr lang="en-US" sz="2100" baseline="0" dirty="0"/>
                        <a:t> c</a:t>
                      </a:r>
                      <a:r>
                        <a:rPr lang="en-US" sz="2100" dirty="0"/>
                        <a:t>ross (m 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× </a:t>
                      </a:r>
                      <a:r>
                        <a:rPr lang="en-US" sz="2100" dirty="0"/>
                        <a:t>n)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Match each</a:t>
                      </a:r>
                      <a:r>
                        <a:rPr lang="en-US" sz="2100" baseline="0" dirty="0"/>
                        <a:t> row in left with each row in right (no concept of predicate)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m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100" dirty="0"/>
                        <a:t>Left</a:t>
                      </a:r>
                      <a:r>
                        <a:rPr lang="en-US" sz="2100" baseline="0" dirty="0"/>
                        <a:t> semi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r>
                        <a:rPr lang="en-US" sz="2100" baseline="0" dirty="0"/>
                        <a:t> left row once if predicate match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 or 1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198">
                <a:tc>
                  <a:txBody>
                    <a:bodyPr/>
                    <a:lstStyle/>
                    <a:p>
                      <a:r>
                        <a:rPr lang="en-US" sz="2100" dirty="0"/>
                        <a:t>Left anti-semi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 left row once if no predicate match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  <a:r>
                        <a:rPr lang="en-US" sz="2100" baseline="0" dirty="0"/>
                        <a:t> or 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395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Operators: Logical “get”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Scan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Seek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Lookups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Heap vs clustered index vs non-clustered index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Ordered vs unordered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Forward vs backward</a:t>
            </a:r>
          </a:p>
          <a:p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2125922" y="1636291"/>
            <a:ext cx="243007" cy="207006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490431" y="1636291"/>
            <a:ext cx="243007" cy="2430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7402" y="2238747"/>
            <a:ext cx="216036" cy="234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5923" y="2238748"/>
            <a:ext cx="252042" cy="2340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4884" y="2938668"/>
            <a:ext cx="225037" cy="2340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4425" y="2927299"/>
            <a:ext cx="243041" cy="22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54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2139" y="259507"/>
            <a:ext cx="7962657" cy="1080029"/>
          </a:xfrm>
        </p:spPr>
        <p:txBody>
          <a:bodyPr>
            <a:normAutofit/>
          </a:bodyPr>
          <a:lstStyle/>
          <a:p>
            <a:r>
              <a:rPr lang="en-US" dirty="0"/>
              <a:t>Physical Operators: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Merge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Nested loops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Hash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Aggregate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Stream aggregate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Hash aggregate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543" y="3066411"/>
            <a:ext cx="198033" cy="2340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629" y="2588376"/>
            <a:ext cx="234039" cy="2340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5124" y="2058816"/>
            <a:ext cx="243041" cy="2250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0900" y="4142920"/>
            <a:ext cx="198033" cy="234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0900" y="4581831"/>
            <a:ext cx="234039" cy="2340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4476" y="5733140"/>
            <a:ext cx="243041" cy="20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19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Parsing and binding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2703638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of Executing a Query - Graphical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D2F12C-7A5C-42A7-8423-E2EE42A56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1344168"/>
            <a:ext cx="9013608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026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930116"/>
          </a:xfrm>
        </p:spPr>
        <p:txBody>
          <a:bodyPr>
            <a:normAutofit fontScale="850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Parser: validate syntactical correctness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Build initial parse tree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Identify constants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Check user permissions</a:t>
            </a:r>
          </a:p>
          <a:p>
            <a:pPr lvl="2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21179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98191" y="3556016"/>
            <a:ext cx="5850158" cy="219455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selekt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 err="1">
                <a:solidFill>
                  <a:srgbClr val="008080"/>
                </a:solidFill>
                <a:latin typeface="Consolas" panose="020B0609020204030204" pitchFamily="49" charset="0"/>
              </a:rPr>
              <a:t>objA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wear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col3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835" dirty="0"/>
          </a:p>
        </p:txBody>
      </p:sp>
    </p:spTree>
    <p:extLst>
      <p:ext uri="{BB962C8B-B14F-4D97-AF65-F5344CB8AC3E}">
        <p14:creationId xmlns:p14="http://schemas.microsoft.com/office/powerpoint/2010/main" val="337705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276520"/>
            <a:ext cx="7776210" cy="541529"/>
          </a:xfrm>
        </p:spPr>
        <p:txBody>
          <a:bodyPr>
            <a:normAutofit/>
          </a:bodyPr>
          <a:lstStyle/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Expand views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72139" y="1969510"/>
            <a:ext cx="7776210" cy="1062029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ImportantCustomers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512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72139" y="3330090"/>
            <a:ext cx="7776210" cy="2223059"/>
          </a:xfrm>
          <a:prstGeom prst="rect">
            <a:avLst/>
          </a:prstGeom>
        </p:spPr>
        <p:txBody>
          <a:bodyPr vert="horz" lIns="86402" tIns="43201" rIns="86402" bIns="4320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512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</a:t>
            </a:r>
            <a:r>
              <a:rPr lang="en-US" sz="1512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512" dirty="0"/>
          </a:p>
        </p:txBody>
      </p:sp>
    </p:spTree>
    <p:extLst>
      <p:ext uri="{BB962C8B-B14F-4D97-AF65-F5344CB8AC3E}">
        <p14:creationId xmlns:p14="http://schemas.microsoft.com/office/powerpoint/2010/main" val="39033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Binding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Metadata discovery / name resolution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Data type resolution (i.e., UNION)</a:t>
            </a:r>
          </a:p>
          <a:p>
            <a:pPr marL="1296025" lvl="3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 text'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620031" lvl="4"/>
            <a:r>
              <a:rPr lang="en-US" sz="189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Conversion failed when converting the varchar value 'Some text' to data type int.</a:t>
            </a:r>
            <a:endParaRPr lang="en-US" sz="1890" dirty="0">
              <a:solidFill>
                <a:srgbClr val="FF0000"/>
              </a:solidFill>
            </a:endParaRP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Aggregate binding</a:t>
            </a:r>
          </a:p>
          <a:p>
            <a:pPr marL="1296025" lvl="3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728033" lvl="4"/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 '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Customer.CustomerID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is invalid in the select list because it is not contained in either an aggregate function or the GROUP BY clause.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06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Sponsors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75002" y="1504697"/>
            <a:ext cx="1069744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1" dirty="0"/>
              <a:t>Platinum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975002" y="2127270"/>
            <a:ext cx="7601348" cy="0"/>
          </a:xfrm>
          <a:prstGeom prst="line">
            <a:avLst/>
          </a:prstGeom>
          <a:ln w="3175">
            <a:solidFill>
              <a:srgbClr val="7A9F3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20003" y="2417581"/>
            <a:ext cx="1108316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1" dirty="0"/>
              <a:t>Gold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1996863" y="3011865"/>
            <a:ext cx="7601348" cy="0"/>
          </a:xfrm>
          <a:prstGeom prst="line">
            <a:avLst/>
          </a:prstGeom>
          <a:ln w="3175">
            <a:solidFill>
              <a:srgbClr val="7A9F3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20003" y="3281604"/>
            <a:ext cx="1109601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1" dirty="0"/>
              <a:t>Silver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1996862" y="3896460"/>
            <a:ext cx="7601348" cy="0"/>
          </a:xfrm>
          <a:prstGeom prst="line">
            <a:avLst/>
          </a:prstGeom>
          <a:ln w="3175">
            <a:solidFill>
              <a:srgbClr val="7A9F3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16142" y="4125054"/>
            <a:ext cx="1225319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1" dirty="0"/>
              <a:t>Bronze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996861" y="4696558"/>
            <a:ext cx="7601348" cy="0"/>
          </a:xfrm>
          <a:prstGeom prst="line">
            <a:avLst/>
          </a:prstGeom>
          <a:ln w="3175">
            <a:solidFill>
              <a:srgbClr val="7A9F3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655749" y="5940541"/>
            <a:ext cx="498671" cy="34500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8" name="Picture 1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246" y="2409973"/>
            <a:ext cx="1461786" cy="314488"/>
          </a:xfrm>
          <a:prstGeom prst="rect">
            <a:avLst/>
          </a:prstGeom>
        </p:spPr>
      </p:pic>
      <p:pic>
        <p:nvPicPr>
          <p:cNvPr id="21" name="Picture 20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630" y="5663407"/>
            <a:ext cx="1200872" cy="364785"/>
          </a:xfrm>
          <a:prstGeom prst="rect">
            <a:avLst/>
          </a:prstGeom>
        </p:spPr>
      </p:pic>
      <p:pic>
        <p:nvPicPr>
          <p:cNvPr id="24" name="Picture 23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908" y="3977444"/>
            <a:ext cx="747124" cy="59409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834" y="2350155"/>
            <a:ext cx="1566042" cy="423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2024217" y="4906980"/>
            <a:ext cx="1225319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1" dirty="0"/>
              <a:t>Swag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1996861" y="5463700"/>
            <a:ext cx="7601348" cy="0"/>
          </a:xfrm>
          <a:prstGeom prst="line">
            <a:avLst/>
          </a:prstGeom>
          <a:ln w="3175">
            <a:solidFill>
              <a:srgbClr val="7A9F3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823" y="1592786"/>
            <a:ext cx="970586" cy="17280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630" y="4102313"/>
            <a:ext cx="1583057" cy="37948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746" y="4917423"/>
            <a:ext cx="1754936" cy="30418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779" y="3354172"/>
            <a:ext cx="1954129" cy="2038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319" y="2351525"/>
            <a:ext cx="1000125" cy="4000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154" y="3210070"/>
            <a:ext cx="2647950" cy="4191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024217" y="5645323"/>
            <a:ext cx="1225319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1" dirty="0"/>
              <a:t>Venue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834" y="3962647"/>
            <a:ext cx="28575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563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Internal representation of query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Nodes may be logical or physical operators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0 to infinity inputs, 1 output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Server will output parse trees at various phases of optimization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 variety of trace flags will trigger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1038" y="5803084"/>
            <a:ext cx="3504549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 Or query trees, or relational trees</a:t>
            </a:r>
          </a:p>
        </p:txBody>
      </p:sp>
    </p:spTree>
    <p:extLst>
      <p:ext uri="{BB962C8B-B14F-4D97-AF65-F5344CB8AC3E}">
        <p14:creationId xmlns:p14="http://schemas.microsoft.com/office/powerpoint/2010/main" val="8865209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7636" y="1618907"/>
            <a:ext cx="3807453" cy="259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D550DE-F85B-4753-BDCE-776E88CBF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992" y="512064"/>
            <a:ext cx="5130423" cy="536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1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7636" y="1618907"/>
            <a:ext cx="3807453" cy="2768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323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1CC41D-9076-4DEE-A805-0E70CD310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992" y="512064"/>
            <a:ext cx="5130423" cy="536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935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Plans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Similar to physical execution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Multiple logical plans generated during query 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Have no physical properties, such as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Indexes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 counts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Keys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Logical operators only</a:t>
            </a:r>
          </a:p>
        </p:txBody>
      </p:sp>
      <p:sp>
        <p:nvSpPr>
          <p:cNvPr id="4" name="Oval 3"/>
          <p:cNvSpPr/>
          <p:nvPr/>
        </p:nvSpPr>
        <p:spPr>
          <a:xfrm>
            <a:off x="9366319" y="98166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680073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Simplification (heuristic rewrites, not cost-based)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Standardize queries, remove redundancies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Subqueries to joins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Predicate pushdown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Foreign key table removal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Retrieve statistics; do cardinality estimation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Create / update auto stats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7 vs 2014/2016 CE engine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Other physical properties </a:t>
            </a:r>
            <a:r>
              <a:rPr lang="en-US" sz="2268" dirty="0"/>
              <a:t>(keys, </a:t>
            </a:r>
            <a:r>
              <a:rPr lang="en-US" sz="2268" dirty="0" err="1"/>
              <a:t>nullability</a:t>
            </a:r>
            <a:r>
              <a:rPr lang="en-US" sz="2268" dirty="0"/>
              <a:t>, constraints)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Trivial plan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Only one possible way to execute query</a:t>
            </a:r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578047" y="3216139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10578960" y="138913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8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01749" y="2195103"/>
            <a:ext cx="3582097" cy="993851"/>
          </a:xfrm>
          <a:prstGeom prst="rect">
            <a:avLst/>
          </a:prstGeom>
        </p:spPr>
        <p:txBody>
          <a:bodyPr vert="horz" lIns="86402" tIns="43201" rIns="86402" bIns="43201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Contradiction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Aggregates on unique keys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Convert outer join to inner</a:t>
            </a:r>
          </a:p>
        </p:txBody>
      </p:sp>
    </p:spTree>
    <p:extLst>
      <p:ext uri="{BB962C8B-B14F-4D97-AF65-F5344CB8AC3E}">
        <p14:creationId xmlns:p14="http://schemas.microsoft.com/office/powerpoint/2010/main" val="38163414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Search phases 0 through 2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0: “Transaction Processing”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Simple, basic tests; internal cost threshold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1: “Quick Plan”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More rules, parallel exploration; internal cost threshold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2: “Full Optimization”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Full set of rules; usually exits on timeout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Extensive use of heuristics to prune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Construct execution plan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Plan caching (query text hash, set options)</a:t>
            </a:r>
          </a:p>
        </p:txBody>
      </p:sp>
      <p:sp>
        <p:nvSpPr>
          <p:cNvPr id="6" name="Oval 5"/>
          <p:cNvSpPr/>
          <p:nvPr/>
        </p:nvSpPr>
        <p:spPr>
          <a:xfrm>
            <a:off x="10094513" y="5464718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628026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“Every possible execution plan that achieves the directive of a given query”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be an enormous number of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Consider:</a:t>
            </a:r>
          </a:p>
          <a:p>
            <a:pPr marL="954033" lvl="2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954033" lvl="2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Assume a, b, c, d are tables with clustered index &amp; 3 non-clustered indexes each</a:t>
            </a:r>
          </a:p>
        </p:txBody>
      </p:sp>
    </p:spTree>
    <p:extLst>
      <p:ext uri="{BB962C8B-B14F-4D97-AF65-F5344CB8AC3E}">
        <p14:creationId xmlns:p14="http://schemas.microsoft.com/office/powerpoint/2010/main" val="1496145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3340" y="350064"/>
            <a:ext cx="9082272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163594"/>
              </p:ext>
            </p:extLst>
          </p:nvPr>
        </p:nvGraphicFramePr>
        <p:xfrm>
          <a:off x="543340" y="1083565"/>
          <a:ext cx="10170260" cy="4893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1747">
                  <a:extLst>
                    <a:ext uri="{9D8B030D-6E8A-4147-A177-3AD203B41FA5}">
                      <a16:colId xmlns:a16="http://schemas.microsoft.com/office/drawing/2014/main" val="3644048045"/>
                    </a:ext>
                  </a:extLst>
                </a:gridCol>
                <a:gridCol w="748513">
                  <a:extLst>
                    <a:ext uri="{9D8B030D-6E8A-4147-A177-3AD203B41FA5}">
                      <a16:colId xmlns:a16="http://schemas.microsoft.com/office/drawing/2014/main" val="2034254753"/>
                    </a:ext>
                  </a:extLst>
                </a:gridCol>
              </a:tblGrid>
              <a:tr h="412992">
                <a:tc gridSpan="2">
                  <a:txBody>
                    <a:bodyPr/>
                    <a:lstStyle/>
                    <a:p>
                      <a:r>
                        <a:rPr lang="en-US" sz="2100" dirty="0"/>
                        <a:t>Physical access methods (per table)</a:t>
                      </a:r>
                    </a:p>
                  </a:txBody>
                  <a:tcPr marL="86402" marR="86402" marT="43201" marB="4320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59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 clustered index scan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16198411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nonclustered</a:t>
                      </a:r>
                      <a:r>
                        <a:rPr lang="en-US" sz="2100" baseline="0" dirty="0"/>
                        <a:t> index scan (covering)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84167884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Ordered clustered index scan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14499862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Ordered </a:t>
                      </a:r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index scan (covering)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192618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seek + ordered partial scan + lookup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2739107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nonclustered</a:t>
                      </a:r>
                      <a:r>
                        <a:rPr lang="en-US" sz="2100" baseline="0" dirty="0"/>
                        <a:t> index scan + lookup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34653991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Clustered index seek + ordered</a:t>
                      </a:r>
                      <a:r>
                        <a:rPr lang="en-US" sz="2100" baseline="0" dirty="0"/>
                        <a:t> partial scan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27548304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index seek + ordered partial scan (covering)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0256934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Indexed views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9898392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Index intersection*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54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1305455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r>
                        <a:rPr lang="en-US" sz="1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86402" marR="86402" marT="43201" marB="4320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86402" marR="86402" marT="43201" marB="43201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1272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54910" y="5208867"/>
            <a:ext cx="6264951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45" dirty="0"/>
              <a:t>6 combinations of 2 indexes; 1 join per pair = 6 joins; 3 join methods each = 18</a:t>
            </a:r>
          </a:p>
          <a:p>
            <a:r>
              <a:rPr lang="en-US" sz="945" dirty="0"/>
              <a:t>6 combinations of 3 indexes; 2 joins per triplet = 12 joins; 3 join methods each = 36; total = 54</a:t>
            </a:r>
          </a:p>
        </p:txBody>
      </p:sp>
      <p:sp>
        <p:nvSpPr>
          <p:cNvPr id="5" name="Oval 4"/>
          <p:cNvSpPr/>
          <p:nvPr/>
        </p:nvSpPr>
        <p:spPr>
          <a:xfrm>
            <a:off x="10758138" y="5113967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117373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306" y="350064"/>
            <a:ext cx="778530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840304" y="1083565"/>
          <a:ext cx="7785308" cy="4993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2655">
                  <a:extLst>
                    <a:ext uri="{9D8B030D-6E8A-4147-A177-3AD203B41FA5}">
                      <a16:colId xmlns:a16="http://schemas.microsoft.com/office/drawing/2014/main" val="3644048045"/>
                    </a:ext>
                  </a:extLst>
                </a:gridCol>
                <a:gridCol w="3892653">
                  <a:extLst>
                    <a:ext uri="{9D8B030D-6E8A-4147-A177-3AD203B41FA5}">
                      <a16:colId xmlns:a16="http://schemas.microsoft.com/office/drawing/2014/main" val="2034254753"/>
                    </a:ext>
                  </a:extLst>
                </a:gridCol>
              </a:tblGrid>
              <a:tr h="412992">
                <a:tc gridSpan="2">
                  <a:txBody>
                    <a:bodyPr/>
                    <a:lstStyle/>
                    <a:p>
                      <a:r>
                        <a:rPr lang="en-US" sz="2100" dirty="0"/>
                        <a:t>Logical Join Orders: 24 Total</a:t>
                      </a:r>
                      <a:r>
                        <a:rPr lang="en-US" sz="2100" baseline="0" dirty="0"/>
                        <a:t> (or are there more?)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59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16198411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84167884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14499862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192618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2739107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346539918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275483042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02569347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9898392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1305455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45796785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9149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8310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4515659" cy="427661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So far we’ve only considered “left-deep” trees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n!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920" y="1446102"/>
            <a:ext cx="3700275" cy="425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99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What this session is not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An end-to-end optimizer session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 performance tuning session</a:t>
            </a:r>
          </a:p>
          <a:p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Goals of this session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Additional understanding of SQL Server internals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Deeper understanding: write better queries!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Provide additional skills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28760156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There are also “bushy” trees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(2n-2)!/(n-1)!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Optimizer normally</a:t>
            </a:r>
            <a:br>
              <a:rPr lang="en-US" dirty="0"/>
            </a:br>
            <a:r>
              <a:rPr lang="en-US" dirty="0"/>
              <a:t>does not</a:t>
            </a:r>
            <a:br>
              <a:rPr lang="en-US" dirty="0"/>
            </a:br>
            <a:r>
              <a:rPr lang="en-US" dirty="0"/>
              <a:t>consider</a:t>
            </a:r>
            <a:br>
              <a:rPr lang="en-US" dirty="0"/>
            </a:br>
            <a:r>
              <a:rPr lang="en-US" dirty="0"/>
              <a:t>these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171" y="2082750"/>
            <a:ext cx="5881042" cy="372731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357310" y="142351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885771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306" y="350064"/>
            <a:ext cx="778530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72139" y="1512041"/>
            <a:ext cx="7776210" cy="42766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35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16143" y="1656045"/>
            <a:ext cx="7776210" cy="42766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72 possible physical data access methods</a:t>
            </a:r>
          </a:p>
          <a:p>
            <a:r>
              <a:rPr lang="en-US" sz="2835" dirty="0"/>
              <a:t>120 possible logical join orders</a:t>
            </a:r>
          </a:p>
          <a:p>
            <a:r>
              <a:rPr lang="en-US" sz="2835" dirty="0"/>
              <a:t>3 physical joins possible per logical join</a:t>
            </a:r>
          </a:p>
          <a:p>
            <a:pPr lvl="1"/>
            <a:r>
              <a:rPr lang="en-US" sz="2457" dirty="0"/>
              <a:t>May require intermediate sort operation</a:t>
            </a:r>
          </a:p>
          <a:p>
            <a:r>
              <a:rPr lang="en-US" sz="2835" dirty="0"/>
              <a:t>= 25,920 possible plans</a:t>
            </a:r>
          </a:p>
          <a:p>
            <a:r>
              <a:rPr lang="en-US" sz="2835" dirty="0"/>
              <a:t>Much larger for more complex queries</a:t>
            </a:r>
          </a:p>
          <a:p>
            <a:r>
              <a:rPr lang="en-US" sz="2835" dirty="0"/>
              <a:t>Optimizer uses heuristics to limit search space</a:t>
            </a:r>
          </a:p>
        </p:txBody>
      </p:sp>
    </p:spTree>
    <p:extLst>
      <p:ext uri="{BB962C8B-B14F-4D97-AF65-F5344CB8AC3E}">
        <p14:creationId xmlns:p14="http://schemas.microsoft.com/office/powerpoint/2010/main" val="3090742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Documented.  Sort of.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Three columns: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578960" y="3603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509271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Optimization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967" y="1477153"/>
            <a:ext cx="5611603" cy="36501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0128" y="5292155"/>
            <a:ext cx="8640233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01" dirty="0">
                <a:solidFill>
                  <a:schemeClr val="accent1"/>
                </a:solidFill>
              </a:rPr>
              <a:t>http://imgs.xkcd.com/comics/efficiency.png</a:t>
            </a:r>
          </a:p>
        </p:txBody>
      </p:sp>
    </p:spTree>
    <p:extLst>
      <p:ext uri="{BB962C8B-B14F-4D97-AF65-F5344CB8AC3E}">
        <p14:creationId xmlns:p14="http://schemas.microsoft.com/office/powerpoint/2010/main" val="39864116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the Optimizer Dig a Bit Deeper?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819" y="1315138"/>
            <a:ext cx="5256333" cy="1386037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Trace flag 8780: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Considerably more attempts in Search 2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48069" y="2645336"/>
            <a:ext cx="2393874" cy="3532755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Very often still won’t come up with a different (or better) plan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472" y="2205061"/>
            <a:ext cx="2736456" cy="34025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013" y="2799160"/>
            <a:ext cx="2736456" cy="280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191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Metric: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Indicates improvement from phase to phase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Search 0 to 1 gain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Search 1 to 2 gain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Value that is &gt;= 0 and &lt; 1</a:t>
                </a:r>
              </a:p>
              <a:p>
                <a:pPr marL="1494953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0 indicates no improvement</a:t>
                </a:r>
              </a:p>
              <a:p>
                <a:pPr marL="1494953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Approaching 1 indicates significant improvement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Definition: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370" t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1829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Rules that can eliminate entire branches of the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Transformations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Find equivalent operations to get same output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Rule-based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SHOWONRULES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RULEON / RULEOFF 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Four types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Simplification, exploration, implementation, property enforcement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026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Start from a logical operation (may be a sub-branch of the full query): the pattern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Find equivalent logical operations: the substitute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Join commutativity: A⋈B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B⋈A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Join associativity: (A⋈B)⋈C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A⋈(B⋈C)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Aggregate before join</a:t>
            </a:r>
          </a:p>
        </p:txBody>
      </p:sp>
      <p:sp>
        <p:nvSpPr>
          <p:cNvPr id="4" name="Oval 3"/>
          <p:cNvSpPr/>
          <p:nvPr/>
        </p:nvSpPr>
        <p:spPr>
          <a:xfrm>
            <a:off x="10578960" y="507146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9232739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Start from a logical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Find equivalent physical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(nested loops join) B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(merge join) B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(hash join) B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Obtain costing on physical operations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prune expensive branches from tree</a:t>
            </a:r>
          </a:p>
        </p:txBody>
      </p:sp>
    </p:spTree>
    <p:extLst>
      <p:ext uri="{BB962C8B-B14F-4D97-AF65-F5344CB8AC3E}">
        <p14:creationId xmlns:p14="http://schemas.microsoft.com/office/powerpoint/2010/main" val="28868638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Property Enforcement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Properties associated with parse tree nodes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Uniqueness, type, </a:t>
            </a:r>
            <a:r>
              <a:rPr lang="en-US" dirty="0" err="1"/>
              <a:t>nullability</a:t>
            </a:r>
            <a:r>
              <a:rPr lang="en-US" dirty="0"/>
              <a:t>, sort order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Constraints on column values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Transformation rules may cause certain properties to be enforced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Example: sort order for a merge join</a:t>
            </a:r>
          </a:p>
        </p:txBody>
      </p:sp>
    </p:spTree>
    <p:extLst>
      <p:ext uri="{BB962C8B-B14F-4D97-AF65-F5344CB8AC3E}">
        <p14:creationId xmlns:p14="http://schemas.microsoft.com/office/powerpoint/2010/main" val="699310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Background: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Logical processing order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Physical processing considerations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Executing a query: parse, bind, transform, optimize, execute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Heuristics, transformation rules, parse trees, memos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Limitations &amp; DMVs</a:t>
            </a:r>
          </a:p>
        </p:txBody>
      </p:sp>
    </p:spTree>
    <p:extLst>
      <p:ext uri="{BB962C8B-B14F-4D97-AF65-F5344CB8AC3E}">
        <p14:creationId xmlns:p14="http://schemas.microsoft.com/office/powerpoint/2010/main" val="20248188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sys.dm_exec_query_transformation_stats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One row per transformation rule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Promise_Total</a:t>
            </a:r>
            <a:r>
              <a:rPr lang="en-US" dirty="0"/>
              <a:t>” – Estimate of how useful might the rule be for this query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Built_Substitute</a:t>
            </a:r>
            <a:r>
              <a:rPr lang="en-US" dirty="0"/>
              <a:t>” – Number of times the rule generated an alternate tree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“Succeeded” – Number of times the rule was incorporated into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935731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738929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Considered by the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Memory grants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Costing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Cold cache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Sequential vs random I/O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But not the nature of the I/O subsystem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CPU costs, core count, available memory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Cardinality estimator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What do cost units really mean?</a:t>
            </a:r>
          </a:p>
        </p:txBody>
      </p:sp>
    </p:spTree>
    <p:extLst>
      <p:ext uri="{BB962C8B-B14F-4D97-AF65-F5344CB8AC3E}">
        <p14:creationId xmlns:p14="http://schemas.microsoft.com/office/powerpoint/2010/main" val="1293684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Used to explore different alternatives to a portion of the query tree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think of it as a matrix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Rows (groups) represent substitutes – each entry is logically equivalent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Columns represent application of a transformation rule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Each entry is hashed to prevent duplication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17567218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089124"/>
          </a:xfrm>
        </p:spPr>
        <p:txBody>
          <a:bodyPr>
            <a:norm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23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846435"/>
              </p:ext>
            </p:extLst>
          </p:nvPr>
        </p:nvGraphicFramePr>
        <p:xfrm>
          <a:off x="1872140" y="2773668"/>
          <a:ext cx="3786538" cy="2491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05">
                  <a:extLst>
                    <a:ext uri="{9D8B030D-6E8A-4147-A177-3AD203B41FA5}">
                      <a16:colId xmlns:a16="http://schemas.microsoft.com/office/drawing/2014/main" val="3940544257"/>
                    </a:ext>
                  </a:extLst>
                </a:gridCol>
                <a:gridCol w="2726733">
                  <a:extLst>
                    <a:ext uri="{9D8B030D-6E8A-4147-A177-3AD203B41FA5}">
                      <a16:colId xmlns:a16="http://schemas.microsoft.com/office/drawing/2014/main" val="3658567973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32275335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484087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val="186458862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val="3035259714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val="2023621082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val="12001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9307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025459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Apply join associativity: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(OD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(OH ⋈ C)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733815"/>
              </p:ext>
            </p:extLst>
          </p:nvPr>
        </p:nvGraphicFramePr>
        <p:xfrm>
          <a:off x="1872139" y="2620618"/>
          <a:ext cx="6436974" cy="3092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880">
                  <a:extLst>
                    <a:ext uri="{9D8B030D-6E8A-4147-A177-3AD203B41FA5}">
                      <a16:colId xmlns:a16="http://schemas.microsoft.com/office/drawing/2014/main" val="392696932"/>
                    </a:ext>
                  </a:extLst>
                </a:gridCol>
                <a:gridCol w="2694547">
                  <a:extLst>
                    <a:ext uri="{9D8B030D-6E8A-4147-A177-3AD203B41FA5}">
                      <a16:colId xmlns:a16="http://schemas.microsoft.com/office/drawing/2014/main" val="2769969192"/>
                    </a:ext>
                  </a:extLst>
                </a:gridCol>
                <a:gridCol w="2694547">
                  <a:extLst>
                    <a:ext uri="{9D8B030D-6E8A-4147-A177-3AD203B41FA5}">
                      <a16:colId xmlns:a16="http://schemas.microsoft.com/office/drawing/2014/main" val="2022610816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</a:t>
                      </a:r>
                      <a:r>
                        <a:rPr lang="en-US" sz="2100" baseline="0" dirty="0"/>
                        <a:t> x.1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34493766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917341330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04286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65853072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8188636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4838477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6704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0244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737" y="1426583"/>
            <a:ext cx="7776210" cy="1025459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Apply join commutativity: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(OD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(OH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OD) ⋈ 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148918"/>
              </p:ext>
            </p:extLst>
          </p:nvPr>
        </p:nvGraphicFramePr>
        <p:xfrm>
          <a:off x="1457737" y="2620618"/>
          <a:ext cx="8560906" cy="3092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399">
                  <a:extLst>
                    <a:ext uri="{9D8B030D-6E8A-4147-A177-3AD203B41FA5}">
                      <a16:colId xmlns:a16="http://schemas.microsoft.com/office/drawing/2014/main" val="392696932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val="2769969192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val="2022610816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val="102813283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</a:t>
                      </a:r>
                      <a:r>
                        <a:rPr lang="en-US" sz="2100" baseline="0" dirty="0"/>
                        <a:t> x.1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x.2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34493766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917341330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04286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65853072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0.0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8188636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4838477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6704833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935731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6990104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57" dirty="0"/>
              <a:t>It has to deal with many things we’ve not discussed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DML (updates, deletes, inserts, merges; output clause)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Halloween protection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Triggers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Index updates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Constraint management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Wide vs. narrow updates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Data warehouse optimization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 err="1"/>
              <a:t>Columnstore</a:t>
            </a:r>
            <a:r>
              <a:rPr lang="en-US" sz="2079" dirty="0"/>
              <a:t>, full-text, spatial, xml, filtered indexes and sparse columns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Window functions, partitioned tables, </a:t>
            </a:r>
            <a:r>
              <a:rPr lang="en-US" sz="2079" dirty="0" err="1"/>
              <a:t>Hekaton</a:t>
            </a:r>
            <a:r>
              <a:rPr lang="en-US" sz="2079" dirty="0"/>
              <a:t>, Stretch DB, other new features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Row vs. batch mode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4606648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is a declarative language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theory, it shouldn’t matter how SQL is written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We are effectively giving SQL Server a set of requirements and asking it to write a program for us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practice, it does matter because no optimizer is perfect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It will give us correct results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In the real world, efficiency matters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Writing “better” queries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Sometimes we need to “out-smart” the optimizer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790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1814303"/>
              </p:ext>
            </p:extLst>
          </p:nvPr>
        </p:nvGraphicFramePr>
        <p:xfrm>
          <a:off x="361038" y="1339536"/>
          <a:ext cx="10253953" cy="4137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95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9089858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341315">
                <a:tc>
                  <a:txBody>
                    <a:bodyPr/>
                    <a:lstStyle/>
                    <a:p>
                      <a:r>
                        <a:rPr lang="en-US" sz="2100"/>
                        <a:t>2363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(SQL 2014+ CE) and </a:t>
                      </a:r>
                      <a:r>
                        <a:rPr lang="en-US" sz="2100" i="1" baseline="0" dirty="0"/>
                        <a:t>lots</a:t>
                      </a:r>
                      <a:r>
                        <a:rPr lang="en-US" sz="2100" i="0" baseline="0" dirty="0"/>
                        <a:t> of other info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58696190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2372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memory usage at each phase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28030019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2373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</a:t>
                      </a:r>
                      <a:r>
                        <a:rPr lang="en-US" sz="2100" baseline="0" dirty="0"/>
                        <a:t> memory usage for rules and properties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1928433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3604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r>
                        <a:rPr lang="en-US" sz="2100" baseline="0" dirty="0"/>
                        <a:t> to client (“Messages” tab)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62058515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7352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final</a:t>
                      </a:r>
                      <a:r>
                        <a:rPr lang="en-US" sz="2100" baseline="0" dirty="0"/>
                        <a:t> query tree (post-optimization rewrites)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697738616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parse tree (converted)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16611556"/>
                  </a:ext>
                </a:extLst>
              </a:tr>
              <a:tr h="427583">
                <a:tc>
                  <a:txBody>
                    <a:bodyPr/>
                    <a:lstStyle/>
                    <a:p>
                      <a:r>
                        <a:rPr lang="en-US" sz="2100" dirty="0"/>
                        <a:t>8606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transformed parse trees (input,</a:t>
                      </a:r>
                      <a:r>
                        <a:rPr lang="en-US" sz="2100" baseline="0" dirty="0"/>
                        <a:t> simplified, join-collapsed, normalized)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31281410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output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975533996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8608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memo structure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75903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0746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68550"/>
              </p:ext>
            </p:extLst>
          </p:nvPr>
        </p:nvGraphicFramePr>
        <p:xfrm>
          <a:off x="361038" y="1339536"/>
          <a:ext cx="10147936" cy="4536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60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8995876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task and operation type counts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48498165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 cardinality info to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37791078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final mem</a:t>
                      </a:r>
                      <a:r>
                        <a:rPr lang="en-US" sz="2100" baseline="0" dirty="0"/>
                        <a:t>o structure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387856053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 rules (SQL 2012+)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599123823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8620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</a:t>
                      </a:r>
                      <a:r>
                        <a:rPr lang="en-US" sz="2100" baseline="0" dirty="0"/>
                        <a:t> rules and memo arguments (SQL 2012+)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23260386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8621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 rules</a:t>
                      </a:r>
                      <a:r>
                        <a:rPr lang="en-US" sz="2100" baseline="0" dirty="0"/>
                        <a:t> and resulting tree </a:t>
                      </a:r>
                      <a:r>
                        <a:rPr lang="en-US" sz="2100" dirty="0"/>
                        <a:t>(SQL 2012+)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14594452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8649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Force parallel plan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954677722"/>
                  </a:ext>
                </a:extLst>
              </a:tr>
              <a:tr h="259832">
                <a:tc>
                  <a:txBody>
                    <a:bodyPr/>
                    <a:lstStyle/>
                    <a:p>
                      <a:r>
                        <a:rPr lang="en-US" sz="2100" dirty="0"/>
                        <a:t>8666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 debugging info</a:t>
                      </a:r>
                      <a:r>
                        <a:rPr lang="en-US" sz="2100" baseline="0" dirty="0"/>
                        <a:t> to query plan (in the “F4” properties)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0590397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8675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optimization search phases and times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89359501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8757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Disable trivial plan generation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344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Only the Foundation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materials we are covering here will only skim the surface of what is possible.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Understanding optimizer internals takes time and study.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Many features you run across have minimal available information out there.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Don’t get frustrated … just keep on diving in (if this is interesting to you)!</a:t>
            </a:r>
          </a:p>
        </p:txBody>
      </p:sp>
    </p:spTree>
    <p:extLst>
      <p:ext uri="{BB962C8B-B14F-4D97-AF65-F5344CB8AC3E}">
        <p14:creationId xmlns:p14="http://schemas.microsoft.com/office/powerpoint/2010/main" val="34846177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548439"/>
              </p:ext>
            </p:extLst>
          </p:nvPr>
        </p:nvGraphicFramePr>
        <p:xfrm>
          <a:off x="361038" y="1339536"/>
          <a:ext cx="10134684" cy="2147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555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8984129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8780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Give query processor more “time” to </a:t>
                      </a:r>
                      <a:r>
                        <a:rPr lang="en-US" sz="2100"/>
                        <a:t>optimize query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9130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pushed predicate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9204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(fully loaded) (SQL 7 CE only)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998">
                <a:tc>
                  <a:txBody>
                    <a:bodyPr/>
                    <a:lstStyle/>
                    <a:p>
                      <a:r>
                        <a:rPr lang="en-US" sz="2100" dirty="0"/>
                        <a:t>9292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(header only) (SQL 7 CE only)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1038" y="5687540"/>
            <a:ext cx="2095767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 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11854496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TRACEON / TRACEOFF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RULEON / RULEOFF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SHOWONRULES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SHOWOFFRULES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option (recompile, </a:t>
            </a:r>
            <a:r>
              <a:rPr lang="en-US" dirty="0" err="1"/>
              <a:t>querytraceon</a:t>
            </a:r>
            <a:r>
              <a:rPr lang="en-US" dirty="0"/>
              <a:t> ####, </a:t>
            </a:r>
            <a:r>
              <a:rPr lang="en-US" dirty="0" err="1"/>
              <a:t>queryruleoff</a:t>
            </a:r>
            <a:r>
              <a:rPr lang="en-US" dirty="0"/>
              <a:t> ‘xxx’)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sys.dm_exec_query_optimizer_info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sys.dm_exec_query_transformation_stats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490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History of SQL’s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Volcano Optimizer (April 1993) (</a:t>
            </a:r>
            <a:r>
              <a:rPr lang="en-US" dirty="0">
                <a:hlinkClick r:id="rId2"/>
              </a:rPr>
              <a:t>PDF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Goetz </a:t>
            </a:r>
            <a:r>
              <a:rPr lang="en-US" dirty="0" err="1"/>
              <a:t>Graefe</a:t>
            </a:r>
            <a:r>
              <a:rPr lang="en-US" dirty="0"/>
              <a:t>, William J. McKenna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Based on </a:t>
            </a:r>
            <a:r>
              <a:rPr lang="en-US" dirty="0" err="1"/>
              <a:t>Graefe’s</a:t>
            </a:r>
            <a:r>
              <a:rPr lang="en-US" dirty="0"/>
              <a:t> earlier Exodus Optimizer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Cascades Framework (1995) (</a:t>
            </a:r>
            <a:r>
              <a:rPr lang="en-US" dirty="0">
                <a:hlinkClick r:id="rId3"/>
              </a:rPr>
              <a:t>PDF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Goetz </a:t>
            </a:r>
            <a:r>
              <a:rPr lang="en-US" dirty="0" err="1"/>
              <a:t>Graefe</a:t>
            </a:r>
            <a:endParaRPr lang="en-US" dirty="0"/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Refinement of the Volcano Optimizer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Basis for rewritten optimizer in SQL Server 7.0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Major innovation: the memo structure</a:t>
            </a:r>
          </a:p>
        </p:txBody>
      </p:sp>
    </p:spTree>
    <p:extLst>
      <p:ext uri="{BB962C8B-B14F-4D97-AF65-F5344CB8AC3E}">
        <p14:creationId xmlns:p14="http://schemas.microsoft.com/office/powerpoint/2010/main" val="30282566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Benjamin Nevarez (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>
                <a:hlinkClick r:id="rId3"/>
              </a:rPr>
              <a:t>Inside the SQL Server Query Optimizer</a:t>
            </a: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Paul White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Page Free Space blog</a:t>
            </a:r>
            <a:r>
              <a:rPr lang="en-US" dirty="0"/>
              <a:t> (especially </a:t>
            </a:r>
            <a:r>
              <a:rPr lang="en-US" dirty="0">
                <a:hlinkClick r:id="rId5"/>
              </a:rPr>
              <a:t>this</a:t>
            </a:r>
            <a:r>
              <a:rPr lang="en-US" dirty="0"/>
              <a:t> series)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SQL Performance blog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Conor</a:t>
            </a:r>
            <a:r>
              <a:rPr lang="en-US" dirty="0"/>
              <a:t> Cunningham (</a:t>
            </a:r>
            <a:r>
              <a:rPr lang="en-US" dirty="0">
                <a:hlinkClick r:id="rId7"/>
              </a:rPr>
              <a:t>Blog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Microsoft SQL Server 2012 Internals</a:t>
            </a:r>
            <a:r>
              <a:rPr lang="en-US" dirty="0"/>
              <a:t> (Kalen Delaney, editor), chapter 11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 err="1">
                <a:hlinkClick r:id="rId8"/>
              </a:rPr>
              <a:t>SQLBits</a:t>
            </a:r>
            <a:r>
              <a:rPr lang="en-US" dirty="0">
                <a:hlinkClick r:id="rId8"/>
              </a:rPr>
              <a:t>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12540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www.tf3604.com/optimizer</a:t>
            </a:r>
            <a:r>
              <a:rPr lang="en-US" dirty="0"/>
              <a:t>.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Slide deck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Scripts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Sample database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Query Tree Viewer binaries &amp; source</a:t>
            </a:r>
          </a:p>
          <a:p>
            <a:pPr lvl="1"/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3357524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Defines the sequence in which SQL elements are logically processed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Forms the starting basis for parsing the submitted query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Usually discussed from the perspective of a SELECT query; similar for UPDATE / DELETE / INSERT / MERGE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Declarative vs procedural programming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“What” vs “How”</a:t>
            </a:r>
          </a:p>
        </p:txBody>
      </p:sp>
    </p:spTree>
    <p:extLst>
      <p:ext uri="{BB962C8B-B14F-4D97-AF65-F5344CB8AC3E}">
        <p14:creationId xmlns:p14="http://schemas.microsoft.com/office/powerpoint/2010/main" val="1453879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 / APPLY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PIVOT / UNPIVOT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WITH CUBE / ROLLUP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DISTINCT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OFFSET … FETCH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88242" y="4954539"/>
            <a:ext cx="4191241" cy="61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1" dirty="0"/>
              <a:t>For more details, see </a:t>
            </a:r>
            <a:r>
              <a:rPr lang="en-US" sz="1701" dirty="0">
                <a:hlinkClick r:id="rId2"/>
              </a:rPr>
              <a:t>this </a:t>
            </a:r>
            <a:r>
              <a:rPr lang="en-US" sz="1701" dirty="0"/>
              <a:t>and subsequent articles from </a:t>
            </a:r>
            <a:r>
              <a:rPr lang="en-US" sz="1701" dirty="0" err="1"/>
              <a:t>Itzik</a:t>
            </a:r>
            <a:r>
              <a:rPr lang="en-US" sz="1701" dirty="0"/>
              <a:t> Ben-</a:t>
            </a:r>
            <a:r>
              <a:rPr lang="en-US" sz="1701" dirty="0" err="1"/>
              <a:t>Gan</a:t>
            </a:r>
            <a:endParaRPr lang="en-US" sz="1701" dirty="0"/>
          </a:p>
        </p:txBody>
      </p:sp>
    </p:spTree>
    <p:extLst>
      <p:ext uri="{BB962C8B-B14F-4D97-AF65-F5344CB8AC3E}">
        <p14:creationId xmlns:p14="http://schemas.microsoft.com/office/powerpoint/2010/main" val="1739382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‘CO'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925311" y="3097183"/>
          <a:ext cx="7836024" cy="2086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008">
                  <a:extLst>
                    <a:ext uri="{9D8B030D-6E8A-4147-A177-3AD203B41FA5}">
                      <a16:colId xmlns:a16="http://schemas.microsoft.com/office/drawing/2014/main" val="234227049"/>
                    </a:ext>
                  </a:extLst>
                </a:gridCol>
                <a:gridCol w="2612008">
                  <a:extLst>
                    <a:ext uri="{9D8B030D-6E8A-4147-A177-3AD203B41FA5}">
                      <a16:colId xmlns:a16="http://schemas.microsoft.com/office/drawing/2014/main" val="4053135350"/>
                    </a:ext>
                  </a:extLst>
                </a:gridCol>
                <a:gridCol w="2612008">
                  <a:extLst>
                    <a:ext uri="{9D8B030D-6E8A-4147-A177-3AD203B41FA5}">
                      <a16:colId xmlns:a16="http://schemas.microsoft.com/office/drawing/2014/main" val="672378647"/>
                    </a:ext>
                  </a:extLst>
                </a:gridCol>
              </a:tblGrid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Table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Columns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Rows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843053056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OrderHeader</a:t>
                      </a:r>
                      <a:endParaRPr lang="en-US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301,811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55328934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OrderDetail</a:t>
                      </a:r>
                      <a:endParaRPr lang="en-US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603,133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144851549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Customer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70,132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5893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060533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7A3E"/>
      </a:accent1>
      <a:accent2>
        <a:srgbClr val="00BF6F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4879</Words>
  <Application>Microsoft Office PowerPoint</Application>
  <PresentationFormat>Custom</PresentationFormat>
  <Paragraphs>793</Paragraphs>
  <Slides>64</Slides>
  <Notes>23</Notes>
  <HiddenSlides>11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3" baseType="lpstr">
      <vt:lpstr>Arial</vt:lpstr>
      <vt:lpstr>Calibri</vt:lpstr>
      <vt:lpstr>Cambria Math</vt:lpstr>
      <vt:lpstr>Consolas</vt:lpstr>
      <vt:lpstr>Segoe UI</vt:lpstr>
      <vt:lpstr>Times New Roman</vt:lpstr>
      <vt:lpstr>Wingdings</vt:lpstr>
      <vt:lpstr>SQLSatOslo 2016</vt:lpstr>
      <vt:lpstr>Image</vt:lpstr>
      <vt:lpstr>Brian Hansen brian@tf3604.com @tf3604</vt:lpstr>
      <vt:lpstr>Brian Hansen</vt:lpstr>
      <vt:lpstr>Thank You Sponsors</vt:lpstr>
      <vt:lpstr>About This Session</vt:lpstr>
      <vt:lpstr>Agenda</vt:lpstr>
      <vt:lpstr>This Is Only the Foundation</vt:lpstr>
      <vt:lpstr>Logical Processing Order</vt:lpstr>
      <vt:lpstr>Logical Processing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SQL Server Sees the Query</vt:lpstr>
      <vt:lpstr>Logical Operators</vt:lpstr>
      <vt:lpstr>Join Type Comparison</vt:lpstr>
      <vt:lpstr>Physical Operators: Logical “get”</vt:lpstr>
      <vt:lpstr>Physical Operators: Other</vt:lpstr>
      <vt:lpstr>Process of Executing a Query</vt:lpstr>
      <vt:lpstr>Process of Executing a Query - Graphical</vt:lpstr>
      <vt:lpstr>Parsing and Binding  (1 of 3)</vt:lpstr>
      <vt:lpstr>Parsing and Binding  (2 of 3)</vt:lpstr>
      <vt:lpstr>Parsing and Binding  (3 of 3)</vt:lpstr>
      <vt:lpstr>Parse Trees*</vt:lpstr>
      <vt:lpstr>Example Parse Tree</vt:lpstr>
      <vt:lpstr>Query Tree</vt:lpstr>
      <vt:lpstr>Logical Plans </vt:lpstr>
      <vt:lpstr>Optimization (1 of 2)</vt:lpstr>
      <vt:lpstr>Optimization (2 of 2)</vt:lpstr>
      <vt:lpstr>Search Space</vt:lpstr>
      <vt:lpstr>PowerPoint Presentation</vt:lpstr>
      <vt:lpstr>PowerPoint Presentation</vt:lpstr>
      <vt:lpstr>Join Order Considerations</vt:lpstr>
      <vt:lpstr>Join Order Considerations, continued</vt:lpstr>
      <vt:lpstr>PowerPoint Presentation</vt:lpstr>
      <vt:lpstr>sys.dm_exec_query_optimizer_info</vt:lpstr>
      <vt:lpstr>Smart Optimization</vt:lpstr>
      <vt:lpstr>Can the Optimizer Dig a Bit Deeper?</vt:lpstr>
      <vt:lpstr>An Interesting Metric: Gain</vt:lpstr>
      <vt:lpstr>Heuristics and Transformations</vt:lpstr>
      <vt:lpstr>Transformations: Exploration</vt:lpstr>
      <vt:lpstr>Transformations: Implementation</vt:lpstr>
      <vt:lpstr>Transformations: Property Enforcement</vt:lpstr>
      <vt:lpstr>sys.dm_exec_query_transformation_stats</vt:lpstr>
      <vt:lpstr>Factors Considered by the Optimizer</vt:lpstr>
      <vt:lpstr>Memo Structure</vt:lpstr>
      <vt:lpstr>Example Memo</vt:lpstr>
      <vt:lpstr>Example Memo</vt:lpstr>
      <vt:lpstr>Example Memo</vt:lpstr>
      <vt:lpstr>The Optimizer Is Exceptionally Complex</vt:lpstr>
      <vt:lpstr>Conclusions</vt:lpstr>
      <vt:lpstr>Appendix: Trace Flags</vt:lpstr>
      <vt:lpstr>Appendix: Trace Flags, continued</vt:lpstr>
      <vt:lpstr>Appendix: Trace Flags, continued</vt:lpstr>
      <vt:lpstr>Appendix: Commands</vt:lpstr>
      <vt:lpstr>Appendix: History of SQL’s Optimizer</vt:lpstr>
      <vt:lpstr>References</vt:lpstr>
      <vt:lpstr>Thank You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hansen</cp:lastModifiedBy>
  <cp:revision>49</cp:revision>
  <dcterms:created xsi:type="dcterms:W3CDTF">2011-08-19T20:30:49Z</dcterms:created>
  <dcterms:modified xsi:type="dcterms:W3CDTF">2018-03-10T17:12:12Z</dcterms:modified>
</cp:coreProperties>
</file>