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7"/>
  </p:notesMasterIdLst>
  <p:sldIdLst>
    <p:sldId id="263" r:id="rId2"/>
    <p:sldId id="333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290" r:id="rId27"/>
    <p:sldId id="291" r:id="rId28"/>
    <p:sldId id="292" r:id="rId29"/>
    <p:sldId id="293" r:id="rId30"/>
    <p:sldId id="294" r:id="rId31"/>
    <p:sldId id="331" r:id="rId32"/>
    <p:sldId id="332" r:id="rId33"/>
    <p:sldId id="296" r:id="rId34"/>
    <p:sldId id="329" r:id="rId35"/>
    <p:sldId id="297" r:id="rId36"/>
    <p:sldId id="298" r:id="rId37"/>
    <p:sldId id="299" r:id="rId38"/>
    <p:sldId id="300" r:id="rId39"/>
    <p:sldId id="301" r:id="rId40"/>
    <p:sldId id="302" r:id="rId41"/>
    <p:sldId id="303" r:id="rId42"/>
    <p:sldId id="304" r:id="rId43"/>
    <p:sldId id="305" r:id="rId44"/>
    <p:sldId id="306" r:id="rId45"/>
    <p:sldId id="307" r:id="rId46"/>
    <p:sldId id="308" r:id="rId47"/>
    <p:sldId id="309" r:id="rId48"/>
    <p:sldId id="310" r:id="rId49"/>
    <p:sldId id="311" r:id="rId50"/>
    <p:sldId id="312" r:id="rId51"/>
    <p:sldId id="313" r:id="rId52"/>
    <p:sldId id="314" r:id="rId53"/>
    <p:sldId id="315" r:id="rId54"/>
    <p:sldId id="316" r:id="rId55"/>
    <p:sldId id="317" r:id="rId56"/>
    <p:sldId id="318" r:id="rId57"/>
    <p:sldId id="319" r:id="rId58"/>
    <p:sldId id="320" r:id="rId59"/>
    <p:sldId id="321" r:id="rId60"/>
    <p:sldId id="322" r:id="rId61"/>
    <p:sldId id="323" r:id="rId62"/>
    <p:sldId id="324" r:id="rId63"/>
    <p:sldId id="325" r:id="rId64"/>
    <p:sldId id="326" r:id="rId65"/>
    <p:sldId id="327" r:id="rId66"/>
  </p:sldIdLst>
  <p:sldSz cx="11520488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1" userDrawn="1">
          <p15:clr>
            <a:srgbClr val="A4A3A4"/>
          </p15:clr>
        </p15:guide>
        <p15:guide id="2" pos="362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87" autoAdjust="0"/>
    <p:restoredTop sz="94660"/>
  </p:normalViewPr>
  <p:slideViewPr>
    <p:cSldViewPr snapToGrid="0" snapToObjects="1">
      <p:cViewPr varScale="1">
        <p:scale>
          <a:sx n="114" d="100"/>
          <a:sy n="114" d="100"/>
        </p:scale>
        <p:origin x="660" y="114"/>
      </p:cViewPr>
      <p:guideLst>
        <p:guide orient="horz" pos="2041"/>
        <p:guide pos="3629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thrine Wilhelmsen" userId="c6973458-3efe-4c06-aec0-db88ac9e247c" providerId="ADAL" clId="{3DD560E9-C4C8-43FF-BDE1-9148666DF594}"/>
    <pc:docChg chg="undo custSel modSld modMainMaster">
      <pc:chgData name="Cathrine Wilhelmsen" userId="c6973458-3efe-4c06-aec0-db88ac9e247c" providerId="ADAL" clId="{3DD560E9-C4C8-43FF-BDE1-9148666DF594}" dt="2017-09-15T02:24:48.041" v="17"/>
      <pc:docMkLst>
        <pc:docMk/>
      </pc:docMkLst>
      <pc:sldChg chg="addSp delSp modSp">
        <pc:chgData name="Cathrine Wilhelmsen" userId="c6973458-3efe-4c06-aec0-db88ac9e247c" providerId="ADAL" clId="{3DD560E9-C4C8-43FF-BDE1-9148666DF594}" dt="2017-08-26T22:25:42.543" v="1" actId="478"/>
        <pc:sldMkLst>
          <pc:docMk/>
          <pc:sldMk cId="3947886400" sldId="263"/>
        </pc:sldMkLst>
        <pc:picChg chg="add del mod">
          <ac:chgData name="Cathrine Wilhelmsen" userId="c6973458-3efe-4c06-aec0-db88ac9e247c" providerId="ADAL" clId="{3DD560E9-C4C8-43FF-BDE1-9148666DF594}" dt="2017-08-26T22:25:42.543" v="1" actId="478"/>
          <ac:picMkLst>
            <pc:docMk/>
            <pc:sldMk cId="3947886400" sldId="263"/>
            <ac:picMk id="5" creationId="{AF8056B2-4696-41A5-8737-CF2D341C8131}"/>
          </ac:picMkLst>
        </pc:picChg>
      </pc:sldChg>
      <pc:sldMasterChg chg="modSp modSldLayout">
        <pc:chgData name="Cathrine Wilhelmsen" userId="c6973458-3efe-4c06-aec0-db88ac9e247c" providerId="ADAL" clId="{3DD560E9-C4C8-43FF-BDE1-9148666DF594}" dt="2017-09-15T02:24:48.041" v="17"/>
        <pc:sldMasterMkLst>
          <pc:docMk/>
          <pc:sldMasterMk cId="517766698" sldId="2147483648"/>
        </pc:sldMasterMkLst>
        <pc:spChg chg="mod">
          <ac:chgData name="Cathrine Wilhelmsen" userId="c6973458-3efe-4c06-aec0-db88ac9e247c" providerId="ADAL" clId="{3DD560E9-C4C8-43FF-BDE1-9148666DF594}" dt="2017-09-15T02:24:48.041" v="17"/>
          <ac:spMkLst>
            <pc:docMk/>
            <pc:sldMasterMk cId="517766698" sldId="2147483648"/>
            <ac:spMk id="2" creationId="{00000000-0000-0000-0000-000000000000}"/>
          </ac:spMkLst>
        </pc:spChg>
        <pc:sldLayoutChg chg="addSp delSp modSp">
          <pc:chgData name="Cathrine Wilhelmsen" userId="c6973458-3efe-4c06-aec0-db88ac9e247c" providerId="ADAL" clId="{3DD560E9-C4C8-43FF-BDE1-9148666DF594}" dt="2017-08-26T22:26:27.446" v="11" actId="478"/>
          <pc:sldLayoutMkLst>
            <pc:docMk/>
            <pc:sldMasterMk cId="517766698" sldId="2147483648"/>
            <pc:sldLayoutMk cId="800730336" sldId="2147483649"/>
          </pc:sldLayoutMkLst>
          <pc:spChg chg="del">
            <ac:chgData name="Cathrine Wilhelmsen" userId="c6973458-3efe-4c06-aec0-db88ac9e247c" providerId="ADAL" clId="{3DD560E9-C4C8-43FF-BDE1-9148666DF594}" dt="2017-08-26T22:26:27.446" v="11" actId="478"/>
            <ac:spMkLst>
              <pc:docMk/>
              <pc:sldMasterMk cId="517766698" sldId="2147483648"/>
              <pc:sldLayoutMk cId="800730336" sldId="2147483649"/>
              <ac:spMk id="33" creationId="{00000000-0000-0000-0000-000000000000}"/>
            </ac:spMkLst>
          </pc:spChg>
          <pc:picChg chg="add mod ord">
            <ac:chgData name="Cathrine Wilhelmsen" userId="c6973458-3efe-4c06-aec0-db88ac9e247c" providerId="ADAL" clId="{3DD560E9-C4C8-43FF-BDE1-9148666DF594}" dt="2017-08-26T22:26:21.543" v="10" actId="167"/>
            <ac:picMkLst>
              <pc:docMk/>
              <pc:sldMasterMk cId="517766698" sldId="2147483648"/>
              <pc:sldLayoutMk cId="800730336" sldId="2147483649"/>
              <ac:picMk id="7" creationId="{682245BA-3E6C-4FAA-8C55-9232354DEFFB}"/>
            </ac:picMkLst>
          </pc:picChg>
        </pc:sldLayoutChg>
        <pc:sldLayoutChg chg="addSp delSp modSp">
          <pc:chgData name="Cathrine Wilhelmsen" userId="c6973458-3efe-4c06-aec0-db88ac9e247c" providerId="ADAL" clId="{3DD560E9-C4C8-43FF-BDE1-9148666DF594}" dt="2017-08-26T22:26:59.798" v="16" actId="478"/>
          <pc:sldLayoutMkLst>
            <pc:docMk/>
            <pc:sldMasterMk cId="517766698" sldId="2147483648"/>
            <pc:sldLayoutMk cId="3510596381" sldId="2147483651"/>
          </pc:sldLayoutMkLst>
          <pc:spChg chg="del">
            <ac:chgData name="Cathrine Wilhelmsen" userId="c6973458-3efe-4c06-aec0-db88ac9e247c" providerId="ADAL" clId="{3DD560E9-C4C8-43FF-BDE1-9148666DF594}" dt="2017-08-26T22:26:59.798" v="16" actId="478"/>
            <ac:spMkLst>
              <pc:docMk/>
              <pc:sldMasterMk cId="517766698" sldId="2147483648"/>
              <pc:sldLayoutMk cId="3510596381" sldId="2147483651"/>
              <ac:spMk id="23" creationId="{00000000-0000-0000-0000-000000000000}"/>
            </ac:spMkLst>
          </pc:spChg>
          <pc:picChg chg="add mod ord">
            <ac:chgData name="Cathrine Wilhelmsen" userId="c6973458-3efe-4c06-aec0-db88ac9e247c" providerId="ADAL" clId="{3DD560E9-C4C8-43FF-BDE1-9148666DF594}" dt="2017-08-26T22:26:57.037" v="15" actId="167"/>
            <ac:picMkLst>
              <pc:docMk/>
              <pc:sldMasterMk cId="517766698" sldId="2147483648"/>
              <pc:sldLayoutMk cId="3510596381" sldId="2147483651"/>
              <ac:picMk id="4" creationId="{097E2290-D773-46C2-A868-25CAA97A1972}"/>
            </ac:picMkLst>
          </pc:picChg>
        </pc:sldLayoutChg>
      </pc:sldMaster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7F9418-78E7-4BDB-B155-A3B05B0B269E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800010-6DB5-49B0-AB34-0C45A183D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087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Include here a</a:t>
            </a:r>
            <a:r>
              <a:rPr lang="en-US" baseline="0" dirty="0"/>
              <a:t> word of warning (and a word of encouragement) regarding undocumented functionality in SQL Server.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2243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an</a:t>
            </a:r>
            <a:r>
              <a:rPr lang="en-US" baseline="0" dirty="0"/>
              <a:t> example, data type resolution with the UNION operator will ensure that data types between the upper expression are compatible with the lower expression.</a:t>
            </a:r>
          </a:p>
          <a:p>
            <a:r>
              <a:rPr lang="en-US" baseline="0" dirty="0"/>
              <a:t>Aggregate binding checks if invalid columns are referenced downstream of the GROUP BY logical processing step.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3346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</a:t>
            </a:r>
            <a:r>
              <a:rPr lang="en-US" baseline="0" dirty="0"/>
              <a:t> this slide, type in a demo!</a:t>
            </a:r>
          </a:p>
          <a:p>
            <a:endParaRPr lang="en-US" baseline="0" dirty="0"/>
          </a:p>
          <a:p>
            <a:r>
              <a:rPr lang="en-US" baseline="0" dirty="0"/>
              <a:t>Then run through Parse Trees demo script.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7230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</a:t>
            </a:r>
            <a:r>
              <a:rPr lang="en-US" baseline="0" dirty="0"/>
              <a:t> this slide, type in a demo!</a:t>
            </a:r>
          </a:p>
          <a:p>
            <a:endParaRPr lang="en-US" baseline="0" dirty="0"/>
          </a:p>
          <a:p>
            <a:r>
              <a:rPr lang="en-US" baseline="0" dirty="0"/>
              <a:t>Then run through Parse Trees demo script.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5218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</a:t>
            </a:r>
            <a:r>
              <a:rPr lang="en-US" baseline="0" dirty="0"/>
              <a:t> this slide, type in a demo!</a:t>
            </a:r>
          </a:p>
          <a:p>
            <a:endParaRPr lang="en-US" baseline="0" dirty="0"/>
          </a:p>
          <a:p>
            <a:r>
              <a:rPr lang="en-US" baseline="0" dirty="0"/>
              <a:t>Then run through Parse Trees demo script.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8304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trivial plan is one which can only be executed</a:t>
            </a:r>
            <a:r>
              <a:rPr lang="en-US" baseline="0" dirty="0"/>
              <a:t> in one possible way.  A common example is select * from table, or select * from table where col = value (if there are no index on “col”).  The query can be relatively complex, but only contain one table.  Having a subquery or a an inequality predicate automatically make the query non-trivial.  Trivial plans can be avoided using TF8757.</a:t>
            </a:r>
          </a:p>
          <a:p>
            <a:endParaRPr lang="en-US" baseline="0" dirty="0"/>
          </a:p>
          <a:p>
            <a:r>
              <a:rPr lang="en-US" baseline="0" dirty="0"/>
              <a:t>The Optimization Level property on a query plan will be “Trivial” or “Full”</a:t>
            </a:r>
          </a:p>
          <a:p>
            <a:endParaRPr lang="en-US" baseline="0" dirty="0"/>
          </a:p>
          <a:p>
            <a:r>
              <a:rPr lang="en-US" baseline="0" dirty="0"/>
              <a:t>The concept of Statistics and Cardinality Estimation is a complex topic to itself.  It is important to note that the CE underwent a significant re-write starting in SQL Server 2014 which can lead to very different plans being selected.</a:t>
            </a:r>
          </a:p>
          <a:p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Examples of physical properties: heap</a:t>
            </a:r>
            <a:r>
              <a:rPr lang="en-US" baseline="0" dirty="0"/>
              <a:t> vs. clustered </a:t>
            </a:r>
            <a:r>
              <a:rPr lang="en-US" baseline="0" dirty="0" err="1"/>
              <a:t>idx</a:t>
            </a:r>
            <a:r>
              <a:rPr lang="en-US" baseline="0" dirty="0"/>
              <a:t>, </a:t>
            </a:r>
            <a:r>
              <a:rPr lang="en-US" baseline="0" dirty="0" err="1"/>
              <a:t>nonclustered</a:t>
            </a:r>
            <a:r>
              <a:rPr lang="en-US" baseline="0" dirty="0"/>
              <a:t> </a:t>
            </a:r>
            <a:r>
              <a:rPr lang="en-US" baseline="0" dirty="0" err="1"/>
              <a:t>idx</a:t>
            </a:r>
            <a:r>
              <a:rPr lang="en-US" baseline="0" dirty="0"/>
              <a:t>, sort orders,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283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trivial plan is one which can only be executed</a:t>
            </a:r>
            <a:r>
              <a:rPr lang="en-US" baseline="0" dirty="0"/>
              <a:t> in one possible way.  A common example is select * from table, or select * from table where col = value (if there are no index on “col”).  The query can be relatively complex, but only contain one table.  Having a subquery or a an inequality predicate automatically make the query non-trivial.  Trivial plans can be avoided using TF8757.</a:t>
            </a:r>
          </a:p>
          <a:p>
            <a:endParaRPr lang="en-US" baseline="0" dirty="0"/>
          </a:p>
          <a:p>
            <a:r>
              <a:rPr lang="en-US" baseline="0" dirty="0"/>
              <a:t>The Optimization Level property on a query plan will be “Trivial” or “Full”</a:t>
            </a:r>
          </a:p>
          <a:p>
            <a:endParaRPr lang="en-US" baseline="0" dirty="0"/>
          </a:p>
          <a:p>
            <a:r>
              <a:rPr lang="en-US" baseline="0" dirty="0"/>
              <a:t>The concept of Statistics and Cardinality Estimation is a complex topic to itself.  It is important to note that the CE underwent a significant re-write starting in SQL Server 2014 which can lead to very different plans being selected.</a:t>
            </a:r>
          </a:p>
          <a:p>
            <a:endParaRPr lang="en-US" baseline="0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8526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Point out that in reality, there will be fewer than 25,920 plans because of logical</a:t>
            </a:r>
            <a:r>
              <a:rPr lang="en-US" baseline="0" dirty="0"/>
              <a:t> limitations.  For instance, if a join condition is not an equality, a merge join and hash join are not possible.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800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</a:t>
            </a:r>
            <a:r>
              <a:rPr lang="en-US" baseline="0" dirty="0"/>
              <a:t> BOL for this DMV, then show 2005 version of BOL.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616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Gain will have a value from 0 to 1, where 0 means no improvement,</a:t>
            </a:r>
            <a:r>
              <a:rPr lang="en-US" baseline="0" dirty="0"/>
              <a:t> and values approaching 1 indicate significant improvement.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9474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Unlike </a:t>
            </a:r>
            <a:r>
              <a:rPr lang="en-US" dirty="0" err="1"/>
              <a:t>sys.dm_exec_query_optimizer_info</a:t>
            </a:r>
            <a:r>
              <a:rPr lang="en-US" dirty="0"/>
              <a:t>,</a:t>
            </a:r>
            <a:r>
              <a:rPr lang="en-US" baseline="0" dirty="0"/>
              <a:t> this one is completely undocumented.</a:t>
            </a:r>
          </a:p>
          <a:p>
            <a:endParaRPr lang="en-US" baseline="0" dirty="0"/>
          </a:p>
          <a:p>
            <a:r>
              <a:rPr lang="en-US" baseline="0" dirty="0"/>
              <a:t>“Promise Total” values are, presumably, </a:t>
            </a:r>
            <a:r>
              <a:rPr lang="en-US" baseline="0" dirty="0" err="1"/>
              <a:t>unitless</a:t>
            </a:r>
            <a:r>
              <a:rPr lang="en-US" baseline="0" dirty="0"/>
              <a:t>.</a:t>
            </a:r>
          </a:p>
          <a:p>
            <a:r>
              <a:rPr lang="en-US" baseline="0" dirty="0"/>
              <a:t>Promised = number of times rule’s usefulness evaluated; </a:t>
            </a:r>
            <a:r>
              <a:rPr lang="en-US" baseline="0" dirty="0" err="1"/>
              <a:t>promise_total</a:t>
            </a:r>
            <a:r>
              <a:rPr lang="en-US" baseline="0" dirty="0"/>
              <a:t> = sum of computed </a:t>
            </a:r>
            <a:r>
              <a:rPr lang="en-US" baseline="0"/>
              <a:t>“value”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573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9768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Supposedly at one time there was a developer at Microsoft</a:t>
            </a:r>
            <a:r>
              <a:rPr lang="en-US" baseline="0" dirty="0"/>
              <a:t> by the name of Nick who based the cost units on his development PC.  Now completely meaningless except (perhaps) to compare queries.  Not really.  May not even be valid comparison within a query.</a:t>
            </a:r>
          </a:p>
          <a:p>
            <a:endParaRPr lang="en-US" baseline="0" dirty="0"/>
          </a:p>
          <a:p>
            <a:r>
              <a:rPr lang="en-US" baseline="0" dirty="0"/>
              <a:t>Costing doesn’t account for modern hardware.  (Story about DR exercise in Iowa City).  Is the I/O subsystem a USB 1.1 drive or a PCI solid state card?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0544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copy of the memo structure is created for each optimization and is then destroyed when optimization is completed.</a:t>
            </a:r>
          </a:p>
          <a:p>
            <a:r>
              <a:rPr lang="en-US" dirty="0"/>
              <a:t>Alternatives can be either</a:t>
            </a:r>
            <a:r>
              <a:rPr lang="en-US" baseline="0" dirty="0"/>
              <a:t> logical or physical.</a:t>
            </a:r>
          </a:p>
          <a:p>
            <a:r>
              <a:rPr lang="en-US" baseline="0" dirty="0"/>
              <a:t>New groups can be created as options are explored.</a:t>
            </a:r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6381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we can imagine additional</a:t>
            </a:r>
            <a:r>
              <a:rPr lang="en-US" baseline="0" dirty="0"/>
              <a:t> options that implement physical rules.  For instance, Group 2 might explore a nested loops join on either 0.0 and 1.0 or on 1.0 and 2.0.</a:t>
            </a:r>
          </a:p>
          <a:p>
            <a:r>
              <a:rPr lang="en-US" baseline="0" dirty="0"/>
              <a:t>We can envision this as a multi-dimensional tree of parent-child relationships between options.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1840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6715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we work through</a:t>
            </a:r>
            <a:r>
              <a:rPr lang="en-US" baseline="0" dirty="0"/>
              <a:t> the example, what efficiency problems would we encounter if SQL Server simply followed logical processing order?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6995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That’s 12.7 quadrillion!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8719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Down to 42 billion.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4658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interesting aspect</a:t>
            </a:r>
            <a:r>
              <a:rPr lang="en-US" baseline="0" dirty="0"/>
              <a:t> of the GROUP BY step is that it requires knowledge of future steps – specifically, what aggregations will be required downstream?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6503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Merge join generally the best performing,</a:t>
            </a:r>
            <a:r>
              <a:rPr lang="en-US" baseline="0" dirty="0"/>
              <a:t> but requires sorted input on join columns.  Only valid for equijoins.</a:t>
            </a:r>
          </a:p>
          <a:p>
            <a:endParaRPr lang="en-US" baseline="0" dirty="0"/>
          </a:p>
          <a:p>
            <a:r>
              <a:rPr lang="en-US" baseline="0" dirty="0"/>
              <a:t>Nested loops best when inputs are of significantly different size.  Only join operator that works for joins using inequalities.</a:t>
            </a:r>
          </a:p>
          <a:p>
            <a:endParaRPr lang="en-US" baseline="0" dirty="0"/>
          </a:p>
          <a:p>
            <a:r>
              <a:rPr lang="en-US" baseline="0" dirty="0"/>
              <a:t>Hash join works well with large inputs without sorted input, but is only valid for equijoins.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2209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3138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771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82245BA-3E6C-4FAA-8C55-9232354DEFF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55600" y="-359912"/>
            <a:ext cx="5324400" cy="720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9907" y="3779838"/>
            <a:ext cx="10800218" cy="2339975"/>
          </a:xfrm>
        </p:spPr>
        <p:txBody>
          <a:bodyPr anchor="b">
            <a:noAutofit/>
          </a:bodyPr>
          <a:lstStyle>
            <a:lvl1pPr algn="l">
              <a:defRPr sz="60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361157" y="360588"/>
            <a:ext cx="10799762" cy="1079500"/>
          </a:xfrm>
        </p:spPr>
        <p:txBody>
          <a:bodyPr anchor="t">
            <a:noAutofit/>
          </a:bodyPr>
          <a:lstStyle>
            <a:lvl1pPr algn="l">
              <a:defRPr lang="en-US" sz="4000" b="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73244" y="3060087"/>
            <a:ext cx="2486881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730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97E2290-D773-46C2-A868-25CAA97A19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60000" y="-359912"/>
            <a:ext cx="5328001" cy="720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364" y="360363"/>
            <a:ext cx="10799762" cy="5759449"/>
          </a:xfrm>
        </p:spPr>
        <p:txBody>
          <a:bodyPr anchor="ctr"/>
          <a:lstStyle>
            <a:lvl1pPr algn="r">
              <a:defRPr sz="6000" b="0" i="0" cap="none">
                <a:solidFill>
                  <a:schemeClr val="accent1"/>
                </a:solidFill>
                <a:latin typeface="+mj-lt"/>
                <a:cs typeface="Arial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10596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65140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21537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125" y="360363"/>
            <a:ext cx="10800000" cy="5759450"/>
          </a:xfrm>
        </p:spPr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90547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038" y="1439863"/>
            <a:ext cx="5397726" cy="4679950"/>
          </a:xfrm>
        </p:spPr>
        <p:txBody>
          <a:bodyPr r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761038" y="1439863"/>
            <a:ext cx="5399087" cy="4679950"/>
          </a:xfrm>
        </p:spPr>
        <p:txBody>
          <a:bodyPr l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2983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6986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w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1038" y="360363"/>
            <a:ext cx="10800000" cy="720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125" y="1439813"/>
            <a:ext cx="10800000" cy="46800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587525" y="1153073"/>
            <a:ext cx="184731" cy="4413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268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1855242954"/>
              </p:ext>
            </p:extLst>
          </p:nvPr>
        </p:nvGraphicFramePr>
        <p:xfrm>
          <a:off x="10713600" y="5940175"/>
          <a:ext cx="626616" cy="3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4" name="Image" r:id="rId10" imgW="2279520" imgH="1310400" progId="Photoshop.Image.18">
                  <p:embed/>
                </p:oleObj>
              </mc:Choice>
              <mc:Fallback>
                <p:oleObj name="Image" r:id="rId10" imgW="2279520" imgH="1310400" progId="Photoshop.Image.18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0713600" y="5940175"/>
                        <a:ext cx="626616" cy="3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776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4" r:id="rId4"/>
    <p:sldLayoutId id="2147483656" r:id="rId5"/>
    <p:sldLayoutId id="2147483652" r:id="rId6"/>
    <p:sldLayoutId id="2147483655" r:id="rId7"/>
  </p:sldLayoutIdLst>
  <p:txStyles>
    <p:titleStyle>
      <a:lvl1pPr algn="l" defTabSz="576026" rtl="0" eaLnBrk="1" latinLnBrk="0" hangingPunct="1"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576026" rtl="0" eaLnBrk="1" latinLnBrk="0" hangingPunct="1">
        <a:spcBef>
          <a:spcPct val="20000"/>
        </a:spcBef>
        <a:buFont typeface="Wingdings" charset="2"/>
        <a:buNone/>
        <a:defRPr sz="3600" kern="1200">
          <a:solidFill>
            <a:schemeClr val="tx2"/>
          </a:solidFill>
          <a:latin typeface="+mn-lt"/>
          <a:ea typeface="+mn-ea"/>
          <a:cs typeface="+mn-cs"/>
        </a:defRPr>
      </a:lvl1pPr>
      <a:lvl2pPr marL="576027" indent="0" algn="l" defTabSz="576026" rtl="0" eaLnBrk="1" latinLnBrk="0" hangingPunct="1">
        <a:spcBef>
          <a:spcPct val="20000"/>
        </a:spcBef>
        <a:buFont typeface="Wingdings" charset="2"/>
        <a:buNone/>
        <a:defRPr sz="3200" kern="1200">
          <a:solidFill>
            <a:schemeClr val="tx2"/>
          </a:solidFill>
          <a:latin typeface="+mn-lt"/>
          <a:ea typeface="+mn-ea"/>
          <a:cs typeface="+mn-cs"/>
        </a:defRPr>
      </a:lvl2pPr>
      <a:lvl3pPr marL="1152053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728079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4pPr>
      <a:lvl5pPr marL="2304105" indent="0" algn="l" defTabSz="576026" rtl="0" eaLnBrk="1" latinLnBrk="0" hangingPunct="1">
        <a:spcBef>
          <a:spcPct val="20000"/>
        </a:spcBef>
        <a:buFont typeface="Wingdings" charset="2"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3168145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744171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320197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4896223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1pPr>
      <a:lvl2pPr marL="576026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152053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3pPr>
      <a:lvl4pPr marL="1728079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4pPr>
      <a:lvl5pPr marL="2304105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5pPr>
      <a:lvl6pPr marL="2880131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6pPr>
      <a:lvl7pPr marL="3456158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7pPr>
      <a:lvl8pPr marL="4032184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8pPr>
      <a:lvl9pPr marL="460821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81" userDrawn="1">
          <p15:clr>
            <a:srgbClr val="F26B43"/>
          </p15:clr>
        </p15:guide>
        <p15:guide id="2" pos="3629" userDrawn="1">
          <p15:clr>
            <a:srgbClr val="F26B43"/>
          </p15:clr>
        </p15:guide>
        <p15:guide id="3" pos="7030" userDrawn="1">
          <p15:clr>
            <a:srgbClr val="F26B43"/>
          </p15:clr>
        </p15:guide>
        <p15:guide id="4" pos="227" userDrawn="1">
          <p15:clr>
            <a:srgbClr val="F26B43"/>
          </p15:clr>
        </p15:guide>
        <p15:guide id="5" orient="horz" pos="227" userDrawn="1">
          <p15:clr>
            <a:srgbClr val="F26B43"/>
          </p15:clr>
        </p15:guide>
        <p15:guide id="7" orient="horz" pos="680" userDrawn="1">
          <p15:clr>
            <a:srgbClr val="F26B43"/>
          </p15:clr>
        </p15:guide>
        <p15:guide id="8" orient="horz" pos="907" userDrawn="1">
          <p15:clr>
            <a:srgbClr val="F26B43"/>
          </p15:clr>
        </p15:guide>
        <p15:guide id="9" orient="horz" pos="3855" userDrawn="1">
          <p15:clr>
            <a:srgbClr val="F26B43"/>
          </p15:clr>
        </p15:guide>
        <p15:guide id="10" orient="horz" pos="204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e.iitb.ac.in/infolab/Data/Courses/CS632/2013/Papers/Cascades-graefe.pdf" TargetMode="External"/><Relationship Id="rId2" Type="http://schemas.openxmlformats.org/officeDocument/2006/relationships/hyperlink" Target="http://www.seas.upenn.edu/~zives/03s/cis650/P209.PDF" TargetMode="Externa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qlbits.com/Sessions/Event6/inside_the_sql_server_query_optimizer" TargetMode="External"/><Relationship Id="rId3" Type="http://schemas.openxmlformats.org/officeDocument/2006/relationships/hyperlink" Target="https://www.red-gate.com/library/inside-the-sql-server-query-optimizer" TargetMode="External"/><Relationship Id="rId7" Type="http://schemas.openxmlformats.org/officeDocument/2006/relationships/hyperlink" Target="http://www.sqlskills.com/blogs/conor/" TargetMode="External"/><Relationship Id="rId2" Type="http://schemas.openxmlformats.org/officeDocument/2006/relationships/hyperlink" Target="http://www.benjaminnevarez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sqlperformance.com/author/paulwhitenzgmail-com" TargetMode="External"/><Relationship Id="rId5" Type="http://schemas.openxmlformats.org/officeDocument/2006/relationships/hyperlink" Target="http://sqlblog.com/blogs/paul_white/archive/2012/04/28/query-optimizer-deep-dive-part-1.aspx" TargetMode="External"/><Relationship Id="rId4" Type="http://schemas.openxmlformats.org/officeDocument/2006/relationships/hyperlink" Target="http://sqlblog.com/blogs/paul_white" TargetMode="Externa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f3604.com/optimizer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sqlmag.com/sql-server/logical-query-processing-what-it-and-what-it-means-you" TargetMode="Externa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517924" y="2957384"/>
            <a:ext cx="2642995" cy="626075"/>
          </a:xfrm>
          <a:prstGeom prst="rect">
            <a:avLst/>
          </a:prstGeom>
          <a:noFill/>
        </p:spPr>
        <p:txBody>
          <a:bodyPr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517924" y="2957384"/>
            <a:ext cx="2792627" cy="535459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583827" y="2878363"/>
            <a:ext cx="2726724" cy="705096"/>
          </a:xfrm>
          <a:prstGeom prst="rect">
            <a:avLst/>
          </a:prstGeom>
          <a:solidFill>
            <a:schemeClr val="bg1"/>
          </a:solidFill>
        </p:spPr>
        <p:txBody>
          <a:bodyPr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61157" y="360587"/>
            <a:ext cx="10799762" cy="1964601"/>
          </a:xfrm>
        </p:spPr>
        <p:txBody>
          <a:bodyPr/>
          <a:lstStyle/>
          <a:p>
            <a:r>
              <a:rPr lang="en-US" sz="6000" dirty="0"/>
              <a:t>Get Your Optimizer to Give up All Its Secrets</a:t>
            </a:r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359907" y="3779838"/>
            <a:ext cx="10800218" cy="2339975"/>
          </a:xfrm>
        </p:spPr>
        <p:txBody>
          <a:bodyPr/>
          <a:lstStyle/>
          <a:p>
            <a:r>
              <a:rPr lang="en-US" sz="3200" dirty="0">
                <a:solidFill>
                  <a:schemeClr val="accent1"/>
                </a:solidFill>
              </a:rPr>
              <a:t>Brian Hansen</a:t>
            </a:r>
            <a:br>
              <a:rPr lang="en-US" sz="3200" dirty="0">
                <a:solidFill>
                  <a:schemeClr val="accent1"/>
                </a:solidFill>
              </a:rPr>
            </a:br>
            <a:r>
              <a:rPr lang="en-US" sz="3200" dirty="0">
                <a:solidFill>
                  <a:schemeClr val="accent1"/>
                </a:solidFill>
              </a:rPr>
              <a:t>brian@tf3604.com</a:t>
            </a:r>
            <a:br>
              <a:rPr lang="en-US" sz="3200" dirty="0">
                <a:solidFill>
                  <a:schemeClr val="accent1"/>
                </a:solidFill>
              </a:rPr>
            </a:br>
            <a:r>
              <a:rPr lang="en-US" sz="3200" dirty="0">
                <a:solidFill>
                  <a:schemeClr val="accent1"/>
                </a:solidFill>
              </a:rPr>
              <a:t>@tf3604</a:t>
            </a:r>
            <a:endParaRPr lang="en-US" sz="32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11F01ED-5F4B-487C-88E1-CC151195F5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8504" y="4690872"/>
            <a:ext cx="571500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8864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 join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dbo.Customer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'MO'</a:t>
            </a:r>
            <a:endParaRPr lang="en-US" sz="1701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2: FROM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R1 joined to Customer (Cartesian join)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12,766,280,417,359,916 rows / 14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R2</a:t>
            </a:r>
          </a:p>
        </p:txBody>
      </p:sp>
    </p:spTree>
    <p:extLst>
      <p:ext uri="{BB962C8B-B14F-4D97-AF65-F5344CB8AC3E}">
        <p14:creationId xmlns:p14="http://schemas.microsoft.com/office/powerpoint/2010/main" val="4103540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oh.OrderId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od.OrderId</a:t>
            </a:r>
            <a:endParaRPr lang="en-US" sz="1701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'MO'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2: ON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Find rows in R2 where </a:t>
            </a:r>
            <a:r>
              <a:rPr lang="en-US" sz="2835" dirty="0" err="1"/>
              <a:t>OrderId</a:t>
            </a:r>
            <a:r>
              <a:rPr lang="en-US" sz="2835" dirty="0"/>
              <a:t> = </a:t>
            </a:r>
            <a:r>
              <a:rPr lang="en-US" sz="2835" dirty="0" err="1"/>
              <a:t>OrderId</a:t>
            </a:r>
            <a:endParaRPr lang="en-US" sz="2835" dirty="0"/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42,298,923,556 rows / 14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R3</a:t>
            </a:r>
          </a:p>
        </p:txBody>
      </p:sp>
    </p:spTree>
    <p:extLst>
      <p:ext uri="{BB962C8B-B14F-4D97-AF65-F5344CB8AC3E}">
        <p14:creationId xmlns:p14="http://schemas.microsoft.com/office/powerpoint/2010/main" val="2379272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oh.CustomerId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cust.CustomerID</a:t>
            </a:r>
            <a:endParaRPr lang="en-US" sz="1701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'MO'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4: ON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Find rows in R3 where </a:t>
            </a:r>
            <a:r>
              <a:rPr lang="en-US" sz="2835" dirty="0" err="1"/>
              <a:t>CustomerId</a:t>
            </a:r>
            <a:r>
              <a:rPr lang="en-US" sz="2835" dirty="0"/>
              <a:t> = </a:t>
            </a:r>
            <a:r>
              <a:rPr lang="en-US" sz="2835" dirty="0" err="1"/>
              <a:t>CustomerId</a:t>
            </a:r>
            <a:endParaRPr lang="en-US" sz="2835" dirty="0"/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603,133 rows / 14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R4</a:t>
            </a:r>
          </a:p>
        </p:txBody>
      </p:sp>
    </p:spTree>
    <p:extLst>
      <p:ext uri="{BB962C8B-B14F-4D97-AF65-F5344CB8AC3E}">
        <p14:creationId xmlns:p14="http://schemas.microsoft.com/office/powerpoint/2010/main" val="693606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cust.State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'MO'</a:t>
            </a: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5: WHERE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Find rows in R4 where State = 'TN'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12,355 rows / 14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R5</a:t>
            </a:r>
          </a:p>
        </p:txBody>
      </p:sp>
    </p:spTree>
    <p:extLst>
      <p:ext uri="{BB962C8B-B14F-4D97-AF65-F5344CB8AC3E}">
        <p14:creationId xmlns:p14="http://schemas.microsoft.com/office/powerpoint/2010/main" val="733564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'MO'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 by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od.ProductId</a:t>
            </a:r>
            <a:endParaRPr lang="en-US" sz="1701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5661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6: GROUP BY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Arrange rows into groups by </a:t>
            </a:r>
            <a:r>
              <a:rPr lang="en-US" sz="2835" dirty="0" err="1"/>
              <a:t>ProductId</a:t>
            </a:r>
            <a:endParaRPr lang="en-US" sz="2835" dirty="0"/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Within each group compute SUM(Quantity)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5,345 rows / 2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R6 (</a:t>
            </a:r>
            <a:r>
              <a:rPr lang="en-US" sz="2268" dirty="0" err="1"/>
              <a:t>ProductId</a:t>
            </a:r>
            <a:r>
              <a:rPr lang="en-US" sz="2268" dirty="0"/>
              <a:t>, SUM(Quantity)</a:t>
            </a:r>
            <a:r>
              <a:rPr lang="en-US" sz="2835" dirty="0"/>
              <a:t>)</a:t>
            </a:r>
          </a:p>
          <a:p>
            <a:pPr marL="864017" lvl="1" indent="-432008">
              <a:buFont typeface="Arial" panose="020B0604020202020204" pitchFamily="34" charset="0"/>
              <a:buChar char="•"/>
            </a:pPr>
            <a:r>
              <a:rPr lang="en-US" sz="1890" dirty="0"/>
              <a:t>Only these 2 columns are available in downstream steps</a:t>
            </a:r>
          </a:p>
        </p:txBody>
      </p:sp>
    </p:spTree>
    <p:extLst>
      <p:ext uri="{BB962C8B-B14F-4D97-AF65-F5344CB8AC3E}">
        <p14:creationId xmlns:p14="http://schemas.microsoft.com/office/powerpoint/2010/main" val="3297565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'MO'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 sum(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od.Quantity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&gt;= 20</a:t>
            </a: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7: HAVING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Find rows in R6 where SUM(Quantity) &gt;= 20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61 rows / 2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R7</a:t>
            </a:r>
            <a:endParaRPr lang="en-US" sz="1890" dirty="0"/>
          </a:p>
        </p:txBody>
      </p:sp>
    </p:spTree>
    <p:extLst>
      <p:ext uri="{BB962C8B-B14F-4D97-AF65-F5344CB8AC3E}">
        <p14:creationId xmlns:p14="http://schemas.microsoft.com/office/powerpoint/2010/main" val="3280811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od.ProductId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sum(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od.Quantity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- 20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1701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'MO' </a:t>
            </a: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8: SELECT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Evaluate expressions in the select list</a:t>
            </a:r>
          </a:p>
          <a:p>
            <a:pPr marL="864017" lvl="1" indent="-432008">
              <a:buFont typeface="Arial" panose="020B0604020202020204" pitchFamily="34" charset="0"/>
              <a:buChar char="•"/>
            </a:pPr>
            <a:r>
              <a:rPr lang="en-US" sz="2835" dirty="0" err="1"/>
              <a:t>ProductId</a:t>
            </a:r>
            <a:r>
              <a:rPr lang="en-US" sz="2835" dirty="0"/>
              <a:t> </a:t>
            </a:r>
            <a:r>
              <a:rPr lang="en-US" sz="2835" dirty="0">
                <a:sym typeface="Wingdings" panose="05000000000000000000" pitchFamily="2" charset="2"/>
              </a:rPr>
              <a:t> </a:t>
            </a:r>
            <a:r>
              <a:rPr lang="en-US" sz="2835" dirty="0" err="1">
                <a:sym typeface="Wingdings" panose="05000000000000000000" pitchFamily="2" charset="2"/>
              </a:rPr>
              <a:t>ProductId</a:t>
            </a:r>
            <a:endParaRPr lang="en-US" sz="2835" dirty="0">
              <a:sym typeface="Wingdings" panose="05000000000000000000" pitchFamily="2" charset="2"/>
            </a:endParaRPr>
          </a:p>
          <a:p>
            <a:pPr marL="864017" lvl="1" indent="-432008">
              <a:buFont typeface="Arial" panose="020B0604020202020204" pitchFamily="34" charset="0"/>
              <a:buChar char="•"/>
            </a:pPr>
            <a:r>
              <a:rPr lang="en-US" sz="2835" dirty="0">
                <a:sym typeface="Wingdings" panose="05000000000000000000" pitchFamily="2" charset="2"/>
              </a:rPr>
              <a:t>SUM(Quantity) – 20  </a:t>
            </a:r>
            <a:r>
              <a:rPr lang="en-US" sz="2835" dirty="0" err="1">
                <a:sym typeface="Wingdings" panose="05000000000000000000" pitchFamily="2" charset="2"/>
              </a:rPr>
              <a:t>ExcessOrders</a:t>
            </a:r>
            <a:endParaRPr lang="en-US" sz="2835" dirty="0"/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61 rows / 2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R8</a:t>
            </a:r>
            <a:endParaRPr lang="en-US" sz="1890" dirty="0"/>
          </a:p>
        </p:txBody>
      </p:sp>
    </p:spTree>
    <p:extLst>
      <p:ext uri="{BB962C8B-B14F-4D97-AF65-F5344CB8AC3E}">
        <p14:creationId xmlns:p14="http://schemas.microsoft.com/office/powerpoint/2010/main" val="2758410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'MO' </a:t>
            </a: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 by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9: ORDER BY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Sort R8 by </a:t>
            </a:r>
            <a:r>
              <a:rPr lang="en-US" sz="2835" dirty="0" err="1"/>
              <a:t>ProductId</a:t>
            </a:r>
            <a:endParaRPr lang="en-US" sz="2835" dirty="0"/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61 rows / 2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R9</a:t>
            </a:r>
            <a:endParaRPr lang="en-US" sz="1890" dirty="0"/>
          </a:p>
        </p:txBody>
      </p:sp>
    </p:spTree>
    <p:extLst>
      <p:ext uri="{BB962C8B-B14F-4D97-AF65-F5344CB8AC3E}">
        <p14:creationId xmlns:p14="http://schemas.microsoft.com/office/powerpoint/2010/main" val="1764828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 5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'MO'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10: TOP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Keep the first 5 rows in R9</a:t>
            </a:r>
          </a:p>
          <a:p>
            <a:pPr marL="864017" lvl="1" indent="-432008">
              <a:buFont typeface="Arial" panose="020B0604020202020204" pitchFamily="34" charset="0"/>
              <a:buChar char="•"/>
            </a:pPr>
            <a:r>
              <a:rPr lang="en-US" sz="2835" dirty="0"/>
              <a:t>Remaining rows get discarded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5 rows / 2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R10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Logical processing is complete</a:t>
            </a:r>
            <a:endParaRPr lang="en-US" sz="1890" dirty="0"/>
          </a:p>
        </p:txBody>
      </p:sp>
    </p:spTree>
    <p:extLst>
      <p:ext uri="{BB962C8B-B14F-4D97-AF65-F5344CB8AC3E}">
        <p14:creationId xmlns:p14="http://schemas.microsoft.com/office/powerpoint/2010/main" val="4089326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SQL Server Sees the Query</a:t>
            </a:r>
          </a:p>
        </p:txBody>
      </p:sp>
      <p:sp>
        <p:nvSpPr>
          <p:cNvPr id="4" name="Rectangle 3"/>
          <p:cNvSpPr/>
          <p:nvPr/>
        </p:nvSpPr>
        <p:spPr>
          <a:xfrm>
            <a:off x="1842231" y="1451052"/>
            <a:ext cx="7836026" cy="31731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endParaRPr lang="en-US" sz="1701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endParaRPr lang="en-US" sz="1701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'MO'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1701" dirty="0">
              <a:solidFill>
                <a:srgbClr val="00808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8421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 to SQL Saturday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Enjoy this day of learning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Be sure to visit and thank the sponsors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Be sure to thank the organizer and volunteers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Take time to NETWORK with others. That’s what this is really all about!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Act professionally and treat others with respect (like this was a work environment)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1569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Get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Join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646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⋈ </a:t>
            </a:r>
            <a:r>
              <a:rPr lang="en-US" sz="2646" dirty="0"/>
              <a:t> </a:t>
            </a:r>
            <a:r>
              <a:rPr lang="en-US" dirty="0"/>
              <a:t>inner</a:t>
            </a:r>
            <a:endParaRPr lang="en-US" dirty="0">
              <a:highlight>
                <a:srgbClr val="00FF00"/>
              </a:highlight>
            </a:endParaRP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646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⟕⟖⟗</a:t>
            </a:r>
            <a:r>
              <a:rPr lang="en-US" dirty="0"/>
              <a:t> outer</a:t>
            </a:r>
            <a:endParaRPr lang="en-US" dirty="0">
              <a:highlight>
                <a:srgbClr val="00FF00"/>
              </a:highlight>
            </a:endParaRP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646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×</a:t>
            </a:r>
            <a:r>
              <a:rPr lang="en-US" dirty="0"/>
              <a:t> Cartesian</a:t>
            </a:r>
            <a:endParaRPr lang="en-US" dirty="0">
              <a:highlight>
                <a:srgbClr val="00FF00"/>
              </a:highlight>
            </a:endParaRP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646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⋉⋊</a:t>
            </a:r>
            <a:r>
              <a:rPr lang="en-US" dirty="0"/>
              <a:t> semi</a:t>
            </a:r>
            <a:r>
              <a:rPr lang="en-US" baseline="30000" dirty="0"/>
              <a:t>*</a:t>
            </a:r>
            <a:endParaRPr lang="en-US" baseline="30000" dirty="0">
              <a:highlight>
                <a:srgbClr val="00FF00"/>
              </a:highlight>
            </a:endParaRP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646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▷</a:t>
            </a:r>
            <a:r>
              <a:rPr lang="en-US" dirty="0"/>
              <a:t> anti-semi</a:t>
            </a:r>
            <a:r>
              <a:rPr lang="en-US" baseline="30000" dirty="0"/>
              <a:t>*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Apply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Set Operators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∪</a:t>
            </a:r>
            <a:r>
              <a:rPr lang="en-US" dirty="0"/>
              <a:t> union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∩</a:t>
            </a:r>
            <a:r>
              <a:rPr lang="en-US" dirty="0"/>
              <a:t> intersection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∖</a:t>
            </a:r>
            <a:r>
              <a:rPr lang="en-US" dirty="0"/>
              <a:t> except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l-GR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σ</a:t>
            </a:r>
            <a:r>
              <a:rPr lang="el-GR" dirty="0"/>
              <a:t> </a:t>
            </a:r>
            <a:r>
              <a:rPr lang="en-US" dirty="0"/>
              <a:t>Select </a:t>
            </a:r>
            <a:r>
              <a:rPr lang="en-US" sz="2268" dirty="0"/>
              <a:t>(SQL: where)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l-GR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π</a:t>
            </a:r>
            <a:r>
              <a:rPr lang="el-GR" dirty="0"/>
              <a:t> </a:t>
            </a:r>
            <a:r>
              <a:rPr lang="en-US" dirty="0"/>
              <a:t>Project </a:t>
            </a:r>
            <a:r>
              <a:rPr lang="en-US" sz="2268" dirty="0"/>
              <a:t>(SQL: select)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G</a:t>
            </a:r>
            <a:r>
              <a:rPr lang="en-US" dirty="0"/>
              <a:t> Aggregate</a:t>
            </a:r>
          </a:p>
          <a:p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001796" y="5804941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42482" y="5804941"/>
            <a:ext cx="276038" cy="3540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1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36819628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Type Comparison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6189425"/>
              </p:ext>
            </p:extLst>
          </p:nvPr>
        </p:nvGraphicFramePr>
        <p:xfrm>
          <a:off x="361038" y="1320035"/>
          <a:ext cx="10558753" cy="50984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7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732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60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20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5513">
                <a:tc>
                  <a:txBody>
                    <a:bodyPr/>
                    <a:lstStyle/>
                    <a:p>
                      <a:r>
                        <a:rPr lang="en-US" sz="2100" dirty="0"/>
                        <a:t>Join Type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Condition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Left rows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Right rows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9580">
                <a:tc>
                  <a:txBody>
                    <a:bodyPr/>
                    <a:lstStyle/>
                    <a:p>
                      <a:r>
                        <a:rPr lang="en-US" sz="2100" dirty="0"/>
                        <a:t>Inner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For each </a:t>
                      </a:r>
                      <a:r>
                        <a:rPr lang="en-US" sz="2100" dirty="0"/>
                        <a:t>predicate match, output left row + right row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0+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0+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6946">
                <a:tc>
                  <a:txBody>
                    <a:bodyPr/>
                    <a:lstStyle/>
                    <a:p>
                      <a:r>
                        <a:rPr lang="en-US" sz="2100" dirty="0"/>
                        <a:t>Left outer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Same as inner,</a:t>
                      </a:r>
                      <a:r>
                        <a:rPr lang="en-US" sz="2100" baseline="0" dirty="0"/>
                        <a:t> but i</a:t>
                      </a:r>
                      <a:r>
                        <a:rPr lang="en-US" sz="2100" dirty="0"/>
                        <a:t>f no</a:t>
                      </a:r>
                      <a:r>
                        <a:rPr lang="en-US" sz="2100" baseline="0" dirty="0"/>
                        <a:t> predicate match</a:t>
                      </a:r>
                      <a:r>
                        <a:rPr lang="en-US" sz="2100" dirty="0"/>
                        <a:t>, output left row + NULL placeholders for right row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1+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0+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3317">
                <a:tc>
                  <a:txBody>
                    <a:bodyPr/>
                    <a:lstStyle/>
                    <a:p>
                      <a:r>
                        <a:rPr lang="en-US" sz="2100" dirty="0"/>
                        <a:t>Full outer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Same as left, but if no predicate match in right, output NULL</a:t>
                      </a:r>
                      <a:r>
                        <a:rPr lang="en-US" sz="2100" baseline="0" dirty="0"/>
                        <a:t> placeholders for left table + right row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1+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1+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8226">
                <a:tc>
                  <a:txBody>
                    <a:bodyPr/>
                    <a:lstStyle/>
                    <a:p>
                      <a:r>
                        <a:rPr lang="en-US" sz="2100" dirty="0"/>
                        <a:t>Cartesian /</a:t>
                      </a:r>
                      <a:r>
                        <a:rPr lang="en-US" sz="2100" baseline="0" dirty="0"/>
                        <a:t> c</a:t>
                      </a:r>
                      <a:r>
                        <a:rPr lang="en-US" sz="2100" dirty="0"/>
                        <a:t>ross (m </a:t>
                      </a:r>
                      <a:r>
                        <a:rPr lang="en-US" sz="1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× </a:t>
                      </a:r>
                      <a:r>
                        <a:rPr lang="en-US" sz="2100" dirty="0"/>
                        <a:t>n)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Match each</a:t>
                      </a:r>
                      <a:r>
                        <a:rPr lang="en-US" sz="2100" baseline="0" dirty="0"/>
                        <a:t> row in left with each row in right (no concept of predicate)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n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m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100" dirty="0"/>
                        <a:t>Left</a:t>
                      </a:r>
                      <a:r>
                        <a:rPr lang="en-US" sz="2100" baseline="0" dirty="0"/>
                        <a:t> semi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Output</a:t>
                      </a:r>
                      <a:r>
                        <a:rPr lang="en-US" sz="2100" baseline="0" dirty="0"/>
                        <a:t> left row once if predicate match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 or 1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3198">
                <a:tc>
                  <a:txBody>
                    <a:bodyPr/>
                    <a:lstStyle/>
                    <a:p>
                      <a:r>
                        <a:rPr lang="en-US" sz="2100" dirty="0"/>
                        <a:t>Left anti-semi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Output left row once if no predicate match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</a:t>
                      </a:r>
                      <a:r>
                        <a:rPr lang="en-US" sz="2100" baseline="0" dirty="0"/>
                        <a:t> or 1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93956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Operators: Logical “get”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Scan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Seek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Lookups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Heap vs clustered index vs non-clustered index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Ordered vs unordered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Forward vs backward</a:t>
            </a:r>
          </a:p>
          <a:p>
            <a:endParaRPr lang="en-US" dirty="0"/>
          </a:p>
        </p:txBody>
      </p:sp>
      <p:pic>
        <p:nvPicPr>
          <p:cNvPr id="14" name="Picture 13"/>
          <p:cNvPicPr/>
          <p:nvPr/>
        </p:nvPicPr>
        <p:blipFill>
          <a:blip r:embed="rId2"/>
          <a:stretch>
            <a:fillRect/>
          </a:stretch>
        </p:blipFill>
        <p:spPr>
          <a:xfrm>
            <a:off x="2125922" y="1636291"/>
            <a:ext cx="243007" cy="207006"/>
          </a:xfrm>
          <a:prstGeom prst="rect">
            <a:avLst/>
          </a:prstGeom>
        </p:spPr>
      </p:pic>
      <p:pic>
        <p:nvPicPr>
          <p:cNvPr id="15" name="Picture 14"/>
          <p:cNvPicPr/>
          <p:nvPr/>
        </p:nvPicPr>
        <p:blipFill>
          <a:blip r:embed="rId3"/>
          <a:stretch>
            <a:fillRect/>
          </a:stretch>
        </p:blipFill>
        <p:spPr>
          <a:xfrm>
            <a:off x="2490431" y="1636291"/>
            <a:ext cx="243007" cy="2430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7402" y="2238747"/>
            <a:ext cx="216036" cy="23403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25923" y="2238748"/>
            <a:ext cx="252042" cy="23403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54884" y="2938668"/>
            <a:ext cx="225037" cy="23403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74425" y="2927299"/>
            <a:ext cx="243041" cy="225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6546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2139" y="259507"/>
            <a:ext cx="7962657" cy="1080029"/>
          </a:xfrm>
        </p:spPr>
        <p:txBody>
          <a:bodyPr>
            <a:normAutofit/>
          </a:bodyPr>
          <a:lstStyle/>
          <a:p>
            <a:r>
              <a:rPr lang="en-US" dirty="0"/>
              <a:t>Physical Operators: Other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Join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Merge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Nested loops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Hash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Aggregate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Stream aggregate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Hash aggregate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Select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Filter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4543" y="3066411"/>
            <a:ext cx="198033" cy="2340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5629" y="2588376"/>
            <a:ext cx="234039" cy="2340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35124" y="2058816"/>
            <a:ext cx="243041" cy="22503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0900" y="4142920"/>
            <a:ext cx="198033" cy="23403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0900" y="4581831"/>
            <a:ext cx="234039" cy="23403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14476" y="5733140"/>
            <a:ext cx="243041" cy="207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9193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of Executing a 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Parsing and binding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Optimization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Execution</a:t>
            </a:r>
          </a:p>
        </p:txBody>
      </p:sp>
    </p:spTree>
    <p:extLst>
      <p:ext uri="{BB962C8B-B14F-4D97-AF65-F5344CB8AC3E}">
        <p14:creationId xmlns:p14="http://schemas.microsoft.com/office/powerpoint/2010/main" val="27036388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Process of Executing a Query - Graphical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584" y="1353312"/>
            <a:ext cx="9002440" cy="4233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7026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and Binding	 (1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3516" y="1512041"/>
            <a:ext cx="8364833" cy="1930116"/>
          </a:xfrm>
        </p:spPr>
        <p:txBody>
          <a:bodyPr>
            <a:normAutofit fontScale="850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/>
              <a:t>Algebrizer</a:t>
            </a:r>
            <a:r>
              <a:rPr lang="en-US" dirty="0"/>
              <a:t> (the “normalizer” in SQL 2000)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Parser: validate syntactical correctness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Build initial parse tree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Identify constants</a:t>
            </a:r>
          </a:p>
          <a:p>
            <a:pPr lvl="2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9211790" y="513030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2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798191" y="3556016"/>
            <a:ext cx="5850158" cy="2194558"/>
          </a:xfrm>
          <a:prstGeom prst="rect">
            <a:avLst/>
          </a:prstGeom>
        </p:spPr>
        <p:txBody>
          <a:bodyPr vert="horz" lIns="86402" tIns="43201" rIns="86402" bIns="43201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3024" dirty="0" err="1">
                <a:solidFill>
                  <a:srgbClr val="0000FF"/>
                </a:solidFill>
                <a:latin typeface="Consolas" panose="020B0609020204030204" pitchFamily="49" charset="0"/>
              </a:rPr>
              <a:t>selekt</a:t>
            </a:r>
            <a:r>
              <a:rPr lang="en-US" sz="3024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024" dirty="0">
                <a:solidFill>
                  <a:srgbClr val="008080"/>
                </a:solidFill>
                <a:latin typeface="Consolas" panose="020B0609020204030204" pitchFamily="49" charset="0"/>
              </a:rPr>
              <a:t>col1</a:t>
            </a:r>
            <a:endParaRPr lang="en-US" sz="3024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3024" dirty="0">
                <a:solidFill>
                  <a:srgbClr val="0000FF"/>
                </a:solidFill>
                <a:latin typeface="Consolas" panose="020B0609020204030204" pitchFamily="49" charset="0"/>
              </a:rPr>
              <a:t>form</a:t>
            </a:r>
            <a:r>
              <a:rPr lang="en-US" sz="3024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024" dirty="0" err="1">
                <a:solidFill>
                  <a:srgbClr val="008080"/>
                </a:solidFill>
                <a:latin typeface="Consolas" panose="020B0609020204030204" pitchFamily="49" charset="0"/>
              </a:rPr>
              <a:t>objA</a:t>
            </a:r>
            <a:endParaRPr lang="en-US" sz="3024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3024" dirty="0">
                <a:solidFill>
                  <a:srgbClr val="0000FF"/>
                </a:solidFill>
                <a:latin typeface="Consolas" panose="020B0609020204030204" pitchFamily="49" charset="0"/>
              </a:rPr>
              <a:t>wear</a:t>
            </a:r>
            <a:r>
              <a:rPr lang="en-US" sz="3024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024" dirty="0">
                <a:solidFill>
                  <a:srgbClr val="008080"/>
                </a:solidFill>
                <a:latin typeface="Consolas" panose="020B0609020204030204" pitchFamily="49" charset="0"/>
              </a:rPr>
              <a:t>col2</a:t>
            </a:r>
            <a:r>
              <a:rPr lang="en-US" sz="3024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024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3024" dirty="0">
                <a:solidFill>
                  <a:prstClr val="black"/>
                </a:solidFill>
                <a:latin typeface="Consolas" panose="020B0609020204030204" pitchFamily="49" charset="0"/>
              </a:rPr>
              <a:t>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024" dirty="0" err="1">
                <a:solidFill>
                  <a:srgbClr val="0000FF"/>
                </a:solidFill>
                <a:latin typeface="Consolas" panose="020B0609020204030204" pitchFamily="49" charset="0"/>
              </a:rPr>
              <a:t>orderby</a:t>
            </a:r>
            <a:r>
              <a:rPr lang="en-US" sz="3024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024" dirty="0">
                <a:solidFill>
                  <a:srgbClr val="008080"/>
                </a:solidFill>
                <a:latin typeface="Consolas" panose="020B0609020204030204" pitchFamily="49" charset="0"/>
              </a:rPr>
              <a:t>col3</a:t>
            </a:r>
            <a:endParaRPr lang="en-US" sz="3024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3024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835" dirty="0"/>
          </a:p>
        </p:txBody>
      </p:sp>
    </p:spTree>
    <p:extLst>
      <p:ext uri="{BB962C8B-B14F-4D97-AF65-F5344CB8AC3E}">
        <p14:creationId xmlns:p14="http://schemas.microsoft.com/office/powerpoint/2010/main" val="3377058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and Binding	 (2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2139" y="1276520"/>
            <a:ext cx="7776210" cy="541529"/>
          </a:xfrm>
        </p:spPr>
        <p:txBody>
          <a:bodyPr>
            <a:normAutofit/>
          </a:bodyPr>
          <a:lstStyle/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Expand views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872139" y="1969510"/>
            <a:ext cx="7776210" cy="1062029"/>
          </a:xfrm>
          <a:prstGeom prst="rect">
            <a:avLst/>
          </a:prstGeom>
        </p:spPr>
        <p:txBody>
          <a:bodyPr vert="horz" lIns="86402" tIns="43201" rIns="86402" bIns="43201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FirstName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OrderDate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ImportantCustomers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FF0000"/>
                </a:solidFill>
                <a:latin typeface="Consolas" panose="020B0609020204030204" pitchFamily="49" charset="0"/>
              </a:rPr>
              <a:t>'Hansen'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512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872139" y="3330090"/>
            <a:ext cx="7776210" cy="2223059"/>
          </a:xfrm>
          <a:prstGeom prst="rect">
            <a:avLst/>
          </a:prstGeom>
        </p:spPr>
        <p:txBody>
          <a:bodyPr vert="horz" lIns="86402" tIns="43201" rIns="86402" bIns="43201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FirstName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OrderDate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378007" lvl="1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FirstName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378007" lvl="1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378007" lvl="1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512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'MO'</a:t>
            </a:r>
            <a:r>
              <a:rPr lang="en-US" sz="1512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FF0000"/>
                </a:solidFill>
                <a:latin typeface="Consolas" panose="020B0609020204030204" pitchFamily="49" charset="0"/>
              </a:rPr>
              <a:t>'Hansen'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1512" dirty="0"/>
          </a:p>
        </p:txBody>
      </p:sp>
    </p:spTree>
    <p:extLst>
      <p:ext uri="{BB962C8B-B14F-4D97-AF65-F5344CB8AC3E}">
        <p14:creationId xmlns:p14="http://schemas.microsoft.com/office/powerpoint/2010/main" val="390337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and Binding	 (3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Binding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dirty="0"/>
              <a:t>Metadata discovery / name resolution / permissions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dirty="0"/>
              <a:t>Data type resolution (i.e., UNION)</a:t>
            </a:r>
          </a:p>
          <a:p>
            <a:pPr marL="1296025" lvl="3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'Some text'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1620031" lvl="4"/>
            <a:r>
              <a:rPr lang="en-US" sz="189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Conversion failed when converting the varchar value 'Some text' to data type int.</a:t>
            </a:r>
            <a:endParaRPr lang="en-US" sz="1890" dirty="0">
              <a:solidFill>
                <a:srgbClr val="FF0000"/>
              </a:solidFill>
            </a:endParaRP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dirty="0"/>
              <a:t>Aggregate binding</a:t>
            </a:r>
          </a:p>
          <a:p>
            <a:pPr marL="1296025" lvl="3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CustomerID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count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(*)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Nbr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Customer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group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1728033" lvl="4"/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Column '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Customer.CustomerID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 is invalid in the select list because it is not contained in either an aggregate function or the GROUP BY clause.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8064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 Trees*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Internal representation of query operation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Nodes may be logical or physical operators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0 to infinity inputs, 1 output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SQL Server will output parse trees at various phases of optimization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 variety of trace flags will trigger output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1038" y="5803084"/>
            <a:ext cx="3504549" cy="3540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1" dirty="0"/>
              <a:t>* Or query trees, or relational trees</a:t>
            </a:r>
          </a:p>
        </p:txBody>
      </p:sp>
    </p:spTree>
    <p:extLst>
      <p:ext uri="{BB962C8B-B14F-4D97-AF65-F5344CB8AC3E}">
        <p14:creationId xmlns:p14="http://schemas.microsoft.com/office/powerpoint/2010/main" val="886520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This Session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What this session is not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An end-to-end optimizer session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 performance tuning session</a:t>
            </a:r>
          </a:p>
          <a:p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Goals of this session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Additional understanding of SQL Server internals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Deeper understanding: write better queries!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Provide additional skills for performance tuning</a:t>
            </a:r>
          </a:p>
        </p:txBody>
      </p:sp>
    </p:spTree>
    <p:extLst>
      <p:ext uri="{BB962C8B-B14F-4D97-AF65-F5344CB8AC3E}">
        <p14:creationId xmlns:p14="http://schemas.microsoft.com/office/powerpoint/2010/main" val="28760156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Parse Tree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67636" y="1618907"/>
            <a:ext cx="3807453" cy="259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top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5</a:t>
            </a:r>
          </a:p>
          <a:p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	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FF00FF"/>
                </a:solidFill>
                <a:latin typeface="Consolas" panose="020B0609020204030204" pitchFamily="49" charset="0"/>
              </a:rPr>
              <a:t>	sum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-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20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ExcessOrders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OrderDetail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'MO'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having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&gt;=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20</a:t>
            </a: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7992" y="512064"/>
            <a:ext cx="5120567" cy="5358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71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Parse Tree (Horizontal)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8027" y="2961829"/>
            <a:ext cx="3807453" cy="259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top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5</a:t>
            </a:r>
          </a:p>
          <a:p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	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FF00FF"/>
                </a:solidFill>
                <a:latin typeface="Consolas" panose="020B0609020204030204" pitchFamily="49" charset="0"/>
              </a:rPr>
              <a:t>	sum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-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20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ExcessOrders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OrderDetail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'MO'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having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&gt;=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20</a:t>
            </a: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368" y="1243584"/>
            <a:ext cx="10045662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4531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Tree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8027" y="3069239"/>
            <a:ext cx="3807453" cy="2768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endParaRPr lang="en-US" sz="1323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endParaRPr lang="en-US" sz="1323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'MO'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en-US" sz="1323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sum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1323" dirty="0">
              <a:solidFill>
                <a:srgbClr val="00808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368" y="1243584"/>
            <a:ext cx="10045662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0441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Plans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Similar to physical execution plans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Multiple logical plans generated during query optimization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Have no physical properties, such as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Indexes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Row counts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Keys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Logical operators only</a:t>
            </a:r>
          </a:p>
        </p:txBody>
      </p:sp>
      <p:sp>
        <p:nvSpPr>
          <p:cNvPr id="4" name="Oval 3"/>
          <p:cNvSpPr/>
          <p:nvPr/>
        </p:nvSpPr>
        <p:spPr>
          <a:xfrm>
            <a:off x="9366319" y="98166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12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680073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Showing Query Trees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61038" y="1320035"/>
          <a:ext cx="10253953" cy="30467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49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389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5513">
                <a:tc>
                  <a:txBody>
                    <a:bodyPr/>
                    <a:lstStyle/>
                    <a:p>
                      <a:r>
                        <a:rPr lang="en-US" sz="2100" dirty="0"/>
                        <a:t>Trace Flag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Result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9580">
                <a:tc>
                  <a:txBody>
                    <a:bodyPr/>
                    <a:lstStyle/>
                    <a:p>
                      <a:r>
                        <a:rPr lang="en-US" sz="2100" dirty="0"/>
                        <a:t>3604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Output extra information to “Messages” tab in SSMS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6946">
                <a:tc>
                  <a:txBody>
                    <a:bodyPr/>
                    <a:lstStyle/>
                    <a:p>
                      <a:r>
                        <a:rPr lang="en-US" sz="2100" dirty="0"/>
                        <a:t>8605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initial parse tree (converted)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3317">
                <a:tc>
                  <a:txBody>
                    <a:bodyPr/>
                    <a:lstStyle/>
                    <a:p>
                      <a:r>
                        <a:rPr lang="en-US" sz="2100" dirty="0"/>
                        <a:t>8606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transformed parse trees (input,</a:t>
                      </a:r>
                      <a:r>
                        <a:rPr lang="en-US" sz="2100" baseline="0" dirty="0"/>
                        <a:t> simplified, join-collapsed, normalized)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8226">
                <a:tc>
                  <a:txBody>
                    <a:bodyPr/>
                    <a:lstStyle/>
                    <a:p>
                      <a:r>
                        <a:rPr lang="en-US" sz="2100" dirty="0"/>
                        <a:t>8607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output tree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Oval 3">
            <a:extLst>
              <a:ext uri="{FF2B5EF4-FFF2-40B4-BE49-F238E27FC236}">
                <a16:creationId xmlns:a16="http://schemas.microsoft.com/office/drawing/2014/main" id="{288956BB-07D3-4CC6-9672-5331BA02A25A}"/>
              </a:ext>
            </a:extLst>
          </p:cNvPr>
          <p:cNvSpPr/>
          <p:nvPr/>
        </p:nvSpPr>
        <p:spPr>
          <a:xfrm>
            <a:off x="9329530" y="159026"/>
            <a:ext cx="618867" cy="51212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12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6207540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(1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Simplification (heuristic rewrites, not cost-based)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Standardize queries, remove redundancies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Subqueries to joins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Predicate pushdown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Foreign key table removal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Retrieve statistics; do cardinality estimation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Create / update auto stats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SQL Server 7 vs 2014/2016 CE engine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Other physical properties </a:t>
            </a:r>
            <a:r>
              <a:rPr lang="en-US" sz="2268" dirty="0"/>
              <a:t>(keys, </a:t>
            </a:r>
            <a:r>
              <a:rPr lang="en-US" sz="2268" dirty="0" err="1"/>
              <a:t>nullability</a:t>
            </a:r>
            <a:r>
              <a:rPr lang="en-US" sz="2268" dirty="0"/>
              <a:t>, constraints)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Trivial plan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Only one possible way to execute query</a:t>
            </a:r>
          </a:p>
          <a:p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0544878" y="4757263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3</a:t>
            </a:r>
          </a:p>
        </p:txBody>
      </p:sp>
      <p:sp>
        <p:nvSpPr>
          <p:cNvPr id="8" name="Oval 7"/>
          <p:cNvSpPr/>
          <p:nvPr/>
        </p:nvSpPr>
        <p:spPr>
          <a:xfrm>
            <a:off x="10578960" y="1389135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8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301749" y="2195103"/>
            <a:ext cx="3582097" cy="993851"/>
          </a:xfrm>
          <a:prstGeom prst="rect">
            <a:avLst/>
          </a:prstGeom>
        </p:spPr>
        <p:txBody>
          <a:bodyPr vert="horz" lIns="86402" tIns="43201" rIns="86402" bIns="43201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1890" dirty="0"/>
              <a:t>Contradiction detection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90" dirty="0"/>
              <a:t>Aggregates on unique keys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90" dirty="0"/>
              <a:t>Convert outer join to inner</a:t>
            </a:r>
          </a:p>
        </p:txBody>
      </p:sp>
    </p:spTree>
    <p:extLst>
      <p:ext uri="{BB962C8B-B14F-4D97-AF65-F5344CB8AC3E}">
        <p14:creationId xmlns:p14="http://schemas.microsoft.com/office/powerpoint/2010/main" val="3816341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(2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Search phases 0 through 2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Search 0: “Transaction Processing”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Simple, basic tests; internal cost threshold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Search 1: “Quick Plan”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More rules, parallel exploration; internal cost threshold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Search 2: “Full Optimization”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Full set of rules; usually exits on timeout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Extensive use of heuristics to prune search space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Construct execution plan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Plan caching (query text hash, set options)</a:t>
            </a:r>
          </a:p>
        </p:txBody>
      </p:sp>
      <p:sp>
        <p:nvSpPr>
          <p:cNvPr id="6" name="Oval 5"/>
          <p:cNvSpPr/>
          <p:nvPr/>
        </p:nvSpPr>
        <p:spPr>
          <a:xfrm>
            <a:off x="10094513" y="5464718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762802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“Every possible execution plan that achieves the directive of a given query”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Can be an enormous number of plans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Consider:</a:t>
            </a:r>
          </a:p>
          <a:p>
            <a:pPr marL="954033" lvl="2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954033" lvl="2"/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Assume a, b, c, d are tables with clustered index &amp; 3 non-clustered indexes each</a:t>
            </a:r>
          </a:p>
        </p:txBody>
      </p:sp>
    </p:spTree>
    <p:extLst>
      <p:ext uri="{BB962C8B-B14F-4D97-AF65-F5344CB8AC3E}">
        <p14:creationId xmlns:p14="http://schemas.microsoft.com/office/powerpoint/2010/main" val="1496145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43340" y="350064"/>
            <a:ext cx="9082272" cy="674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4001"/>
            <a:r>
              <a:rPr lang="en-US" sz="189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189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indent="-54001"/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0163594"/>
              </p:ext>
            </p:extLst>
          </p:nvPr>
        </p:nvGraphicFramePr>
        <p:xfrm>
          <a:off x="543340" y="1083565"/>
          <a:ext cx="10170260" cy="4893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21747">
                  <a:extLst>
                    <a:ext uri="{9D8B030D-6E8A-4147-A177-3AD203B41FA5}">
                      <a16:colId xmlns:a16="http://schemas.microsoft.com/office/drawing/2014/main" val="3644048045"/>
                    </a:ext>
                  </a:extLst>
                </a:gridCol>
                <a:gridCol w="748513">
                  <a:extLst>
                    <a:ext uri="{9D8B030D-6E8A-4147-A177-3AD203B41FA5}">
                      <a16:colId xmlns:a16="http://schemas.microsoft.com/office/drawing/2014/main" val="2034254753"/>
                    </a:ext>
                  </a:extLst>
                </a:gridCol>
              </a:tblGrid>
              <a:tr h="412992">
                <a:tc gridSpan="2">
                  <a:txBody>
                    <a:bodyPr/>
                    <a:lstStyle/>
                    <a:p>
                      <a:r>
                        <a:rPr lang="en-US" sz="2100" dirty="0"/>
                        <a:t>Physical access methods (per table)</a:t>
                      </a:r>
                    </a:p>
                  </a:txBody>
                  <a:tcPr marL="86402" marR="86402" marT="43201" marB="43201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275910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Unordered clustered index scan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1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161984115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Unordered</a:t>
                      </a:r>
                      <a:r>
                        <a:rPr lang="en-US" sz="2100" baseline="0" dirty="0"/>
                        <a:t> </a:t>
                      </a:r>
                      <a:r>
                        <a:rPr lang="en-US" sz="2100" baseline="0" dirty="0" err="1"/>
                        <a:t>nonclustered</a:t>
                      </a:r>
                      <a:r>
                        <a:rPr lang="en-US" sz="2100" baseline="0" dirty="0"/>
                        <a:t> index scan (covering)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3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841678841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Ordered clustered index scan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1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3144998627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Ordered </a:t>
                      </a:r>
                      <a:r>
                        <a:rPr lang="en-US" sz="2100" dirty="0" err="1"/>
                        <a:t>nonclustered</a:t>
                      </a:r>
                      <a:r>
                        <a:rPr lang="en-US" sz="2100" dirty="0"/>
                        <a:t> index scan (covering)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3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419261869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Nonclustered</a:t>
                      </a:r>
                      <a:r>
                        <a:rPr lang="en-US" sz="2100" dirty="0"/>
                        <a:t> seek + ordered partial scan + lookup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3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427391072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Unordered</a:t>
                      </a:r>
                      <a:r>
                        <a:rPr lang="en-US" sz="2100" baseline="0" dirty="0"/>
                        <a:t> </a:t>
                      </a:r>
                      <a:r>
                        <a:rPr lang="en-US" sz="2100" baseline="0" dirty="0" err="1"/>
                        <a:t>nonclustered</a:t>
                      </a:r>
                      <a:r>
                        <a:rPr lang="en-US" sz="2100" baseline="0" dirty="0"/>
                        <a:t> index scan + lookup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3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346539918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Clustered index seek + ordered</a:t>
                      </a:r>
                      <a:r>
                        <a:rPr lang="en-US" sz="2100" baseline="0" dirty="0"/>
                        <a:t> partial scan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1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275483042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Nonclustered</a:t>
                      </a:r>
                      <a:r>
                        <a:rPr lang="en-US" sz="2100" dirty="0"/>
                        <a:t> index seek + ordered partial scan (covering)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3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4202569347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Indexed views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989839269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Index intersection*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54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130545569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r>
                        <a:rPr lang="en-US" sz="17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Total</a:t>
                      </a:r>
                    </a:p>
                  </a:txBody>
                  <a:tcPr marL="86402" marR="86402" marT="43201" marB="43201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72</a:t>
                      </a:r>
                    </a:p>
                  </a:txBody>
                  <a:tcPr marL="86402" marR="86402" marT="43201" marB="43201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8127216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554910" y="5208867"/>
            <a:ext cx="6264951" cy="383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45" dirty="0"/>
              <a:t>6 combinations of 2 indexes; 1 join per pair = 6 joins; 3 join methods each = 18</a:t>
            </a:r>
          </a:p>
          <a:p>
            <a:r>
              <a:rPr lang="en-US" sz="945" dirty="0"/>
              <a:t>6 combinations of 3 indexes; 2 joins per triplet = 12 joins; 3 join methods each = 36; total = 54</a:t>
            </a:r>
          </a:p>
        </p:txBody>
      </p:sp>
      <p:sp>
        <p:nvSpPr>
          <p:cNvPr id="5" name="Oval 4"/>
          <p:cNvSpPr/>
          <p:nvPr/>
        </p:nvSpPr>
        <p:spPr>
          <a:xfrm>
            <a:off x="10758138" y="5113967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0117373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40306" y="350064"/>
            <a:ext cx="7785306" cy="674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4001"/>
            <a:r>
              <a:rPr lang="en-US" sz="189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189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indent="-54001"/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840304" y="1083565"/>
          <a:ext cx="7785308" cy="49933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2655">
                  <a:extLst>
                    <a:ext uri="{9D8B030D-6E8A-4147-A177-3AD203B41FA5}">
                      <a16:colId xmlns:a16="http://schemas.microsoft.com/office/drawing/2014/main" val="3644048045"/>
                    </a:ext>
                  </a:extLst>
                </a:gridCol>
                <a:gridCol w="3892653">
                  <a:extLst>
                    <a:ext uri="{9D8B030D-6E8A-4147-A177-3AD203B41FA5}">
                      <a16:colId xmlns:a16="http://schemas.microsoft.com/office/drawing/2014/main" val="2034254753"/>
                    </a:ext>
                  </a:extLst>
                </a:gridCol>
              </a:tblGrid>
              <a:tr h="412992">
                <a:tc gridSpan="2">
                  <a:txBody>
                    <a:bodyPr/>
                    <a:lstStyle/>
                    <a:p>
                      <a:r>
                        <a:rPr lang="en-US" sz="2100" dirty="0"/>
                        <a:t>Logical Join Orders: 24 Total</a:t>
                      </a:r>
                      <a:r>
                        <a:rPr lang="en-US" sz="2100" baseline="0" dirty="0"/>
                        <a:t> (or are there more?)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275910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161984115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841678841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3144998627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419261869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427391072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346539918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275483042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4202569347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989839269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130545569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3045796785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914941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1831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Background: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Logical processing order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Physical processing considerations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Executing a query: parse, bind, transform, optimize, execute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Heuristics, transformation rules, parse trees, memos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Limitations &amp; DMVs</a:t>
            </a:r>
          </a:p>
        </p:txBody>
      </p:sp>
    </p:spTree>
    <p:extLst>
      <p:ext uri="{BB962C8B-B14F-4D97-AF65-F5344CB8AC3E}">
        <p14:creationId xmlns:p14="http://schemas.microsoft.com/office/powerpoint/2010/main" val="20248188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Order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2139" y="1512041"/>
            <a:ext cx="4515659" cy="4276616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So far we’ve only considered “left-deep” trees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n!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1920" y="1446102"/>
            <a:ext cx="3700275" cy="4255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89947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Order Considerations,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There are also “bushy” trees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(2n-2)!/(n-1)!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Optimizer normally</a:t>
            </a:r>
            <a:br>
              <a:rPr lang="en-US" dirty="0"/>
            </a:br>
            <a:r>
              <a:rPr lang="en-US" dirty="0"/>
              <a:t>does not</a:t>
            </a:r>
            <a:br>
              <a:rPr lang="en-US" dirty="0"/>
            </a:br>
            <a:r>
              <a:rPr lang="en-US" dirty="0"/>
              <a:t>consider</a:t>
            </a:r>
            <a:br>
              <a:rPr lang="en-US" dirty="0"/>
            </a:br>
            <a:r>
              <a:rPr lang="en-US" dirty="0"/>
              <a:t>these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4171" y="2082750"/>
            <a:ext cx="5881042" cy="3727312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9357310" y="1423515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18857717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40306" y="350064"/>
            <a:ext cx="7785306" cy="674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4001"/>
            <a:r>
              <a:rPr lang="en-US" sz="189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189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indent="-54001"/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872139" y="1512041"/>
            <a:ext cx="7776210" cy="427661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35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016143" y="1656045"/>
            <a:ext cx="7776210" cy="427661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35" dirty="0"/>
              <a:t>72 possible physical data access methods</a:t>
            </a:r>
          </a:p>
          <a:p>
            <a:r>
              <a:rPr lang="en-US" sz="2835" dirty="0"/>
              <a:t>120 possible logical join orders</a:t>
            </a:r>
          </a:p>
          <a:p>
            <a:r>
              <a:rPr lang="en-US" sz="2835" dirty="0"/>
              <a:t>3 physical joins possible per logical join</a:t>
            </a:r>
          </a:p>
          <a:p>
            <a:pPr lvl="1"/>
            <a:r>
              <a:rPr lang="en-US" sz="2457" dirty="0"/>
              <a:t>May require intermediate sort operation</a:t>
            </a:r>
          </a:p>
          <a:p>
            <a:r>
              <a:rPr lang="en-US" sz="2835" dirty="0"/>
              <a:t>= 25,920 possible plans</a:t>
            </a:r>
          </a:p>
          <a:p>
            <a:r>
              <a:rPr lang="en-US" sz="2835" dirty="0"/>
              <a:t>Much larger for more complex queries</a:t>
            </a:r>
          </a:p>
          <a:p>
            <a:r>
              <a:rPr lang="en-US" sz="2835" dirty="0"/>
              <a:t>Optimizer uses heuristics to limit search space</a:t>
            </a:r>
          </a:p>
        </p:txBody>
      </p:sp>
    </p:spTree>
    <p:extLst>
      <p:ext uri="{BB962C8B-B14F-4D97-AF65-F5344CB8AC3E}">
        <p14:creationId xmlns:p14="http://schemas.microsoft.com/office/powerpoint/2010/main" val="30907426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sys.dm_exec_query_optimizer_info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Documented.  Sort of.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Three columns: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i="1" dirty="0"/>
              <a:t>counter</a:t>
            </a:r>
            <a:r>
              <a:rPr lang="en-US" dirty="0"/>
              <a:t>: Name of the observation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i="1" dirty="0"/>
              <a:t>occurrence: </a:t>
            </a:r>
            <a:r>
              <a:rPr lang="en-US" dirty="0"/>
              <a:t>Number of times observation was recorded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i="1" dirty="0"/>
              <a:t>value</a:t>
            </a:r>
            <a:r>
              <a:rPr lang="en-US" dirty="0"/>
              <a:t>: Average per occurrence</a:t>
            </a:r>
            <a:endParaRPr lang="en-US" i="1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Collect before and after images of this view on a quiet system</a:t>
            </a:r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0578960" y="360363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45092718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 Optimization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8967" y="1477153"/>
            <a:ext cx="5611603" cy="36501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40128" y="5292155"/>
            <a:ext cx="8640233" cy="354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701" dirty="0">
                <a:solidFill>
                  <a:schemeClr val="accent1"/>
                </a:solidFill>
              </a:rPr>
              <a:t>http://imgs.xkcd.com/comics/efficiency.png</a:t>
            </a:r>
          </a:p>
        </p:txBody>
      </p:sp>
    </p:spTree>
    <p:extLst>
      <p:ext uri="{BB962C8B-B14F-4D97-AF65-F5344CB8AC3E}">
        <p14:creationId xmlns:p14="http://schemas.microsoft.com/office/powerpoint/2010/main" val="398641162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Can the Optimizer Dig a Bit Deeper?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9819" y="1315138"/>
            <a:ext cx="5256333" cy="1386037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Trace flag 8780: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Considerably more attempts in Search 2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448069" y="2645336"/>
            <a:ext cx="2393874" cy="3532755"/>
          </a:xfrm>
          <a:prstGeom prst="rect">
            <a:avLst/>
          </a:prstGeom>
        </p:spPr>
        <p:txBody>
          <a:bodyPr vert="horz" lIns="86402" tIns="43201" rIns="86402" bIns="43201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Very often still won’t come up with a different (or better) plan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8472" y="2205061"/>
            <a:ext cx="2736456" cy="340256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6013" y="2799160"/>
            <a:ext cx="2736456" cy="2808468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10578960" y="360363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235441910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Interesting Metric: Gain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dirty="0"/>
                  <a:t>Indicates improvement from phase to phase</a:t>
                </a:r>
              </a:p>
              <a:p>
                <a:pPr marL="1033227" lvl="1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Search 0 to 1 gain</a:t>
                </a:r>
              </a:p>
              <a:p>
                <a:pPr marL="1033227" lvl="1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Search 1 to 2 gain</a:t>
                </a:r>
              </a:p>
              <a:p>
                <a:pPr marL="1033227" lvl="1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Value that is &gt;= 0 and &lt; 1</a:t>
                </a:r>
              </a:p>
              <a:p>
                <a:pPr marL="1494953" lvl="2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0 indicates no improvement</a:t>
                </a:r>
              </a:p>
              <a:p>
                <a:pPr marL="1494953" lvl="2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Approaching 1 indicates significant improvement</a:t>
                </a: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dirty="0"/>
                  <a:t>Definition: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0 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1=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𝑀𝑖𝑛𝐶𝑜𝑠𝑡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0)−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𝑀𝑖𝑛𝐶𝑜𝑠𝑡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𝑀𝑖𝑛𝐶𝑜𝑠𝑡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2370" t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418298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Heuristics and Transformations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Heuristics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Rules that can eliminate entire branches of the search space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Transformations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Find equivalent operations to get same output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Rule-based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DBCC SHOWONRULES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DBCC RULEON / RULEOFF 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Four types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Simplification, exploration, implementation, property enforcement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202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Transformations: Exploration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Start from a logical operation (may be a sub-branch of the full query): the pattern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Find equivalent logical operations: the substitute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Examples: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Join commutativity: A⋈B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B⋈A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Join associativity: (A⋈B)⋈C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A⋈(B⋈C)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Aggregate before join</a:t>
            </a:r>
          </a:p>
        </p:txBody>
      </p:sp>
      <p:sp>
        <p:nvSpPr>
          <p:cNvPr id="4" name="Oval 3"/>
          <p:cNvSpPr/>
          <p:nvPr/>
        </p:nvSpPr>
        <p:spPr>
          <a:xfrm>
            <a:off x="10578960" y="5071465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92327394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Transformations: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Start from a logical operation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Find equivalent physical operation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Example: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A⋈B </a:t>
            </a:r>
            <a:r>
              <a:rPr lang="en-US" dirty="0">
                <a:sym typeface="Wingdings" panose="05000000000000000000" pitchFamily="2" charset="2"/>
              </a:rPr>
              <a:t> A (nested loops join) B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A⋈B </a:t>
            </a:r>
            <a:r>
              <a:rPr lang="en-US" dirty="0">
                <a:sym typeface="Wingdings" panose="05000000000000000000" pitchFamily="2" charset="2"/>
              </a:rPr>
              <a:t> A (merge join) B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A⋈B </a:t>
            </a:r>
            <a:r>
              <a:rPr lang="en-US" dirty="0">
                <a:sym typeface="Wingdings" panose="05000000000000000000" pitchFamily="2" charset="2"/>
              </a:rPr>
              <a:t> A (hash join) B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Obtain costing on physical operations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Can prune expensive branches from tree</a:t>
            </a:r>
          </a:p>
        </p:txBody>
      </p:sp>
    </p:spTree>
    <p:extLst>
      <p:ext uri="{BB962C8B-B14F-4D97-AF65-F5344CB8AC3E}">
        <p14:creationId xmlns:p14="http://schemas.microsoft.com/office/powerpoint/2010/main" val="2886863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Is Only the Foundation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The materials we are covering here will only skim the surface of what is possible.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Understanding optimizer internals takes time and study.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Many features you run across have minimal available information out there.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Don’t get frustrated … just keep on diving in (if this is interesting to you)!</a:t>
            </a:r>
          </a:p>
        </p:txBody>
      </p:sp>
    </p:spTree>
    <p:extLst>
      <p:ext uri="{BB962C8B-B14F-4D97-AF65-F5344CB8AC3E}">
        <p14:creationId xmlns:p14="http://schemas.microsoft.com/office/powerpoint/2010/main" val="348461772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Transformations: Property Enforcement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Properties associated with parse tree nodes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Uniqueness, type, </a:t>
            </a:r>
            <a:r>
              <a:rPr lang="en-US" dirty="0" err="1"/>
              <a:t>nullability</a:t>
            </a:r>
            <a:r>
              <a:rPr lang="en-US" dirty="0"/>
              <a:t>, sort order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Constraints on column values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Transformation rules may cause certain properties to be enforced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Example: sort order for a merge join</a:t>
            </a:r>
          </a:p>
        </p:txBody>
      </p:sp>
    </p:spTree>
    <p:extLst>
      <p:ext uri="{BB962C8B-B14F-4D97-AF65-F5344CB8AC3E}">
        <p14:creationId xmlns:p14="http://schemas.microsoft.com/office/powerpoint/2010/main" val="69931059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sys.dm_exec_query_transformation_stats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One row per transformation rule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“</a:t>
            </a:r>
            <a:r>
              <a:rPr lang="en-US" dirty="0" err="1"/>
              <a:t>Promise_Total</a:t>
            </a:r>
            <a:r>
              <a:rPr lang="en-US" dirty="0"/>
              <a:t>” – Estimate of how useful might the rule be for this query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“</a:t>
            </a:r>
            <a:r>
              <a:rPr lang="en-US" dirty="0" err="1"/>
              <a:t>Built_Substitute</a:t>
            </a:r>
            <a:r>
              <a:rPr lang="en-US" dirty="0"/>
              <a:t>” – Number of times the rule generated an alternate tree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“Succeeded” – Number of times the rule was incorporated into search space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Collect before and after images of this view on a quiet system</a:t>
            </a:r>
          </a:p>
        </p:txBody>
      </p:sp>
      <p:sp>
        <p:nvSpPr>
          <p:cNvPr id="4" name="Oval 3"/>
          <p:cNvSpPr/>
          <p:nvPr/>
        </p:nvSpPr>
        <p:spPr>
          <a:xfrm>
            <a:off x="10422561" y="961333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12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7389292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Factors Considered by the Optimizer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Memory grants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Costing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Cold cache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Sequential vs random I/O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But not the nature of the I/O subsystem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CPU costs, core count, available memory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Cardinality estimator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What do cost units really mean?</a:t>
            </a:r>
          </a:p>
        </p:txBody>
      </p:sp>
    </p:spTree>
    <p:extLst>
      <p:ext uri="{BB962C8B-B14F-4D97-AF65-F5344CB8AC3E}">
        <p14:creationId xmlns:p14="http://schemas.microsoft.com/office/powerpoint/2010/main" val="12936841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Used to explore different alternatives to a portion of the query tree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Can think of it as a matrix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Rows (groups) represent substitutes – each entry is logically equivalent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Columns represent application of a transformation rule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Each entry is hashed to prevent duplication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Physical substitutes are costed</a:t>
            </a:r>
          </a:p>
        </p:txBody>
      </p:sp>
    </p:spTree>
    <p:extLst>
      <p:ext uri="{BB962C8B-B14F-4D97-AF65-F5344CB8AC3E}">
        <p14:creationId xmlns:p14="http://schemas.microsoft.com/office/powerpoint/2010/main" val="1756721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2139" y="1512041"/>
            <a:ext cx="7776210" cy="1089124"/>
          </a:xfrm>
        </p:spPr>
        <p:txBody>
          <a:bodyPr>
            <a:normAutofit/>
          </a:bodyPr>
          <a:lstStyle/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OrderDetail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US" sz="1323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5846435"/>
              </p:ext>
            </p:extLst>
          </p:nvPr>
        </p:nvGraphicFramePr>
        <p:xfrm>
          <a:off x="1872140" y="2773668"/>
          <a:ext cx="3786538" cy="24916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9805">
                  <a:extLst>
                    <a:ext uri="{9D8B030D-6E8A-4147-A177-3AD203B41FA5}">
                      <a16:colId xmlns:a16="http://schemas.microsoft.com/office/drawing/2014/main" val="3940544257"/>
                    </a:ext>
                  </a:extLst>
                </a:gridCol>
                <a:gridCol w="2726733">
                  <a:extLst>
                    <a:ext uri="{9D8B030D-6E8A-4147-A177-3AD203B41FA5}">
                      <a16:colId xmlns:a16="http://schemas.microsoft.com/office/drawing/2014/main" val="3658567973"/>
                    </a:ext>
                  </a:extLst>
                </a:gridCol>
              </a:tblGrid>
              <a:tr h="739580">
                <a:tc>
                  <a:txBody>
                    <a:bodyPr/>
                    <a:lstStyle/>
                    <a:p>
                      <a:r>
                        <a:rPr lang="en-US" sz="2100" dirty="0"/>
                        <a:t>Group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Option 0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32275335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1484087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Customer</a:t>
                      </a:r>
                    </a:p>
                  </a:txBody>
                  <a:tcPr marL="64802" marR="64802" marT="0" marB="0"/>
                </a:tc>
                <a:extLst>
                  <a:ext uri="{0D108BD9-81ED-4DB2-BD59-A6C34878D82A}">
                    <a16:rowId xmlns:a16="http://schemas.microsoft.com/office/drawing/2014/main" val="1864588626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1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extLst>
                  <a:ext uri="{0D108BD9-81ED-4DB2-BD59-A6C34878D82A}">
                    <a16:rowId xmlns:a16="http://schemas.microsoft.com/office/drawing/2014/main" val="3035259714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9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19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OrderHeader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extLst>
                  <a:ext uri="{0D108BD9-81ED-4DB2-BD59-A6C34878D82A}">
                    <a16:rowId xmlns:a16="http://schemas.microsoft.com/office/drawing/2014/main" val="2023621082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19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OrderDetail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extLst>
                  <a:ext uri="{0D108BD9-81ED-4DB2-BD59-A6C34878D82A}">
                    <a16:rowId xmlns:a16="http://schemas.microsoft.com/office/drawing/2014/main" val="1200163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493070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2139" y="1512041"/>
            <a:ext cx="7776210" cy="1025459"/>
          </a:xfrm>
        </p:spPr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Apply join associativity: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600" dirty="0"/>
              <a:t>(OD</a:t>
            </a:r>
            <a:r>
              <a:rPr lang="en-US" dirty="0"/>
              <a:t> </a:t>
            </a:r>
            <a:r>
              <a:rPr lang="en-US" sz="2646" dirty="0">
                <a:ea typeface="Calibri" panose="020F0502020204030204" pitchFamily="34" charset="0"/>
                <a:cs typeface="Cambria Math" panose="02040503050406030204" pitchFamily="18" charset="0"/>
              </a:rPr>
              <a:t>⋈ OH) ⋈ C  </a:t>
            </a:r>
            <a:r>
              <a:rPr lang="en-US" sz="2646" dirty="0">
                <a:ea typeface="Calibri" panose="020F0502020204030204" pitchFamily="34" charset="0"/>
                <a:cs typeface="Cambria Math" panose="02040503050406030204" pitchFamily="18" charset="0"/>
                <a:sym typeface="Wingdings" panose="05000000000000000000" pitchFamily="2" charset="2"/>
              </a:rPr>
              <a:t>  OD </a:t>
            </a:r>
            <a:r>
              <a:rPr lang="en-US" sz="2646" dirty="0">
                <a:ea typeface="Calibri" panose="020F0502020204030204" pitchFamily="34" charset="0"/>
                <a:cs typeface="Cambria Math" panose="02040503050406030204" pitchFamily="18" charset="0"/>
              </a:rPr>
              <a:t>⋈ (OH ⋈ C)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733815"/>
              </p:ext>
            </p:extLst>
          </p:nvPr>
        </p:nvGraphicFramePr>
        <p:xfrm>
          <a:off x="1872139" y="2620618"/>
          <a:ext cx="6436974" cy="30923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7880">
                  <a:extLst>
                    <a:ext uri="{9D8B030D-6E8A-4147-A177-3AD203B41FA5}">
                      <a16:colId xmlns:a16="http://schemas.microsoft.com/office/drawing/2014/main" val="392696932"/>
                    </a:ext>
                  </a:extLst>
                </a:gridCol>
                <a:gridCol w="2694547">
                  <a:extLst>
                    <a:ext uri="{9D8B030D-6E8A-4147-A177-3AD203B41FA5}">
                      <a16:colId xmlns:a16="http://schemas.microsoft.com/office/drawing/2014/main" val="2769969192"/>
                    </a:ext>
                  </a:extLst>
                </a:gridCol>
                <a:gridCol w="2694547">
                  <a:extLst>
                    <a:ext uri="{9D8B030D-6E8A-4147-A177-3AD203B41FA5}">
                      <a16:colId xmlns:a16="http://schemas.microsoft.com/office/drawing/2014/main" val="2022610816"/>
                    </a:ext>
                  </a:extLst>
                </a:gridCol>
              </a:tblGrid>
              <a:tr h="739580">
                <a:tc>
                  <a:txBody>
                    <a:bodyPr/>
                    <a:lstStyle/>
                    <a:p>
                      <a:r>
                        <a:rPr lang="en-US" sz="2100" dirty="0"/>
                        <a:t>Group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Option x.0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Option</a:t>
                      </a:r>
                      <a:r>
                        <a:rPr lang="en-US" sz="2100" baseline="0" dirty="0"/>
                        <a:t> x.1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344937666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7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917341330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2.0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5.1</a:t>
                      </a:r>
                      <a:endParaRPr lang="en-US" sz="17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402" marR="86402" marT="43201" marB="43201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8042860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Customer</a:t>
                      </a: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658530722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1.0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481886367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19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OrderHeader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4248384778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19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OrderDetail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6704833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002446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7737" y="1426583"/>
            <a:ext cx="7776210" cy="1025459"/>
          </a:xfrm>
        </p:spPr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Apply join commutativity: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600" dirty="0"/>
              <a:t>(OD </a:t>
            </a:r>
            <a:r>
              <a:rPr lang="en-US" sz="2646" dirty="0">
                <a:ea typeface="Calibri" panose="020F0502020204030204" pitchFamily="34" charset="0"/>
                <a:cs typeface="Cambria Math" panose="02040503050406030204" pitchFamily="18" charset="0"/>
              </a:rPr>
              <a:t>⋈ OH) ⋈ C  </a:t>
            </a:r>
            <a:r>
              <a:rPr lang="en-US" sz="2646" dirty="0">
                <a:ea typeface="Calibri" panose="020F0502020204030204" pitchFamily="34" charset="0"/>
                <a:cs typeface="Cambria Math" panose="02040503050406030204" pitchFamily="18" charset="0"/>
                <a:sym typeface="Wingdings" panose="05000000000000000000" pitchFamily="2" charset="2"/>
              </a:rPr>
              <a:t>  (OH </a:t>
            </a:r>
            <a:r>
              <a:rPr lang="en-US" sz="2646" dirty="0">
                <a:ea typeface="Calibri" panose="020F0502020204030204" pitchFamily="34" charset="0"/>
                <a:cs typeface="Cambria Math" panose="02040503050406030204" pitchFamily="18" charset="0"/>
              </a:rPr>
              <a:t>⋈ OD) ⋈ C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5148918"/>
              </p:ext>
            </p:extLst>
          </p:nvPr>
        </p:nvGraphicFramePr>
        <p:xfrm>
          <a:off x="1457737" y="2620618"/>
          <a:ext cx="8560906" cy="30923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399">
                  <a:extLst>
                    <a:ext uri="{9D8B030D-6E8A-4147-A177-3AD203B41FA5}">
                      <a16:colId xmlns:a16="http://schemas.microsoft.com/office/drawing/2014/main" val="392696932"/>
                    </a:ext>
                  </a:extLst>
                </a:gridCol>
                <a:gridCol w="2526169">
                  <a:extLst>
                    <a:ext uri="{9D8B030D-6E8A-4147-A177-3AD203B41FA5}">
                      <a16:colId xmlns:a16="http://schemas.microsoft.com/office/drawing/2014/main" val="2769969192"/>
                    </a:ext>
                  </a:extLst>
                </a:gridCol>
                <a:gridCol w="2526169">
                  <a:extLst>
                    <a:ext uri="{9D8B030D-6E8A-4147-A177-3AD203B41FA5}">
                      <a16:colId xmlns:a16="http://schemas.microsoft.com/office/drawing/2014/main" val="2022610816"/>
                    </a:ext>
                  </a:extLst>
                </a:gridCol>
                <a:gridCol w="2526169">
                  <a:extLst>
                    <a:ext uri="{9D8B030D-6E8A-4147-A177-3AD203B41FA5}">
                      <a16:colId xmlns:a16="http://schemas.microsoft.com/office/drawing/2014/main" val="102813283"/>
                    </a:ext>
                  </a:extLst>
                </a:gridCol>
              </a:tblGrid>
              <a:tr h="739580">
                <a:tc>
                  <a:txBody>
                    <a:bodyPr/>
                    <a:lstStyle/>
                    <a:p>
                      <a:r>
                        <a:rPr lang="en-US" sz="2100" dirty="0"/>
                        <a:t>Group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Option x.0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Option</a:t>
                      </a:r>
                      <a:r>
                        <a:rPr lang="en-US" sz="2100" baseline="0" dirty="0"/>
                        <a:t> x.1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Option x.2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344937666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7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7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917341330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2.0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5.1</a:t>
                      </a:r>
                      <a:endParaRPr lang="en-US" sz="17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402" marR="86402" marT="43201" marB="4320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2.2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7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402" marR="86402" marT="43201" marB="43201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8042860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Customer</a:t>
                      </a: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658530722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1.0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0.0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481886367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19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OrderHeader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4248384778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19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OrderDetail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670483340"/>
                  </a:ext>
                </a:extLst>
              </a:tr>
            </a:tbl>
          </a:graphicData>
        </a:graphic>
      </p:graphicFrame>
      <p:sp>
        <p:nvSpPr>
          <p:cNvPr id="6" name="Oval 5"/>
          <p:cNvSpPr/>
          <p:nvPr/>
        </p:nvSpPr>
        <p:spPr>
          <a:xfrm>
            <a:off x="9357310" y="513030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12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69901040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Optimizer Is Exceptionally Complex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57" dirty="0"/>
              <a:t>It has to deal with many things we’ve not discussed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sz="2079" dirty="0"/>
              <a:t>DML (updates, deletes, inserts, merges; output clause)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sz="1890" dirty="0"/>
              <a:t>Halloween protection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sz="1890" dirty="0"/>
              <a:t>Triggers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sz="1890" dirty="0"/>
              <a:t>Index updates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sz="1890" dirty="0"/>
              <a:t>Constraint management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sz="2079" dirty="0"/>
              <a:t>Wide vs. narrow updates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sz="2079" dirty="0"/>
              <a:t>Data warehouse optimization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sz="2079" dirty="0" err="1"/>
              <a:t>Columnstore</a:t>
            </a:r>
            <a:r>
              <a:rPr lang="en-US" sz="2079" dirty="0"/>
              <a:t>, full-text, spatial, xml, filtered indexes and sparse columns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sz="2079" dirty="0"/>
              <a:t>Window functions, partitioned tables, </a:t>
            </a:r>
            <a:r>
              <a:rPr lang="en-US" sz="2079" dirty="0" err="1"/>
              <a:t>Hekaton</a:t>
            </a:r>
            <a:r>
              <a:rPr lang="en-US" sz="2079" dirty="0"/>
              <a:t>, Stretch DB, other new features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sz="2079" dirty="0"/>
              <a:t>Row vs. batch mode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sz="2079" dirty="0"/>
              <a:t>And much more</a:t>
            </a:r>
          </a:p>
        </p:txBody>
      </p:sp>
    </p:spTree>
    <p:extLst>
      <p:ext uri="{BB962C8B-B14F-4D97-AF65-F5344CB8AC3E}">
        <p14:creationId xmlns:p14="http://schemas.microsoft.com/office/powerpoint/2010/main" val="246066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SQL is a declarative language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In theory, it shouldn’t matter how SQL is written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We are effectively giving SQL Server a set of requirements and asking it to write a program for us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In practice, it does matter because no optimizer is perfect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It will give us correct results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In the real world, efficiency matters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Writing “better” queries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Sometimes we need to “out-smart” the optimizer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779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Trace Flags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1814303"/>
              </p:ext>
            </p:extLst>
          </p:nvPr>
        </p:nvGraphicFramePr>
        <p:xfrm>
          <a:off x="361038" y="1339536"/>
          <a:ext cx="10253953" cy="41379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95">
                  <a:extLst>
                    <a:ext uri="{9D8B030D-6E8A-4147-A177-3AD203B41FA5}">
                      <a16:colId xmlns:a16="http://schemas.microsoft.com/office/drawing/2014/main" val="4198655800"/>
                    </a:ext>
                  </a:extLst>
                </a:gridCol>
                <a:gridCol w="9089858">
                  <a:extLst>
                    <a:ext uri="{9D8B030D-6E8A-4147-A177-3AD203B41FA5}">
                      <a16:colId xmlns:a16="http://schemas.microsoft.com/office/drawing/2014/main" val="135413862"/>
                    </a:ext>
                  </a:extLst>
                </a:gridCol>
              </a:tblGrid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TF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Meaning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3068323444"/>
                  </a:ext>
                </a:extLst>
              </a:tr>
              <a:tr h="341315">
                <a:tc>
                  <a:txBody>
                    <a:bodyPr/>
                    <a:lstStyle/>
                    <a:p>
                      <a:r>
                        <a:rPr lang="en-US" sz="2100"/>
                        <a:t>2363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/>
                        <a:t>Show statistics</a:t>
                      </a:r>
                      <a:r>
                        <a:rPr lang="en-US" sz="2100" baseline="0" dirty="0"/>
                        <a:t> used by optimizer (SQL 2014+ CE) and </a:t>
                      </a:r>
                      <a:r>
                        <a:rPr lang="en-US" sz="2100" i="1" baseline="0" dirty="0"/>
                        <a:t>lots</a:t>
                      </a:r>
                      <a:r>
                        <a:rPr lang="en-US" sz="2100" i="0" baseline="0" dirty="0"/>
                        <a:t> of other info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586961909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2372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memory usage at each phase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280300197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2373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</a:t>
                      </a:r>
                      <a:r>
                        <a:rPr lang="en-US" sz="2100" baseline="0" dirty="0"/>
                        <a:t> memory usage for rules and properties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192843310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3604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Output</a:t>
                      </a:r>
                      <a:r>
                        <a:rPr lang="en-US" sz="2100" baseline="0" dirty="0"/>
                        <a:t> to client (“Messages” tab)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620585158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7352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final</a:t>
                      </a:r>
                      <a:r>
                        <a:rPr lang="en-US" sz="2100" baseline="0" dirty="0"/>
                        <a:t> query tree (post-optimization rewrites)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697738616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8605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initial parse tree (converted)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316611556"/>
                  </a:ext>
                </a:extLst>
              </a:tr>
              <a:tr h="427583">
                <a:tc>
                  <a:txBody>
                    <a:bodyPr/>
                    <a:lstStyle/>
                    <a:p>
                      <a:r>
                        <a:rPr lang="en-US" sz="2100" dirty="0"/>
                        <a:t>8606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transformed parse trees (input,</a:t>
                      </a:r>
                      <a:r>
                        <a:rPr lang="en-US" sz="2100" baseline="0" dirty="0"/>
                        <a:t> simplified, join-collapsed, normalized)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312814102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8607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output tree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975533996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8608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initial memo structure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7590329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3074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Processing 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Defines the sequence in which SQL elements are logically processed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Forms the starting basis for parsing the submitted query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Usually discussed from the perspective of a SELECT query; similar for UPDATE / DELETE / INSERT / MERGE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Declarative vs procedural programming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“What” vs “How”</a:t>
            </a:r>
          </a:p>
        </p:txBody>
      </p:sp>
    </p:spTree>
    <p:extLst>
      <p:ext uri="{BB962C8B-B14F-4D97-AF65-F5344CB8AC3E}">
        <p14:creationId xmlns:p14="http://schemas.microsoft.com/office/powerpoint/2010/main" val="1453879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Trace Flags, continued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168550"/>
              </p:ext>
            </p:extLst>
          </p:nvPr>
        </p:nvGraphicFramePr>
        <p:xfrm>
          <a:off x="361038" y="1339536"/>
          <a:ext cx="10147936" cy="45363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060">
                  <a:extLst>
                    <a:ext uri="{9D8B030D-6E8A-4147-A177-3AD203B41FA5}">
                      <a16:colId xmlns:a16="http://schemas.microsoft.com/office/drawing/2014/main" val="4198655800"/>
                    </a:ext>
                  </a:extLst>
                </a:gridCol>
                <a:gridCol w="8995876">
                  <a:extLst>
                    <a:ext uri="{9D8B030D-6E8A-4147-A177-3AD203B41FA5}">
                      <a16:colId xmlns:a16="http://schemas.microsoft.com/office/drawing/2014/main" val="135413862"/>
                    </a:ext>
                  </a:extLst>
                </a:gridCol>
              </a:tblGrid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TF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Meaning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3068323444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8609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task and operation type counts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484981654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8612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Add cardinality info to tree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377910784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8615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final mem</a:t>
                      </a:r>
                      <a:r>
                        <a:rPr lang="en-US" sz="2100" baseline="0" dirty="0"/>
                        <a:t>o structure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387856053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8619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applied rules (SQL 2012+)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599123823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8620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applied</a:t>
                      </a:r>
                      <a:r>
                        <a:rPr lang="en-US" sz="2100" baseline="0" dirty="0"/>
                        <a:t> rules and memo arguments (SQL 2012+)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232603862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8621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applied rules</a:t>
                      </a:r>
                      <a:r>
                        <a:rPr lang="en-US" sz="2100" baseline="0" dirty="0"/>
                        <a:t> and resulting tree </a:t>
                      </a:r>
                      <a:r>
                        <a:rPr lang="en-US" sz="2100" dirty="0"/>
                        <a:t>(SQL 2012+)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4145944521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8649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Force parallel plan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954677722"/>
                  </a:ext>
                </a:extLst>
              </a:tr>
              <a:tr h="259832">
                <a:tc>
                  <a:txBody>
                    <a:bodyPr/>
                    <a:lstStyle/>
                    <a:p>
                      <a:r>
                        <a:rPr lang="en-US" sz="2100" dirty="0"/>
                        <a:t>8666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Add debugging info</a:t>
                      </a:r>
                      <a:r>
                        <a:rPr lang="en-US" sz="2100" baseline="0" dirty="0"/>
                        <a:t> to query plan (in the “F4” properties)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05903975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8675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optimization search phases and times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893595017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8757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Disable trivial plan generation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634495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Trace Flags, continued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0548439"/>
              </p:ext>
            </p:extLst>
          </p:nvPr>
        </p:nvGraphicFramePr>
        <p:xfrm>
          <a:off x="361038" y="1339536"/>
          <a:ext cx="10134684" cy="21477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0555">
                  <a:extLst>
                    <a:ext uri="{9D8B030D-6E8A-4147-A177-3AD203B41FA5}">
                      <a16:colId xmlns:a16="http://schemas.microsoft.com/office/drawing/2014/main" val="4198655800"/>
                    </a:ext>
                  </a:extLst>
                </a:gridCol>
                <a:gridCol w="8984129">
                  <a:extLst>
                    <a:ext uri="{9D8B030D-6E8A-4147-A177-3AD203B41FA5}">
                      <a16:colId xmlns:a16="http://schemas.microsoft.com/office/drawing/2014/main" val="135413862"/>
                    </a:ext>
                  </a:extLst>
                </a:gridCol>
              </a:tblGrid>
              <a:tr h="356251">
                <a:tc>
                  <a:txBody>
                    <a:bodyPr/>
                    <a:lstStyle/>
                    <a:p>
                      <a:r>
                        <a:rPr lang="en-US" sz="2100" dirty="0"/>
                        <a:t>TF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Meaning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3068323444"/>
                  </a:ext>
                </a:extLst>
              </a:tr>
              <a:tr h="356251">
                <a:tc>
                  <a:txBody>
                    <a:bodyPr/>
                    <a:lstStyle/>
                    <a:p>
                      <a:r>
                        <a:rPr lang="en-US" sz="2100" dirty="0"/>
                        <a:t>8780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Give query processor more “time” to </a:t>
                      </a:r>
                      <a:r>
                        <a:rPr lang="en-US" sz="2100"/>
                        <a:t>optimize query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6251">
                <a:tc>
                  <a:txBody>
                    <a:bodyPr/>
                    <a:lstStyle/>
                    <a:p>
                      <a:r>
                        <a:rPr lang="en-US" sz="2100" dirty="0"/>
                        <a:t>9130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pushed predicate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6251">
                <a:tc>
                  <a:txBody>
                    <a:bodyPr/>
                    <a:lstStyle/>
                    <a:p>
                      <a:r>
                        <a:rPr lang="en-US" sz="2100" dirty="0"/>
                        <a:t>9204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/>
                        <a:t>Show statistics</a:t>
                      </a:r>
                      <a:r>
                        <a:rPr lang="en-US" sz="2100" baseline="0" dirty="0"/>
                        <a:t> used by optimizer (fully loaded) (SQL 7 CE only)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1998">
                <a:tc>
                  <a:txBody>
                    <a:bodyPr/>
                    <a:lstStyle/>
                    <a:p>
                      <a:r>
                        <a:rPr lang="en-US" sz="2100" dirty="0"/>
                        <a:t>9292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statistics</a:t>
                      </a:r>
                      <a:r>
                        <a:rPr lang="en-US" sz="2100" baseline="0" dirty="0"/>
                        <a:t> used by optimizer (header only) (SQL 7 CE only)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61038" y="5687540"/>
            <a:ext cx="2095767" cy="3540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1" dirty="0"/>
              <a:t>* And many more …</a:t>
            </a:r>
          </a:p>
        </p:txBody>
      </p:sp>
    </p:spTree>
    <p:extLst>
      <p:ext uri="{BB962C8B-B14F-4D97-AF65-F5344CB8AC3E}">
        <p14:creationId xmlns:p14="http://schemas.microsoft.com/office/powerpoint/2010/main" val="118544966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DBCC TRACEON / TRACEOFF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DBCC RULEON / RULEOFF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DBCC SHOWONRULES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DBCC SHOWOFFRULES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option (recompile, </a:t>
            </a:r>
            <a:r>
              <a:rPr lang="en-US" dirty="0" err="1"/>
              <a:t>querytraceon</a:t>
            </a:r>
            <a:r>
              <a:rPr lang="en-US" dirty="0"/>
              <a:t> ####, </a:t>
            </a:r>
            <a:r>
              <a:rPr lang="en-US" dirty="0" err="1"/>
              <a:t>queryruleoff</a:t>
            </a:r>
            <a:r>
              <a:rPr lang="en-US" dirty="0"/>
              <a:t> ‘xxx’)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/>
              <a:t>sys.dm_exec_query_optimizer_info</a:t>
            </a: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/>
              <a:t>sys.dm_exec_query_transformation_stats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74909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History of SQL’s Optimizer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Volcano Optimizer (April 1993) (</a:t>
            </a:r>
            <a:r>
              <a:rPr lang="en-US" dirty="0">
                <a:hlinkClick r:id="rId2"/>
              </a:rPr>
              <a:t>PDF</a:t>
            </a:r>
            <a:r>
              <a:rPr lang="en-US" dirty="0"/>
              <a:t>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Goetz </a:t>
            </a:r>
            <a:r>
              <a:rPr lang="en-US" dirty="0" err="1"/>
              <a:t>Graefe</a:t>
            </a:r>
            <a:r>
              <a:rPr lang="en-US" dirty="0"/>
              <a:t>, William J. McKenna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Based on </a:t>
            </a:r>
            <a:r>
              <a:rPr lang="en-US" dirty="0" err="1"/>
              <a:t>Graefe’s</a:t>
            </a:r>
            <a:r>
              <a:rPr lang="en-US" dirty="0"/>
              <a:t> earlier Exodus Optimizer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Cascades Framework (1995) (</a:t>
            </a:r>
            <a:r>
              <a:rPr lang="en-US" dirty="0">
                <a:hlinkClick r:id="rId3"/>
              </a:rPr>
              <a:t>PDF</a:t>
            </a:r>
            <a:r>
              <a:rPr lang="en-US" dirty="0"/>
              <a:t>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Goetz </a:t>
            </a:r>
            <a:r>
              <a:rPr lang="en-US" dirty="0" err="1"/>
              <a:t>Graefe</a:t>
            </a:r>
            <a:endParaRPr lang="en-US" dirty="0"/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Refinement of the Volcano Optimizer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Basis for rewritten optimizer in SQL Server 7.0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Major innovation: the memo structure</a:t>
            </a:r>
          </a:p>
        </p:txBody>
      </p:sp>
    </p:spTree>
    <p:extLst>
      <p:ext uri="{BB962C8B-B14F-4D97-AF65-F5344CB8AC3E}">
        <p14:creationId xmlns:p14="http://schemas.microsoft.com/office/powerpoint/2010/main" val="302825668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Benjamin Nevarez (</a:t>
            </a:r>
            <a:r>
              <a:rPr lang="en-US" dirty="0">
                <a:hlinkClick r:id="rId2"/>
              </a:rPr>
              <a:t>Blog</a:t>
            </a:r>
            <a:r>
              <a:rPr lang="en-US" dirty="0"/>
              <a:t>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i="1" dirty="0">
                <a:hlinkClick r:id="rId3"/>
              </a:rPr>
              <a:t>Inside the SQL Server Query Optimizer</a:t>
            </a:r>
            <a:endParaRPr lang="en-US" i="1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Paul White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Page Free Space blog</a:t>
            </a:r>
            <a:r>
              <a:rPr lang="en-US" dirty="0"/>
              <a:t> (especially </a:t>
            </a:r>
            <a:r>
              <a:rPr lang="en-US" dirty="0">
                <a:hlinkClick r:id="rId5"/>
              </a:rPr>
              <a:t>this</a:t>
            </a:r>
            <a:r>
              <a:rPr lang="en-US" dirty="0"/>
              <a:t> series)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>
                <a:hlinkClick r:id="rId6"/>
              </a:rPr>
              <a:t>SQL Performance blog</a:t>
            </a: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/>
              <a:t>Conor</a:t>
            </a:r>
            <a:r>
              <a:rPr lang="en-US" dirty="0"/>
              <a:t> Cunningham (</a:t>
            </a:r>
            <a:r>
              <a:rPr lang="en-US" dirty="0">
                <a:hlinkClick r:id="rId7"/>
              </a:rPr>
              <a:t>Blog</a:t>
            </a:r>
            <a:r>
              <a:rPr lang="en-US" dirty="0"/>
              <a:t>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i="1" dirty="0"/>
              <a:t>Microsoft SQL Server 2012 Internals</a:t>
            </a:r>
            <a:r>
              <a:rPr lang="en-US" dirty="0"/>
              <a:t> (Kalen Delaney, editor), chapter 11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 err="1">
                <a:hlinkClick r:id="rId8"/>
              </a:rPr>
              <a:t>SQLBits</a:t>
            </a:r>
            <a:r>
              <a:rPr lang="en-US" dirty="0">
                <a:hlinkClick r:id="rId8"/>
              </a:rPr>
              <a:t> Session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12540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This presentation and supporting materials can be found at </a:t>
            </a:r>
            <a:r>
              <a:rPr lang="en-US" dirty="0">
                <a:hlinkClick r:id="rId2"/>
              </a:rPr>
              <a:t>www.tf3604.com/optimizer</a:t>
            </a:r>
            <a:r>
              <a:rPr lang="en-US" dirty="0"/>
              <a:t>.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Slide deck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Scripts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Sample database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SQL Server Query Tree Viewer binaries &amp; source</a:t>
            </a:r>
          </a:p>
          <a:p>
            <a:pPr lvl="1"/>
            <a:endParaRPr lang="en-US" dirty="0"/>
          </a:p>
          <a:p>
            <a:endParaRPr lang="en-US" dirty="0"/>
          </a:p>
          <a:p>
            <a:pPr algn="ctr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brian@tf3604.com	• @tf3604</a:t>
            </a:r>
          </a:p>
        </p:txBody>
      </p:sp>
    </p:spTree>
    <p:extLst>
      <p:ext uri="{BB962C8B-B14F-4D97-AF65-F5344CB8AC3E}">
        <p14:creationId xmlns:p14="http://schemas.microsoft.com/office/powerpoint/2010/main" val="3357524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Processing Order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FROM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JOIN / APPLY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PIVOT / UNPIVOT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WHERE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GROUP BY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WITH CUBE / ROLLUP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HAVING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SELECT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DISTINCT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ORDER BY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TOP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OFFSET … FETCH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688242" y="4954539"/>
            <a:ext cx="4191241" cy="615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1" dirty="0"/>
              <a:t>For more details, see </a:t>
            </a:r>
            <a:r>
              <a:rPr lang="en-US" sz="1701" dirty="0">
                <a:hlinkClick r:id="rId2"/>
              </a:rPr>
              <a:t>this </a:t>
            </a:r>
            <a:r>
              <a:rPr lang="en-US" sz="1701" dirty="0"/>
              <a:t>and subsequent articles from </a:t>
            </a:r>
            <a:r>
              <a:rPr lang="en-US" sz="1701" dirty="0" err="1"/>
              <a:t>Itzik</a:t>
            </a:r>
            <a:r>
              <a:rPr lang="en-US" sz="1701" dirty="0"/>
              <a:t> Ben-</a:t>
            </a:r>
            <a:r>
              <a:rPr lang="en-US" sz="1701" dirty="0" err="1"/>
              <a:t>Gan</a:t>
            </a:r>
            <a:endParaRPr lang="en-US" sz="1701" dirty="0"/>
          </a:p>
        </p:txBody>
      </p:sp>
    </p:spTree>
    <p:extLst>
      <p:ext uri="{BB962C8B-B14F-4D97-AF65-F5344CB8AC3E}">
        <p14:creationId xmlns:p14="http://schemas.microsoft.com/office/powerpoint/2010/main" val="1739382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'MO'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925311" y="3097183"/>
          <a:ext cx="7836024" cy="20869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2008">
                  <a:extLst>
                    <a:ext uri="{9D8B030D-6E8A-4147-A177-3AD203B41FA5}">
                      <a16:colId xmlns:a16="http://schemas.microsoft.com/office/drawing/2014/main" val="234227049"/>
                    </a:ext>
                  </a:extLst>
                </a:gridCol>
                <a:gridCol w="2612008">
                  <a:extLst>
                    <a:ext uri="{9D8B030D-6E8A-4147-A177-3AD203B41FA5}">
                      <a16:colId xmlns:a16="http://schemas.microsoft.com/office/drawing/2014/main" val="4053135350"/>
                    </a:ext>
                  </a:extLst>
                </a:gridCol>
                <a:gridCol w="2612008">
                  <a:extLst>
                    <a:ext uri="{9D8B030D-6E8A-4147-A177-3AD203B41FA5}">
                      <a16:colId xmlns:a16="http://schemas.microsoft.com/office/drawing/2014/main" val="672378647"/>
                    </a:ext>
                  </a:extLst>
                </a:gridCol>
              </a:tblGrid>
              <a:tr h="52173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Table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Columns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Rows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843053056"/>
                  </a:ext>
                </a:extLst>
              </a:tr>
              <a:tr h="52173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/>
                        <a:t>OrderHeader</a:t>
                      </a:r>
                      <a:endParaRPr lang="en-US" sz="28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301,811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3055328934"/>
                  </a:ext>
                </a:extLst>
              </a:tr>
              <a:tr h="52173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/>
                        <a:t>OrderDetail</a:t>
                      </a:r>
                      <a:endParaRPr lang="en-US" sz="28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5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603,133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144851549"/>
                  </a:ext>
                </a:extLst>
              </a:tr>
              <a:tr h="52173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Customer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6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70,132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42589325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0060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11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</a:pPr>
            <a:r>
              <a:rPr lang="en-US" sz="1701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1039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1" dirty="0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solidFill>
                  <a:prstClr val="black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'MO' </a:t>
            </a: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1: FROM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 err="1"/>
              <a:t>OrderHeader</a:t>
            </a:r>
            <a:r>
              <a:rPr lang="en-US" sz="2835" dirty="0"/>
              <a:t> joined to </a:t>
            </a:r>
            <a:r>
              <a:rPr lang="en-US" sz="2835" dirty="0" err="1"/>
              <a:t>OrderDetail</a:t>
            </a:r>
            <a:endParaRPr lang="en-US" sz="2835" dirty="0"/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Perform Cartesian join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182,032,173,863 rows / 8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R1</a:t>
            </a:r>
          </a:p>
        </p:txBody>
      </p:sp>
    </p:spTree>
    <p:extLst>
      <p:ext uri="{BB962C8B-B14F-4D97-AF65-F5344CB8AC3E}">
        <p14:creationId xmlns:p14="http://schemas.microsoft.com/office/powerpoint/2010/main" val="2891146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QLSatOslo 2016">
  <a:themeElements>
    <a:clrScheme name="PASS SQLSaturday">
      <a:dk1>
        <a:srgbClr val="101820"/>
      </a:dk1>
      <a:lt1>
        <a:srgbClr val="FFFFFF"/>
      </a:lt1>
      <a:dk2>
        <a:srgbClr val="414A54"/>
      </a:dk2>
      <a:lt2>
        <a:srgbClr val="F2F2F2"/>
      </a:lt2>
      <a:accent1>
        <a:srgbClr val="007A3E"/>
      </a:accent1>
      <a:accent2>
        <a:srgbClr val="00BF6F"/>
      </a:accent2>
      <a:accent3>
        <a:srgbClr val="2DCCD3"/>
      </a:accent3>
      <a:accent4>
        <a:srgbClr val="007377"/>
      </a:accent4>
      <a:accent5>
        <a:srgbClr val="6558B1"/>
      </a:accent5>
      <a:accent6>
        <a:srgbClr val="AF272F"/>
      </a:accent6>
      <a:hlink>
        <a:srgbClr val="00BF6F"/>
      </a:hlink>
      <a:folHlink>
        <a:srgbClr val="2DCCD3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lIns="0" tIns="0" rIns="0" bIns="0" anchor="ctr">
        <a:spAutoFit/>
      </a:bodyPr>
      <a:lstStyle>
        <a:defPPr algn="l">
          <a:defRPr sz="2400" dirty="0" smtClean="0">
            <a:solidFill>
              <a:schemeClr val="accent1"/>
            </a:solidFill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973</TotalTime>
  <Words>5173</Words>
  <Application>Microsoft Office PowerPoint</Application>
  <PresentationFormat>Custom</PresentationFormat>
  <Paragraphs>810</Paragraphs>
  <Slides>65</Slides>
  <Notes>23</Notes>
  <HiddenSlides>26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3" baseType="lpstr">
      <vt:lpstr>Arial</vt:lpstr>
      <vt:lpstr>Calibri</vt:lpstr>
      <vt:lpstr>Cambria Math</vt:lpstr>
      <vt:lpstr>Century Gothic</vt:lpstr>
      <vt:lpstr>Consolas</vt:lpstr>
      <vt:lpstr>Wingdings</vt:lpstr>
      <vt:lpstr>SQLSatOslo 2016</vt:lpstr>
      <vt:lpstr>Image</vt:lpstr>
      <vt:lpstr>Brian Hansen brian@tf3604.com @tf3604</vt:lpstr>
      <vt:lpstr>Welcome to SQL Saturday</vt:lpstr>
      <vt:lpstr>About This Session</vt:lpstr>
      <vt:lpstr>Agenda</vt:lpstr>
      <vt:lpstr>This Is Only the Foundation</vt:lpstr>
      <vt:lpstr>Logical Processing Order</vt:lpstr>
      <vt:lpstr>Logical Processing Order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SQL Server Sees the Query</vt:lpstr>
      <vt:lpstr>Logical Operators</vt:lpstr>
      <vt:lpstr>Join Type Comparison</vt:lpstr>
      <vt:lpstr>Physical Operators: Logical “get”</vt:lpstr>
      <vt:lpstr>Physical Operators: Other</vt:lpstr>
      <vt:lpstr>Process of Executing a Query</vt:lpstr>
      <vt:lpstr>Process of Executing a Query - Graphical</vt:lpstr>
      <vt:lpstr>Parsing and Binding  (1 of 3)</vt:lpstr>
      <vt:lpstr>Parsing and Binding  (2 of 3)</vt:lpstr>
      <vt:lpstr>Parsing and Binding  (3 of 3)</vt:lpstr>
      <vt:lpstr>Parse Trees*</vt:lpstr>
      <vt:lpstr>Example Parse Tree</vt:lpstr>
      <vt:lpstr>Example Parse Tree (Horizontal)</vt:lpstr>
      <vt:lpstr>Query Tree</vt:lpstr>
      <vt:lpstr>Logical Plans </vt:lpstr>
      <vt:lpstr>Showing Query Trees</vt:lpstr>
      <vt:lpstr>Optimization (1 of 2)</vt:lpstr>
      <vt:lpstr>Optimization (2 of 2)</vt:lpstr>
      <vt:lpstr>Search Space</vt:lpstr>
      <vt:lpstr>PowerPoint Presentation</vt:lpstr>
      <vt:lpstr>PowerPoint Presentation</vt:lpstr>
      <vt:lpstr>Join Order Considerations</vt:lpstr>
      <vt:lpstr>Join Order Considerations, continued</vt:lpstr>
      <vt:lpstr>PowerPoint Presentation</vt:lpstr>
      <vt:lpstr>sys.dm_exec_query_optimizer_info</vt:lpstr>
      <vt:lpstr>Smart Optimization</vt:lpstr>
      <vt:lpstr>Can the Optimizer Dig a Bit Deeper?</vt:lpstr>
      <vt:lpstr>An Interesting Metric: Gain</vt:lpstr>
      <vt:lpstr>Heuristics and Transformations</vt:lpstr>
      <vt:lpstr>Transformations: Exploration</vt:lpstr>
      <vt:lpstr>Transformations: Implementation</vt:lpstr>
      <vt:lpstr>Transformations: Property Enforcement</vt:lpstr>
      <vt:lpstr>sys.dm_exec_query_transformation_stats</vt:lpstr>
      <vt:lpstr>Factors Considered by the Optimizer</vt:lpstr>
      <vt:lpstr>Memo Structure</vt:lpstr>
      <vt:lpstr>Example Memo</vt:lpstr>
      <vt:lpstr>Example Memo</vt:lpstr>
      <vt:lpstr>Example Memo</vt:lpstr>
      <vt:lpstr>The Optimizer Is Exceptionally Complex</vt:lpstr>
      <vt:lpstr>Conclusions</vt:lpstr>
      <vt:lpstr>Appendix: Trace Flags</vt:lpstr>
      <vt:lpstr>Appendix: Trace Flags, continued</vt:lpstr>
      <vt:lpstr>Appendix: Trace Flags, continued</vt:lpstr>
      <vt:lpstr>Appendix: Commands</vt:lpstr>
      <vt:lpstr>Appendix: History of SQL’s Optimizer</vt:lpstr>
      <vt:lpstr>References</vt:lpstr>
      <vt:lpstr>Thank You</vt:lpstr>
    </vt:vector>
  </TitlesOfParts>
  <Company>Revealed Design, LLC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Carla Hamilton</dc:creator>
  <cp:lastModifiedBy>hansen</cp:lastModifiedBy>
  <cp:revision>99</cp:revision>
  <dcterms:created xsi:type="dcterms:W3CDTF">2011-08-19T20:30:49Z</dcterms:created>
  <dcterms:modified xsi:type="dcterms:W3CDTF">2020-06-07T14:24:38Z</dcterms:modified>
</cp:coreProperties>
</file>