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328" r:id="rId2"/>
    <p:sldId id="259" r:id="rId3"/>
    <p:sldId id="317" r:id="rId4"/>
    <p:sldId id="260" r:id="rId5"/>
    <p:sldId id="334" r:id="rId6"/>
    <p:sldId id="261" r:id="rId7"/>
    <p:sldId id="258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23" r:id="rId20"/>
    <p:sldId id="331" r:id="rId21"/>
    <p:sldId id="339" r:id="rId22"/>
    <p:sldId id="276" r:id="rId23"/>
    <p:sldId id="277" r:id="rId24"/>
    <p:sldId id="280" r:id="rId25"/>
    <p:sldId id="329" r:id="rId26"/>
    <p:sldId id="281" r:id="rId27"/>
    <p:sldId id="327" r:id="rId28"/>
    <p:sldId id="326" r:id="rId29"/>
    <p:sldId id="296" r:id="rId30"/>
    <p:sldId id="325" r:id="rId31"/>
    <p:sldId id="324" r:id="rId32"/>
    <p:sldId id="340" r:id="rId33"/>
    <p:sldId id="282" r:id="rId34"/>
    <p:sldId id="332" r:id="rId35"/>
    <p:sldId id="287" r:id="rId36"/>
    <p:sldId id="289" r:id="rId37"/>
    <p:sldId id="291" r:id="rId38"/>
    <p:sldId id="292" r:id="rId39"/>
    <p:sldId id="293" r:id="rId40"/>
    <p:sldId id="290" r:id="rId41"/>
    <p:sldId id="298" r:id="rId42"/>
    <p:sldId id="315" r:id="rId43"/>
    <p:sldId id="341" r:id="rId44"/>
    <p:sldId id="314" r:id="rId45"/>
    <p:sldId id="288" r:id="rId46"/>
    <p:sldId id="294" r:id="rId47"/>
    <p:sldId id="295" r:id="rId48"/>
    <p:sldId id="307" r:id="rId49"/>
    <p:sldId id="299" r:id="rId50"/>
    <p:sldId id="300" r:id="rId51"/>
    <p:sldId id="297" r:id="rId52"/>
    <p:sldId id="311" r:id="rId53"/>
    <p:sldId id="312" r:id="rId54"/>
    <p:sldId id="313" r:id="rId55"/>
    <p:sldId id="304" r:id="rId56"/>
    <p:sldId id="301" r:id="rId57"/>
    <p:sldId id="305" r:id="rId58"/>
    <p:sldId id="308" r:id="rId59"/>
    <p:sldId id="342" r:id="rId60"/>
    <p:sldId id="306" r:id="rId61"/>
    <p:sldId id="279" r:id="rId62"/>
    <p:sldId id="302" r:id="rId63"/>
    <p:sldId id="30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89563" autoAdjust="0"/>
  </p:normalViewPr>
  <p:slideViewPr>
    <p:cSldViewPr snapToGrid="0" snapToObjects="1">
      <p:cViewPr varScale="1">
        <p:scale>
          <a:sx n="65" d="100"/>
          <a:sy n="65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B34D-5EC2-4739-9693-E425457AC201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BA41D-AE03-4F1C-B074-B56312AF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9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session about optimizer internals.  The optimizer is already</a:t>
            </a:r>
            <a:r>
              <a:rPr lang="en-US" baseline="0" dirty="0"/>
              <a:t> pretty much a black box, but there is a lot of unofficial information about how it works.  I intend to dig in even deeper and examine some mostly undocumented commands, DMVs and structures.  If this isn’t your cup of tea, I won’t be offended if you decide to find a different session.  This is also mostly a theoretical session.  It is intended to help you write better queries, but we aren’t going actually discuss how to do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5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</a:t>
            </a:r>
            <a:r>
              <a:rPr lang="en-US" baseline="0" dirty="0"/>
              <a:t> example, data type resolution with the UNION operator will ensure that data types between the upper expression are compatible with the lower expression.</a:t>
            </a:r>
          </a:p>
          <a:p>
            <a:r>
              <a:rPr lang="en-US" baseline="0" dirty="0"/>
              <a:t>Aggregate binding checks if invalid columns are referenced downstream of the GROUP BY logical processing step.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3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9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en-US" baseline="0" dirty="0"/>
              <a:t> this slide, type in a demo!</a:t>
            </a:r>
          </a:p>
          <a:p>
            <a:endParaRPr lang="en-US" baseline="0" dirty="0"/>
          </a:p>
          <a:p>
            <a:r>
              <a:rPr lang="en-US" baseline="0" dirty="0"/>
              <a:t>Then run through Parse Trees demo script.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of physical properties: heap</a:t>
            </a:r>
            <a:r>
              <a:rPr lang="en-US" baseline="0" dirty="0"/>
              <a:t> vs. clustered </a:t>
            </a:r>
            <a:r>
              <a:rPr lang="en-US" baseline="0" dirty="0" err="1"/>
              <a:t>idx</a:t>
            </a:r>
            <a:r>
              <a:rPr lang="en-US" baseline="0" dirty="0"/>
              <a:t>, </a:t>
            </a:r>
            <a:r>
              <a:rPr lang="en-US" baseline="0" dirty="0" err="1"/>
              <a:t>nonclustered</a:t>
            </a:r>
            <a:r>
              <a:rPr lang="en-US" baseline="0" dirty="0"/>
              <a:t> </a:t>
            </a:r>
            <a:r>
              <a:rPr lang="en-US" baseline="0" dirty="0" err="1"/>
              <a:t>idx</a:t>
            </a:r>
            <a:r>
              <a:rPr lang="en-US" baseline="0" dirty="0"/>
              <a:t>, sort orders,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1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trivial plan is one which can only be executed</a:t>
            </a:r>
            <a:r>
              <a:rPr lang="en-US" baseline="0" dirty="0"/>
              <a:t> in one possible way.  A common example is select * from table, or select * from table where col = value (if there are no index on “col”).  The query can be relatively complex, but only contain one table.  Having a subquery or a an inequality predicate automatically make the query non-trivial.  Trivial plans can be avoided using TF8757.</a:t>
            </a:r>
          </a:p>
          <a:p>
            <a:endParaRPr lang="en-US" baseline="0" dirty="0"/>
          </a:p>
          <a:p>
            <a:r>
              <a:rPr lang="en-US" baseline="0" dirty="0"/>
              <a:t>The Optimization Level property on a query plan will be “Trivial” or “Full”</a:t>
            </a:r>
          </a:p>
          <a:p>
            <a:endParaRPr lang="en-US" baseline="0" dirty="0"/>
          </a:p>
          <a:p>
            <a:r>
              <a:rPr lang="en-US" baseline="0" dirty="0"/>
              <a:t>The concept of Statistics and Cardinality Estimation is a complex topic to itself.  It is important to note that the CE underwent a significant re-write starting in SQL Server 2014 which can lead to very different plans being selected.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that in reality, there will be fewer than 25,920 plans because of logical</a:t>
            </a:r>
            <a:r>
              <a:rPr lang="en-US" baseline="0" dirty="0"/>
              <a:t> limitations.  For instance, if a join condition is not an equality, a merge join and hash join are not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29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</a:t>
            </a:r>
            <a:r>
              <a:rPr lang="en-US" baseline="0" dirty="0"/>
              <a:t> BOL for this DMV, then show 2005 version of BOL.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43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will have a value from 0 to 1, where 0 means no improvement,</a:t>
            </a:r>
            <a:r>
              <a:rPr lang="en-US" baseline="0" dirty="0"/>
              <a:t> and values approaching 1 indicate significant improvement.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1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</a:t>
            </a:r>
            <a:r>
              <a:rPr lang="en-US" dirty="0" err="1"/>
              <a:t>sys.dm_exec_query_optimizer_info</a:t>
            </a:r>
            <a:r>
              <a:rPr lang="en-US" dirty="0"/>
              <a:t>,</a:t>
            </a:r>
            <a:r>
              <a:rPr lang="en-US" baseline="0" dirty="0"/>
              <a:t> this one is completely undocumented.</a:t>
            </a:r>
          </a:p>
          <a:p>
            <a:endParaRPr lang="en-US" baseline="0" dirty="0"/>
          </a:p>
          <a:p>
            <a:r>
              <a:rPr lang="en-US" baseline="0" dirty="0"/>
              <a:t>“Promise Total” values are, presumably, </a:t>
            </a:r>
            <a:r>
              <a:rPr lang="en-US" baseline="0" dirty="0" err="1"/>
              <a:t>unitless</a:t>
            </a:r>
            <a:r>
              <a:rPr lang="en-US" baseline="0" dirty="0"/>
              <a:t>.</a:t>
            </a:r>
          </a:p>
          <a:p>
            <a:r>
              <a:rPr lang="en-US" baseline="0" dirty="0"/>
              <a:t>Promised = number of times rule’s usefulness evaluated; </a:t>
            </a:r>
            <a:r>
              <a:rPr lang="en-US" baseline="0" dirty="0" err="1"/>
              <a:t>promise_total</a:t>
            </a:r>
            <a:r>
              <a:rPr lang="en-US" baseline="0" dirty="0"/>
              <a:t> = sum of computed </a:t>
            </a:r>
            <a:r>
              <a:rPr lang="en-US" baseline="0"/>
              <a:t>“value”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here a</a:t>
            </a:r>
            <a:r>
              <a:rPr lang="en-US" baseline="0" dirty="0"/>
              <a:t> word of warning (and a word of encouragement) regarding undocumented functionality in SQL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7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Supposedly at one time there was a developer at Microsoft</a:t>
            </a:r>
            <a:r>
              <a:rPr lang="en-US" baseline="0" dirty="0"/>
              <a:t> by the name of Nick who based the cost units on his development PC.  Now completely meaningless except (perhaps) to compare queries.  Not really.  May not even be valid comparison within a query.</a:t>
            </a:r>
          </a:p>
          <a:p>
            <a:endParaRPr lang="en-US" baseline="0" dirty="0"/>
          </a:p>
          <a:p>
            <a:r>
              <a:rPr lang="en-US" baseline="0" dirty="0"/>
              <a:t>Costing doesn’t account for modern hardware.  (Story about DR exercise in Iowa City).  Is the I/O subsystem a USB 1.1 drive or a PCI solid state card?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21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copy of the memo structure is created for each optimization and is then destroyed when optimization is completed.</a:t>
            </a:r>
          </a:p>
          <a:p>
            <a:r>
              <a:rPr lang="en-US" dirty="0"/>
              <a:t>Alternatives can be either</a:t>
            </a:r>
            <a:r>
              <a:rPr lang="en-US" baseline="0" dirty="0"/>
              <a:t> logical or physical.</a:t>
            </a:r>
          </a:p>
          <a:p>
            <a:r>
              <a:rPr lang="en-US" baseline="0" dirty="0"/>
              <a:t>New groups can be created as options are explored.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1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imagine additional</a:t>
            </a:r>
            <a:r>
              <a:rPr lang="en-US" baseline="0" dirty="0"/>
              <a:t> options that implement physical rules.  For instance, Group 2 might explore a nested loops join on either 0.0 and 1.0 or on 1.0 and 2.0.</a:t>
            </a:r>
          </a:p>
          <a:p>
            <a:r>
              <a:rPr lang="en-US" baseline="0" dirty="0"/>
              <a:t>We can envision this as a multi-dimensional tree of parent-child relationships between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69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6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work through</a:t>
            </a:r>
            <a:r>
              <a:rPr lang="en-US" baseline="0" dirty="0"/>
              <a:t> the example, what efficiency problems would we encounter if SQL Server simply followed logical processing order?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7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12.7 quadrillion!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 to 42 billion.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interesting aspect</a:t>
            </a:r>
            <a:r>
              <a:rPr lang="en-US" baseline="0" dirty="0"/>
              <a:t> of the GROUP BY step is that it requires knowledge of future steps – specifically, what aggregations will be required downstream?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1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join generally the best performing,</a:t>
            </a:r>
            <a:r>
              <a:rPr lang="en-US" baseline="0" dirty="0"/>
              <a:t> but requires sorted input on join columns.  Only valid for equijoins.</a:t>
            </a:r>
          </a:p>
          <a:p>
            <a:endParaRPr lang="en-US" baseline="0" dirty="0"/>
          </a:p>
          <a:p>
            <a:r>
              <a:rPr lang="en-US" baseline="0" dirty="0"/>
              <a:t>Nested loops best when inputs are of significantly different size.  Only join operator that works for joins using inequalities.</a:t>
            </a:r>
          </a:p>
          <a:p>
            <a:endParaRPr lang="en-US" baseline="0" dirty="0"/>
          </a:p>
          <a:p>
            <a:r>
              <a:rPr lang="en-US" baseline="0" dirty="0"/>
              <a:t>Hash join works well with large inputs without sorted input, but is only valid for equijoins.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0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BA41D-AE03-4F1C-B074-B56312AFAE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73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4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4"/>
            <a:ext cx="289560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SQLSaturday_Final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17" y="5675582"/>
            <a:ext cx="1912930" cy="10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t>7/23/2017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7/23/2017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iitb.ac.in/infolab/Data/Courses/CS632/2013/Papers/Cascades-graefe.pdf" TargetMode="External"/><Relationship Id="rId2" Type="http://schemas.openxmlformats.org/officeDocument/2006/relationships/hyperlink" Target="http://www.seas.upenn.edu/~zives/03s/cis650/P209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ts.com/Sessions/Event6/inside_the_sql_server_query_optimizer" TargetMode="External"/><Relationship Id="rId3" Type="http://schemas.openxmlformats.org/officeDocument/2006/relationships/hyperlink" Target="https://www.red-gate.com/library/inside-the-sql-server-query-optimizer" TargetMode="External"/><Relationship Id="rId7" Type="http://schemas.openxmlformats.org/officeDocument/2006/relationships/hyperlink" Target="http://www.sqlskills.com/blogs/conor/" TargetMode="External"/><Relationship Id="rId2" Type="http://schemas.openxmlformats.org/officeDocument/2006/relationships/hyperlink" Target="http://www.benjaminnevarez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performance.com/author/paulwhitenzgmail-com" TargetMode="External"/><Relationship Id="rId5" Type="http://schemas.openxmlformats.org/officeDocument/2006/relationships/hyperlink" Target="http://sqlblog.com/blogs/paul_white/archive/2012/04/28/query-optimizer-deep-dive-part-1.aspx" TargetMode="External"/><Relationship Id="rId4" Type="http://schemas.openxmlformats.org/officeDocument/2006/relationships/hyperlink" Target="http://sqlblog.com/blogs/paul_white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optimiz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qlmag.com/sql-server/logical-query-processing-what-it-and-what-it-means-you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97500"/>
            <a:ext cx="8203153" cy="1470025"/>
          </a:xfrm>
        </p:spPr>
        <p:txBody>
          <a:bodyPr/>
          <a:lstStyle/>
          <a:p>
            <a:r>
              <a:rPr lang="en-US" dirty="0"/>
              <a:t>Get Your Optimizer to Give up All Its Secrets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07" y="5605933"/>
            <a:ext cx="6576573" cy="1045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 Hansen</a:t>
            </a:r>
          </a:p>
          <a:p>
            <a:pPr marL="0" indent="0">
              <a:buNone/>
            </a:pPr>
            <a:r>
              <a:rPr lang="en-US" dirty="0"/>
              <a:t>Baton Rouge</a:t>
            </a:r>
            <a:r>
              <a:rPr lang="en-US"/>
              <a:t>, LA </a:t>
            </a:r>
            <a:r>
              <a:rPr lang="en-US" dirty="0"/>
              <a:t>– July 29, 2017</a:t>
            </a:r>
          </a:p>
        </p:txBody>
      </p:sp>
    </p:spTree>
    <p:extLst>
      <p:ext uri="{BB962C8B-B14F-4D97-AF65-F5344CB8AC3E}">
        <p14:creationId xmlns:p14="http://schemas.microsoft.com/office/powerpoint/2010/main" val="267165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 join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dbo.Customer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R1 joined to Customer (Cartesian 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12,766,280,417,359,916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R2</a:t>
            </a:r>
          </a:p>
        </p:txBody>
      </p:sp>
    </p:spTree>
    <p:extLst>
      <p:ext uri="{BB962C8B-B14F-4D97-AF65-F5344CB8AC3E}">
        <p14:creationId xmlns:p14="http://schemas.microsoft.com/office/powerpoint/2010/main" val="345052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oh.OrderId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od.OrderId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2: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R2 where </a:t>
            </a:r>
            <a:r>
              <a:rPr lang="en-US" sz="3000" dirty="0" err="1"/>
              <a:t>OrderId</a:t>
            </a:r>
            <a:r>
              <a:rPr lang="en-US" sz="3000" dirty="0"/>
              <a:t> = </a:t>
            </a:r>
            <a:r>
              <a:rPr lang="en-US" sz="3000" dirty="0" err="1"/>
              <a:t>OrderId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42,298,923,556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R3</a:t>
            </a:r>
          </a:p>
        </p:txBody>
      </p:sp>
    </p:spTree>
    <p:extLst>
      <p:ext uri="{BB962C8B-B14F-4D97-AF65-F5344CB8AC3E}">
        <p14:creationId xmlns:p14="http://schemas.microsoft.com/office/powerpoint/2010/main" val="85620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oh.CustomerId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cust.CustomerID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4: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R3 where </a:t>
            </a:r>
            <a:r>
              <a:rPr lang="en-US" sz="3000" dirty="0" err="1"/>
              <a:t>CustomerId</a:t>
            </a:r>
            <a:r>
              <a:rPr lang="en-US" sz="3000" dirty="0"/>
              <a:t> = </a:t>
            </a:r>
            <a:r>
              <a:rPr lang="en-US" sz="3000" dirty="0" err="1"/>
              <a:t>CustomerId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603,133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R4</a:t>
            </a:r>
          </a:p>
        </p:txBody>
      </p:sp>
    </p:spTree>
    <p:extLst>
      <p:ext uri="{BB962C8B-B14F-4D97-AF65-F5344CB8AC3E}">
        <p14:creationId xmlns:p14="http://schemas.microsoft.com/office/powerpoint/2010/main" val="95462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cust.State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'LA'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5: 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R4 where State = ‘LA'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3,721 rows / 14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R5</a:t>
            </a:r>
          </a:p>
        </p:txBody>
      </p:sp>
    </p:spTree>
    <p:extLst>
      <p:ext uri="{BB962C8B-B14F-4D97-AF65-F5344CB8AC3E}">
        <p14:creationId xmlns:p14="http://schemas.microsoft.com/office/powerpoint/2010/main" val="177871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71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6: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Arrange rows into groups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Within each group compute SUM(Quantity)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3,721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R6 (</a:t>
            </a:r>
            <a:r>
              <a:rPr lang="en-US" sz="2400" dirty="0" err="1"/>
              <a:t>ProductId</a:t>
            </a:r>
            <a:r>
              <a:rPr lang="en-US" sz="2400" dirty="0"/>
              <a:t>, SUM(Quantity)</a:t>
            </a:r>
            <a:r>
              <a:rPr lang="en-US" sz="3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Only these 2 columns are available in downstream steps</a:t>
            </a:r>
          </a:p>
        </p:txBody>
      </p:sp>
    </p:spTree>
    <p:extLst>
      <p:ext uri="{BB962C8B-B14F-4D97-AF65-F5344CB8AC3E}">
        <p14:creationId xmlns:p14="http://schemas.microsoft.com/office/powerpoint/2010/main" val="159066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&gt;= 20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7: 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Find rows in R6 where SUM(Quantity) &gt;= 20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31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995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sum(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od.Quantity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- 20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solidFill>
                <a:srgbClr val="008080"/>
              </a:solidFill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8: 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Evaluate expressions in the select list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ProductId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en-US" sz="3000" dirty="0" err="1">
                <a:sym typeface="Wingdings" panose="05000000000000000000" pitchFamily="2" charset="2"/>
              </a:rPr>
              <a:t>ProductId</a:t>
            </a:r>
            <a:endParaRPr lang="en-US" sz="3000" dirty="0">
              <a:sym typeface="Wingdings" panose="05000000000000000000" pitchFamily="2" charset="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sym typeface="Wingdings" panose="05000000000000000000" pitchFamily="2" charset="2"/>
              </a:rPr>
              <a:t>SUM(Quantity) – 20  </a:t>
            </a:r>
            <a:r>
              <a:rPr lang="en-US" sz="3000" dirty="0" err="1">
                <a:sym typeface="Wingdings" panose="05000000000000000000" pitchFamily="2" charset="2"/>
              </a:rPr>
              <a:t>ExcessOrders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31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6182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od.ProductId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9: ORDER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Sort R8 by </a:t>
            </a:r>
            <a:r>
              <a:rPr lang="en-US" sz="3000" dirty="0" err="1"/>
              <a:t>ProductId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R9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854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 5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10: 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Keep the first 5 rows in R9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00" dirty="0"/>
              <a:t>Remaining rows get discarded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5 rows / 2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Logical processing is complete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274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SQL Server Sees the Query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548" y="1535656"/>
            <a:ext cx="8292904" cy="335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12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1"/>
            <a:ext cx="8229600" cy="208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15+ Years working with SQL Server</a:t>
            </a:r>
          </a:p>
          <a:p>
            <a:pPr lvl="1"/>
            <a:r>
              <a:rPr lang="en-US" dirty="0"/>
              <a:t>Development work since 7.0</a:t>
            </a:r>
          </a:p>
          <a:p>
            <a:pPr lvl="1"/>
            <a:r>
              <a:rPr lang="en-US" dirty="0"/>
              <a:t>Administration going back to 6.5</a:t>
            </a:r>
          </a:p>
          <a:p>
            <a:pPr lvl="1"/>
            <a:r>
              <a:rPr lang="en-US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853" y="3703222"/>
            <a:ext cx="2969381" cy="9867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15464"/>
            <a:ext cx="400802" cy="32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98571"/>
            <a:ext cx="400802" cy="4008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08839"/>
            <a:ext cx="2505163" cy="603922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1024475" y="4222639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4476" y="3738632"/>
            <a:ext cx="38757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9853" y="4735383"/>
            <a:ext cx="3171273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" y="5488620"/>
            <a:ext cx="9143999" cy="451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www.tf3604.com/optimizer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r>
              <a:rPr lang="en-US" dirty="0"/>
              <a:t>Join</a:t>
            </a: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⋈ </a:t>
            </a:r>
            <a:r>
              <a:rPr lang="en-US" sz="2800" dirty="0"/>
              <a:t> </a:t>
            </a:r>
            <a:r>
              <a:rPr lang="en-US" dirty="0"/>
              <a:t>inner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⟕⟖⟗</a:t>
            </a:r>
            <a:r>
              <a:rPr lang="en-US" dirty="0"/>
              <a:t> outer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×</a:t>
            </a:r>
            <a:r>
              <a:rPr lang="en-US" dirty="0"/>
              <a:t> Cartesian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⋉⋊</a:t>
            </a:r>
            <a:r>
              <a:rPr lang="en-US" dirty="0"/>
              <a:t> semi</a:t>
            </a:r>
            <a:r>
              <a:rPr lang="en-US" baseline="30000" dirty="0"/>
              <a:t>*</a:t>
            </a:r>
            <a:endParaRPr lang="en-US" baseline="30000" dirty="0">
              <a:highlight>
                <a:srgbClr val="00FF00"/>
              </a:highlight>
            </a:endParaRPr>
          </a:p>
          <a:p>
            <a:pPr lvl="1"/>
            <a:r>
              <a:rPr lang="en-US" sz="2800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▷</a:t>
            </a:r>
            <a:r>
              <a:rPr lang="en-US" dirty="0"/>
              <a:t> anti-semi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Apply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en-US" dirty="0"/>
              <a:t> union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∩</a:t>
            </a:r>
            <a:r>
              <a:rPr lang="en-US" dirty="0"/>
              <a:t> intersection</a:t>
            </a:r>
          </a:p>
          <a:p>
            <a:pPr lvl="1"/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∖</a:t>
            </a:r>
            <a:r>
              <a:rPr lang="en-US" dirty="0"/>
              <a:t> except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σ</a:t>
            </a:r>
            <a:r>
              <a:rPr lang="el-GR" dirty="0"/>
              <a:t> </a:t>
            </a:r>
            <a:r>
              <a:rPr lang="en-US" dirty="0"/>
              <a:t>Select </a:t>
            </a:r>
            <a:r>
              <a:rPr lang="en-US" sz="2400" dirty="0"/>
              <a:t>(SQL: where)</a:t>
            </a:r>
          </a:p>
          <a:p>
            <a:r>
              <a:rPr lang="el-GR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π</a:t>
            </a:r>
            <a:r>
              <a:rPr lang="el-GR" dirty="0"/>
              <a:t> </a:t>
            </a:r>
            <a:r>
              <a:rPr lang="en-US" dirty="0"/>
              <a:t>Project </a:t>
            </a:r>
            <a:r>
              <a:rPr lang="en-US" sz="2400" dirty="0"/>
              <a:t>(SQL: select)</a:t>
            </a:r>
          </a:p>
          <a:p>
            <a:r>
              <a:rPr lang="en-US" dirty="0">
                <a:highlight>
                  <a:srgbClr val="00FF00"/>
                </a:highlight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G</a:t>
            </a:r>
            <a:r>
              <a:rPr lang="en-US" dirty="0"/>
              <a:t> Aggregate</a:t>
            </a:r>
          </a:p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4417" y="614339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983" y="614339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89030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20931"/>
              </p:ext>
            </p:extLst>
          </p:nvPr>
        </p:nvGraphicFramePr>
        <p:xfrm>
          <a:off x="548636" y="1397000"/>
          <a:ext cx="8057482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Join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</a:t>
                      </a:r>
                      <a:r>
                        <a:rPr lang="en-US" dirty="0"/>
                        <a:t>predicate match, output left row +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inner,</a:t>
                      </a:r>
                      <a:r>
                        <a:rPr lang="en-US" baseline="0" dirty="0"/>
                        <a:t> but i</a:t>
                      </a:r>
                      <a:r>
                        <a:rPr lang="en-US" dirty="0"/>
                        <a:t>f no</a:t>
                      </a:r>
                      <a:r>
                        <a:rPr lang="en-US" baseline="0" dirty="0"/>
                        <a:t> predicate match</a:t>
                      </a:r>
                      <a:r>
                        <a:rPr lang="en-US" dirty="0"/>
                        <a:t>, output left row + NULL placeholders for right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left, but if no predicate match in right, output NULL</a:t>
                      </a:r>
                      <a:r>
                        <a:rPr lang="en-US" baseline="0" dirty="0"/>
                        <a:t> placeholders for left table + right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Cartesian /</a:t>
                      </a:r>
                      <a:r>
                        <a:rPr lang="en-US" baseline="0" dirty="0"/>
                        <a:t> c</a:t>
                      </a:r>
                      <a:r>
                        <a:rPr lang="en-US" dirty="0"/>
                        <a:t>ross (m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× </a:t>
                      </a:r>
                      <a:r>
                        <a:rPr lang="en-US" dirty="0"/>
                        <a:t>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each</a:t>
                      </a:r>
                      <a:r>
                        <a:rPr lang="en-US" baseline="0" dirty="0"/>
                        <a:t> row in left with each row in right (no concept of predicate)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  <a:r>
                        <a:rPr lang="en-US" baseline="0" dirty="0"/>
                        <a:t> semi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left row once if predicate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 anti-semi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left row once if no predicate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or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Operators: Logical “get”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</a:t>
            </a:r>
          </a:p>
          <a:p>
            <a:r>
              <a:rPr lang="en-US" dirty="0"/>
              <a:t>Seek</a:t>
            </a:r>
          </a:p>
          <a:p>
            <a:r>
              <a:rPr lang="en-US" dirty="0"/>
              <a:t>Lookups</a:t>
            </a:r>
          </a:p>
          <a:p>
            <a:r>
              <a:rPr lang="en-US" dirty="0"/>
              <a:t>Heap vs clustered index vs non-clustered index</a:t>
            </a:r>
          </a:p>
          <a:p>
            <a:r>
              <a:rPr lang="en-US" dirty="0"/>
              <a:t>Ordered vs unordered</a:t>
            </a:r>
          </a:p>
          <a:p>
            <a:r>
              <a:rPr lang="en-US" dirty="0"/>
              <a:t>Forward vs backward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15427" y="1769795"/>
            <a:ext cx="257175" cy="21907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3"/>
          <a:stretch>
            <a:fillRect/>
          </a:stretch>
        </p:blipFill>
        <p:spPr>
          <a:xfrm>
            <a:off x="2301189" y="1769795"/>
            <a:ext cx="257175" cy="257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32" y="2323378"/>
            <a:ext cx="228632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427" y="2323379"/>
            <a:ext cx="266737" cy="247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2130" y="2879502"/>
            <a:ext cx="238158" cy="2476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9488" y="2867471"/>
            <a:ext cx="257211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8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26918" cy="1143000"/>
          </a:xfrm>
        </p:spPr>
        <p:txBody>
          <a:bodyPr>
            <a:normAutofit/>
          </a:bodyPr>
          <a:lstStyle/>
          <a:p>
            <a:r>
              <a:rPr lang="en-US" dirty="0"/>
              <a:t>Physical Operators: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Nested loops</a:t>
            </a:r>
          </a:p>
          <a:p>
            <a:pPr lvl="1"/>
            <a:r>
              <a:rPr lang="en-US" dirty="0"/>
              <a:t>Hash</a:t>
            </a:r>
          </a:p>
          <a:p>
            <a:r>
              <a:rPr lang="en-US" dirty="0"/>
              <a:t>Aggregate</a:t>
            </a:r>
          </a:p>
          <a:p>
            <a:pPr lvl="1"/>
            <a:r>
              <a:rPr lang="en-US" dirty="0"/>
              <a:t>Stream aggregate</a:t>
            </a:r>
          </a:p>
          <a:p>
            <a:pPr lvl="1"/>
            <a:r>
              <a:rPr lang="en-US" dirty="0"/>
              <a:t>Hash aggregate</a:t>
            </a:r>
          </a:p>
          <a:p>
            <a:r>
              <a:rPr lang="en-US" dirty="0"/>
              <a:t>Select</a:t>
            </a:r>
          </a:p>
          <a:p>
            <a:pPr lvl="1"/>
            <a:r>
              <a:rPr lang="en-US" dirty="0"/>
              <a:t>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040" y="3233828"/>
            <a:ext cx="209579" cy="24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165" y="2727641"/>
            <a:ext cx="247685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619" y="2297935"/>
            <a:ext cx="257211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1" y="4260630"/>
            <a:ext cx="209579" cy="247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1" y="4725132"/>
            <a:ext cx="247685" cy="247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2040" y="5725763"/>
            <a:ext cx="25721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Executing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and binding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8312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Executing a Query - Graphical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9DE26-4A20-4889-96A9-F5FB7F54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1417320"/>
            <a:ext cx="8314594" cy="41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26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Algebrizer</a:t>
            </a:r>
            <a:r>
              <a:rPr lang="en-US" dirty="0"/>
              <a:t> (the “normalizer” in SQL 2000)</a:t>
            </a:r>
          </a:p>
          <a:p>
            <a:pPr lvl="1"/>
            <a:r>
              <a:rPr lang="en-US" dirty="0"/>
              <a:t>Parser: validate syntactical correctness</a:t>
            </a:r>
          </a:p>
          <a:p>
            <a:pPr lvl="2"/>
            <a:r>
              <a:rPr lang="en-US" dirty="0"/>
              <a:t>Build initial parse tree</a:t>
            </a:r>
          </a:p>
          <a:p>
            <a:pPr lvl="2"/>
            <a:r>
              <a:rPr lang="en-US" dirty="0"/>
              <a:t>Identify constants</a:t>
            </a:r>
          </a:p>
          <a:p>
            <a:pPr lvl="2"/>
            <a:r>
              <a:rPr lang="en-US" dirty="0"/>
              <a:t>Check user permissions</a:t>
            </a:r>
          </a:p>
          <a:p>
            <a:pPr lvl="2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224788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95550" y="3763349"/>
            <a:ext cx="6191250" cy="232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selekt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col1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form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8080"/>
                </a:solidFill>
                <a:latin typeface="Consolas" panose="020B0609020204030204" pitchFamily="49" charset="0"/>
              </a:rPr>
              <a:t>objA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wear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col2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orderby</a:t>
            </a:r>
            <a:r>
              <a:rPr lang="en-US" sz="3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latin typeface="Consolas" panose="020B0609020204030204" pitchFamily="49" charset="0"/>
              </a:rPr>
              <a:t>col3</a:t>
            </a: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0947"/>
            <a:ext cx="8229600" cy="57310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Expand views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084342"/>
            <a:ext cx="8229600" cy="1123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ImportantCustomers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24251"/>
            <a:ext cx="8229600" cy="23526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'Hansen'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892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and Binding	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Binding</a:t>
            </a:r>
          </a:p>
          <a:p>
            <a:pPr lvl="2"/>
            <a:r>
              <a:rPr lang="en-US" dirty="0"/>
              <a:t>Metadata discovery / name resolution</a:t>
            </a:r>
          </a:p>
          <a:p>
            <a:pPr lvl="2"/>
            <a:r>
              <a:rPr lang="en-US" dirty="0"/>
              <a:t>Data type resolution (i.e., UNION)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'Some text'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714500" lvl="4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Conversion failed when converting the varchar value 'Some text' to data type int.</a:t>
            </a:r>
            <a:endParaRPr lang="en-US" sz="200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Aggregate binding</a:t>
            </a:r>
          </a:p>
          <a:p>
            <a:pPr marL="1371600" lvl="3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Nbr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1828800" lvl="4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Column 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Customer.CustomerID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is invalid in the select list because it is not contained in either an aggregate function or the GROUP BY clause.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3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representation of query operation</a:t>
            </a:r>
          </a:p>
          <a:p>
            <a:r>
              <a:rPr lang="en-US" dirty="0"/>
              <a:t>Nodes may be logical or physical operators</a:t>
            </a:r>
          </a:p>
          <a:p>
            <a:pPr lvl="1"/>
            <a:r>
              <a:rPr lang="en-US" dirty="0"/>
              <a:t>0 to infinity inputs, 1 output</a:t>
            </a:r>
          </a:p>
          <a:p>
            <a:r>
              <a:rPr lang="en-US" dirty="0"/>
              <a:t>SQL Server will output parse trees at various phases of optimization</a:t>
            </a:r>
          </a:p>
          <a:p>
            <a:pPr lvl="1"/>
            <a:r>
              <a:rPr lang="en-US" dirty="0"/>
              <a:t>A variety of trace flags will trigger output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5473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Or query trees, or relational trees</a:t>
            </a:r>
          </a:p>
        </p:txBody>
      </p:sp>
    </p:spTree>
    <p:extLst>
      <p:ext uri="{BB962C8B-B14F-4D97-AF65-F5344CB8AC3E}">
        <p14:creationId xmlns:p14="http://schemas.microsoft.com/office/powerpoint/2010/main" val="111496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session is not</a:t>
            </a:r>
          </a:p>
          <a:p>
            <a:pPr lvl="1"/>
            <a:r>
              <a:rPr lang="en-US" dirty="0"/>
              <a:t>An end-to-end optimizer session</a:t>
            </a:r>
          </a:p>
          <a:p>
            <a:pPr lvl="1"/>
            <a:r>
              <a:rPr lang="en-US" dirty="0"/>
              <a:t>A performance tuning session</a:t>
            </a:r>
          </a:p>
          <a:p>
            <a:endParaRPr lang="en-US" dirty="0"/>
          </a:p>
          <a:p>
            <a:r>
              <a:rPr lang="en-US" dirty="0"/>
              <a:t>Goals of this session</a:t>
            </a:r>
          </a:p>
          <a:p>
            <a:pPr lvl="1"/>
            <a:r>
              <a:rPr lang="en-US" dirty="0"/>
              <a:t>Additional understanding of SQL Server internals</a:t>
            </a:r>
          </a:p>
          <a:p>
            <a:pPr lvl="1"/>
            <a:r>
              <a:rPr lang="en-US" dirty="0"/>
              <a:t>Deeper understanding: write better queries!</a:t>
            </a:r>
          </a:p>
          <a:p>
            <a:pPr lvl="1"/>
            <a:r>
              <a:rPr lang="en-US" dirty="0"/>
              <a:t>Provide additional skills for 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0746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Parse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</a:p>
          <a:p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ExcessOrders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20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7494F-BACB-463D-9DE4-43287784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7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265" y="1713297"/>
            <a:ext cx="4025461" cy="292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1400" dirty="0">
              <a:solidFill>
                <a:srgbClr val="0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8326" y="10388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9995B-0C27-484E-9864-CACE4B5B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539496"/>
            <a:ext cx="5439532" cy="5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6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Plans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physical execution plans</a:t>
            </a:r>
          </a:p>
          <a:p>
            <a:r>
              <a:rPr lang="en-US" dirty="0"/>
              <a:t>Multiple logical plans generated during query optimization</a:t>
            </a:r>
          </a:p>
          <a:p>
            <a:r>
              <a:rPr lang="en-US" dirty="0"/>
              <a:t>Have no physical properties, such as</a:t>
            </a:r>
          </a:p>
          <a:p>
            <a:pPr lvl="1"/>
            <a:r>
              <a:rPr lang="en-US" dirty="0"/>
              <a:t>Indexes</a:t>
            </a:r>
          </a:p>
          <a:p>
            <a:pPr lvl="1"/>
            <a:r>
              <a:rPr lang="en-US" dirty="0"/>
              <a:t>Row counts</a:t>
            </a:r>
          </a:p>
          <a:p>
            <a:pPr lvl="1"/>
            <a:r>
              <a:rPr lang="en-US" dirty="0"/>
              <a:t>Keys</a:t>
            </a:r>
          </a:p>
          <a:p>
            <a:r>
              <a:rPr lang="en-US" dirty="0"/>
              <a:t>Logical operators only</a:t>
            </a:r>
          </a:p>
        </p:txBody>
      </p:sp>
    </p:spTree>
    <p:extLst>
      <p:ext uri="{BB962C8B-B14F-4D97-AF65-F5344CB8AC3E}">
        <p14:creationId xmlns:p14="http://schemas.microsoft.com/office/powerpoint/2010/main" val="147412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Simplification (heuristic rewrites, not cost-based)</a:t>
            </a:r>
          </a:p>
          <a:p>
            <a:pPr lvl="1"/>
            <a:r>
              <a:rPr lang="en-US" dirty="0"/>
              <a:t>Standardize queries, remove redundancies</a:t>
            </a:r>
          </a:p>
          <a:p>
            <a:pPr lvl="2"/>
            <a:r>
              <a:rPr lang="en-US" dirty="0"/>
              <a:t>Subqueries to joins</a:t>
            </a:r>
          </a:p>
          <a:p>
            <a:pPr lvl="2"/>
            <a:r>
              <a:rPr lang="en-US" dirty="0"/>
              <a:t>Predicate pushdown</a:t>
            </a:r>
          </a:p>
          <a:p>
            <a:pPr lvl="2"/>
            <a:r>
              <a:rPr lang="en-US" dirty="0"/>
              <a:t>Foreign key table removal</a:t>
            </a:r>
          </a:p>
          <a:p>
            <a:r>
              <a:rPr lang="en-US" dirty="0"/>
              <a:t>Retrieve statistics; do cardinality estimation</a:t>
            </a:r>
          </a:p>
          <a:p>
            <a:pPr lvl="1"/>
            <a:r>
              <a:rPr lang="en-US" dirty="0"/>
              <a:t>Create / update auto stats</a:t>
            </a:r>
          </a:p>
          <a:p>
            <a:pPr lvl="1"/>
            <a:r>
              <a:rPr lang="en-US" dirty="0"/>
              <a:t>SQL Server 7 vs 2014/2016 CE engine</a:t>
            </a:r>
          </a:p>
          <a:p>
            <a:pPr lvl="1"/>
            <a:r>
              <a:rPr lang="en-US" dirty="0"/>
              <a:t>Other physical properties </a:t>
            </a:r>
            <a:r>
              <a:rPr lang="en-US" sz="2400" dirty="0"/>
              <a:t>(keys, </a:t>
            </a:r>
            <a:r>
              <a:rPr lang="en-US" sz="2400" dirty="0" err="1"/>
              <a:t>nullability</a:t>
            </a:r>
            <a:r>
              <a:rPr lang="en-US" sz="2400" dirty="0"/>
              <a:t>, constraints)</a:t>
            </a:r>
          </a:p>
          <a:p>
            <a:r>
              <a:rPr lang="en-US" dirty="0"/>
              <a:t>Trivial plan</a:t>
            </a:r>
          </a:p>
          <a:p>
            <a:pPr lvl="1"/>
            <a:r>
              <a:rPr lang="en-US" dirty="0"/>
              <a:t>Only one possible way to execute query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16227" y="3618429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8316227" y="2065114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18572" y="2426362"/>
            <a:ext cx="3790950" cy="1275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Contradiction detection</a:t>
            </a:r>
          </a:p>
          <a:p>
            <a:r>
              <a:rPr lang="en-US" sz="2000" dirty="0"/>
              <a:t>Aggregates on unique keys</a:t>
            </a:r>
          </a:p>
          <a:p>
            <a:r>
              <a:rPr lang="en-US" sz="2000" dirty="0"/>
              <a:t>Convert outer join to inner</a:t>
            </a:r>
          </a:p>
        </p:txBody>
      </p:sp>
    </p:spTree>
    <p:extLst>
      <p:ext uri="{BB962C8B-B14F-4D97-AF65-F5344CB8AC3E}">
        <p14:creationId xmlns:p14="http://schemas.microsoft.com/office/powerpoint/2010/main" val="27614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Search phases 0 through 2</a:t>
            </a:r>
          </a:p>
          <a:p>
            <a:pPr lvl="1"/>
            <a:r>
              <a:rPr lang="en-US" dirty="0"/>
              <a:t>Search 0: “Transaction Processing”</a:t>
            </a:r>
          </a:p>
          <a:p>
            <a:pPr lvl="2"/>
            <a:r>
              <a:rPr lang="en-US" dirty="0"/>
              <a:t>Simple, basic tests; internal cost threshold</a:t>
            </a:r>
          </a:p>
          <a:p>
            <a:pPr lvl="1"/>
            <a:r>
              <a:rPr lang="en-US" dirty="0"/>
              <a:t>Search 1: “Quick Plan”</a:t>
            </a:r>
          </a:p>
          <a:p>
            <a:pPr lvl="2"/>
            <a:r>
              <a:rPr lang="en-US" dirty="0"/>
              <a:t>More rules, parallel exploration; internal cost threshold</a:t>
            </a:r>
          </a:p>
          <a:p>
            <a:pPr lvl="1"/>
            <a:r>
              <a:rPr lang="en-US" dirty="0"/>
              <a:t>Search 2: “Full Optimization”</a:t>
            </a:r>
          </a:p>
          <a:p>
            <a:pPr lvl="2"/>
            <a:r>
              <a:rPr lang="en-US" dirty="0"/>
              <a:t>Full set of rules; usually exits on timeout</a:t>
            </a:r>
          </a:p>
          <a:p>
            <a:pPr lvl="2"/>
            <a:r>
              <a:rPr lang="en-US" dirty="0"/>
              <a:t>Extensive use of heuristics to prune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Construct execution plan</a:t>
            </a:r>
          </a:p>
          <a:p>
            <a:r>
              <a:rPr lang="en-US" dirty="0"/>
              <a:t>Plan caching (query text hash, set options)</a:t>
            </a:r>
          </a:p>
        </p:txBody>
      </p:sp>
      <p:sp>
        <p:nvSpPr>
          <p:cNvPr id="6" name="Oval 5"/>
          <p:cNvSpPr/>
          <p:nvPr/>
        </p:nvSpPr>
        <p:spPr>
          <a:xfrm>
            <a:off x="8378792" y="5313046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50424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possible execution plan that achieves the directive of a given query”</a:t>
            </a:r>
          </a:p>
          <a:p>
            <a:r>
              <a:rPr lang="en-US" dirty="0"/>
              <a:t>Can be an enormous number of plans</a:t>
            </a:r>
          </a:p>
          <a:p>
            <a:r>
              <a:rPr lang="en-US" dirty="0"/>
              <a:t>Consider: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dirty="0"/>
              <a:t>Assume a, b, c, d are tables with clustered index &amp; 3 non-clustered indexes each</a:t>
            </a:r>
          </a:p>
        </p:txBody>
      </p:sp>
    </p:spTree>
    <p:extLst>
      <p:ext uri="{BB962C8B-B14F-4D97-AF65-F5344CB8AC3E}">
        <p14:creationId xmlns:p14="http://schemas.microsoft.com/office/powerpoint/2010/main" val="1602013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10585"/>
              </p:ext>
            </p:extLst>
          </p:nvPr>
        </p:nvGraphicFramePr>
        <p:xfrm>
          <a:off x="423509" y="1146743"/>
          <a:ext cx="823922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3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60639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Physical access methods (per table)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(covering)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clustered 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Ordered </a:t>
                      </a:r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seek + ordered partial scan +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Unordered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nonclustered</a:t>
                      </a:r>
                      <a:r>
                        <a:rPr lang="en-US" baseline="0" dirty="0"/>
                        <a:t> index scan + lookup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Clustered index seek + ordered</a:t>
                      </a:r>
                      <a:r>
                        <a:rPr lang="en-US" baseline="0" dirty="0"/>
                        <a:t> partial scan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Nonclustered</a:t>
                      </a:r>
                      <a:r>
                        <a:rPr lang="en-US" dirty="0"/>
                        <a:t> index seek + ordered partial scan (covering)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Indexed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intersection*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272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3511" y="5613004"/>
            <a:ext cx="823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 combinations of 2 indexes; 1 join per pair = 6 joins; 3 join methods each = 18</a:t>
            </a:r>
          </a:p>
          <a:p>
            <a:r>
              <a:rPr lang="en-US" sz="1000" dirty="0"/>
              <a:t>6 combinations of 3 indexes; 2 joins per triplet = 12 joins; 3 join methods each = 36; total = 54</a:t>
            </a:r>
          </a:p>
        </p:txBody>
      </p:sp>
      <p:sp>
        <p:nvSpPr>
          <p:cNvPr id="5" name="Oval 4"/>
          <p:cNvSpPr/>
          <p:nvPr/>
        </p:nvSpPr>
        <p:spPr>
          <a:xfrm>
            <a:off x="8527984" y="550986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118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5009"/>
              </p:ext>
            </p:extLst>
          </p:nvPr>
        </p:nvGraphicFramePr>
        <p:xfrm>
          <a:off x="423509" y="1146743"/>
          <a:ext cx="823922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615">
                  <a:extLst>
                    <a:ext uri="{9D8B030D-6E8A-4147-A177-3AD203B41FA5}">
                      <a16:colId xmlns:a16="http://schemas.microsoft.com/office/drawing/2014/main" val="3644048045"/>
                    </a:ext>
                  </a:extLst>
                </a:gridCol>
                <a:gridCol w="4119613">
                  <a:extLst>
                    <a:ext uri="{9D8B030D-6E8A-4147-A177-3AD203B41FA5}">
                      <a16:colId xmlns:a16="http://schemas.microsoft.com/office/drawing/2014/main" val="203425475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Logical Join Orders: 24 Total</a:t>
                      </a:r>
                      <a:r>
                        <a:rPr lang="en-US" baseline="0" dirty="0"/>
                        <a:t> (or are there more?)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27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8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6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5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3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54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796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kern="12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⋈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9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21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8943" cy="4525963"/>
          </a:xfrm>
        </p:spPr>
        <p:txBody>
          <a:bodyPr/>
          <a:lstStyle/>
          <a:p>
            <a:r>
              <a:rPr lang="en-US" dirty="0"/>
              <a:t>So far we’ve only considered “left-deep” trees</a:t>
            </a:r>
          </a:p>
          <a:p>
            <a:r>
              <a:rPr lang="en-US" dirty="0"/>
              <a:t>n!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6" y="1530417"/>
            <a:ext cx="3916019" cy="45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7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 Considerations,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“bushy” trees</a:t>
            </a:r>
          </a:p>
          <a:p>
            <a:r>
              <a:rPr lang="en-US" dirty="0"/>
              <a:t>(2n-2)!/(n-1)!</a:t>
            </a:r>
          </a:p>
          <a:p>
            <a:r>
              <a:rPr lang="en-US" dirty="0"/>
              <a:t>Optimizer normally</a:t>
            </a:r>
            <a:br>
              <a:rPr lang="en-US" dirty="0"/>
            </a:br>
            <a:r>
              <a:rPr lang="en-US" dirty="0"/>
              <a:t>does not</a:t>
            </a:r>
            <a:br>
              <a:rPr lang="en-US" dirty="0"/>
            </a:br>
            <a:r>
              <a:rPr lang="en-US" dirty="0"/>
              <a:t>consider</a:t>
            </a:r>
            <a:br>
              <a:rPr lang="en-US" dirty="0"/>
            </a:br>
            <a:r>
              <a:rPr lang="en-US" dirty="0"/>
              <a:t>these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58" y="2204185"/>
            <a:ext cx="6223935" cy="394463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78792" y="150651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372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Logical processing order</a:t>
            </a:r>
          </a:p>
          <a:p>
            <a:pPr lvl="1"/>
            <a:r>
              <a:rPr lang="en-US" dirty="0"/>
              <a:t>Physical processing considerations</a:t>
            </a:r>
          </a:p>
          <a:p>
            <a:r>
              <a:rPr lang="en-US" dirty="0"/>
              <a:t>Executing a query: parse, bind, transform, optimize, execute</a:t>
            </a:r>
          </a:p>
          <a:p>
            <a:r>
              <a:rPr lang="en-US" dirty="0"/>
              <a:t>Heuristics, transformation rules, parse trees, memos</a:t>
            </a:r>
          </a:p>
          <a:p>
            <a:r>
              <a:rPr lang="en-US" dirty="0"/>
              <a:t>Limitations &amp; DMVs</a:t>
            </a:r>
          </a:p>
        </p:txBody>
      </p:sp>
    </p:spTree>
    <p:extLst>
      <p:ext uri="{BB962C8B-B14F-4D97-AF65-F5344CB8AC3E}">
        <p14:creationId xmlns:p14="http://schemas.microsoft.com/office/powerpoint/2010/main" val="675647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511" y="370475"/>
            <a:ext cx="823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7150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indent="-57150"/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fi-FI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fi-FI" sz="2000" dirty="0">
                <a:solidFill>
                  <a:srgbClr val="808080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72 possible physical data access methods</a:t>
            </a:r>
          </a:p>
          <a:p>
            <a:r>
              <a:rPr lang="en-US" dirty="0"/>
              <a:t>120 possible logical join orders</a:t>
            </a:r>
          </a:p>
          <a:p>
            <a:r>
              <a:rPr lang="en-US" dirty="0"/>
              <a:t>3 physical joins possible per logical join</a:t>
            </a:r>
          </a:p>
          <a:p>
            <a:pPr lvl="1"/>
            <a:r>
              <a:rPr lang="en-US" dirty="0"/>
              <a:t>May require intermediate sort operation</a:t>
            </a:r>
          </a:p>
          <a:p>
            <a:r>
              <a:rPr lang="en-US" dirty="0"/>
              <a:t>= 25,920 possible plans</a:t>
            </a:r>
          </a:p>
          <a:p>
            <a:r>
              <a:rPr lang="en-US" dirty="0"/>
              <a:t>Much larger for more complex queries</a:t>
            </a:r>
          </a:p>
          <a:p>
            <a:r>
              <a:rPr lang="en-US" dirty="0"/>
              <a:t>Optimizer uses heuristics to limit search space</a:t>
            </a:r>
          </a:p>
        </p:txBody>
      </p:sp>
    </p:spTree>
    <p:extLst>
      <p:ext uri="{BB962C8B-B14F-4D97-AF65-F5344CB8AC3E}">
        <p14:creationId xmlns:p14="http://schemas.microsoft.com/office/powerpoint/2010/main" val="366898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sys.dm_exec_query_optimizer_info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Documented.  Sort of.</a:t>
            </a:r>
          </a:p>
          <a:p>
            <a:r>
              <a:rPr lang="en-US" dirty="0"/>
              <a:t>Three columns:</a:t>
            </a:r>
          </a:p>
          <a:p>
            <a:pPr lvl="1"/>
            <a:r>
              <a:rPr lang="en-US" i="1" dirty="0"/>
              <a:t>counter</a:t>
            </a:r>
            <a:r>
              <a:rPr lang="en-US" dirty="0"/>
              <a:t>: Name of the observation</a:t>
            </a:r>
          </a:p>
          <a:p>
            <a:pPr lvl="1"/>
            <a:r>
              <a:rPr lang="en-US" i="1" dirty="0"/>
              <a:t>occurrence: </a:t>
            </a:r>
            <a:r>
              <a:rPr lang="en-US" dirty="0"/>
              <a:t>Number of times observation was recorded</a:t>
            </a:r>
          </a:p>
          <a:p>
            <a:pPr lvl="1"/>
            <a:r>
              <a:rPr lang="en-US" i="1" dirty="0"/>
              <a:t>value</a:t>
            </a:r>
            <a:r>
              <a:rPr lang="en-US" dirty="0"/>
              <a:t>: Average per occurrence</a:t>
            </a:r>
            <a:endParaRPr lang="en-US" i="1" dirty="0"/>
          </a:p>
          <a:p>
            <a:r>
              <a:rPr lang="en-US" dirty="0"/>
              <a:t>Collect before and after images of this view on a quiet system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162223" y="599333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3048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Optimization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563278"/>
            <a:ext cx="5938786" cy="38629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600713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http://imgs.xkcd.com/comics/efficiency.png</a:t>
            </a:r>
          </a:p>
        </p:txBody>
      </p:sp>
    </p:spTree>
    <p:extLst>
      <p:ext uri="{BB962C8B-B14F-4D97-AF65-F5344CB8AC3E}">
        <p14:creationId xmlns:p14="http://schemas.microsoft.com/office/powerpoint/2010/main" val="750970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the Optimizer Dig a Bit Deeper?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562802" cy="1466850"/>
          </a:xfrm>
        </p:spPr>
        <p:txBody>
          <a:bodyPr>
            <a:normAutofit/>
          </a:bodyPr>
          <a:lstStyle/>
          <a:p>
            <a:r>
              <a:rPr lang="en-US" dirty="0"/>
              <a:t>Trace flag 8780:</a:t>
            </a:r>
          </a:p>
          <a:p>
            <a:pPr lvl="1"/>
            <a:r>
              <a:rPr lang="en-US" dirty="0"/>
              <a:t>Considerably more attempts in Search 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928774"/>
            <a:ext cx="25334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Very often still won’t come up with a different (or better) plan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002" y="2333626"/>
            <a:ext cx="2896004" cy="3600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648" y="2962364"/>
            <a:ext cx="2896004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01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Interesting Metric: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Indicates improvement from phase to phase</a:t>
                </a:r>
              </a:p>
              <a:p>
                <a:pPr lvl="1"/>
                <a:r>
                  <a:rPr lang="en-US" dirty="0"/>
                  <a:t>Search 0 to 1 gain</a:t>
                </a:r>
              </a:p>
              <a:p>
                <a:pPr lvl="1"/>
                <a:r>
                  <a:rPr lang="en-US" dirty="0"/>
                  <a:t>Search 1 to 2 gain</a:t>
                </a:r>
              </a:p>
              <a:p>
                <a:pPr lvl="1"/>
                <a:r>
                  <a:rPr lang="en-US" dirty="0"/>
                  <a:t>Value that is &gt;= 0 and &lt; 1</a:t>
                </a:r>
              </a:p>
              <a:p>
                <a:pPr lvl="2"/>
                <a:r>
                  <a:rPr lang="en-US" dirty="0"/>
                  <a:t>0 indicates no improvement</a:t>
                </a:r>
              </a:p>
              <a:p>
                <a:pPr lvl="2"/>
                <a:r>
                  <a:rPr lang="en-US" dirty="0"/>
                  <a:t>Approaching 1 indicates significant improvement</a:t>
                </a:r>
              </a:p>
              <a:p>
                <a:r>
                  <a:rPr lang="en-US" dirty="0"/>
                  <a:t>Definition: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𝑀𝑖𝑛𝐶𝑜𝑠𝑡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71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 and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Rules that can eliminate entire branches of the search space</a:t>
            </a:r>
          </a:p>
          <a:p>
            <a:r>
              <a:rPr lang="en-US" dirty="0"/>
              <a:t>Transformations</a:t>
            </a:r>
          </a:p>
          <a:p>
            <a:pPr lvl="1"/>
            <a:r>
              <a:rPr lang="en-US" dirty="0"/>
              <a:t>Find equivalent operations to get same output</a:t>
            </a:r>
          </a:p>
          <a:p>
            <a:pPr lvl="1"/>
            <a:r>
              <a:rPr lang="en-US" dirty="0"/>
              <a:t>Rule-based</a:t>
            </a:r>
          </a:p>
          <a:p>
            <a:pPr lvl="2"/>
            <a:r>
              <a:rPr lang="en-US" dirty="0"/>
              <a:t>DBCC SHOWONRULES</a:t>
            </a:r>
          </a:p>
          <a:p>
            <a:pPr lvl="2"/>
            <a:r>
              <a:rPr lang="en-US" dirty="0"/>
              <a:t>DBCC RULEON / RULEOFF </a:t>
            </a:r>
          </a:p>
          <a:p>
            <a:pPr lvl="1"/>
            <a:r>
              <a:rPr lang="en-US" dirty="0"/>
              <a:t>Four types</a:t>
            </a:r>
          </a:p>
          <a:p>
            <a:pPr lvl="2"/>
            <a:r>
              <a:rPr lang="en-US" dirty="0"/>
              <a:t>Simplification, exploration, implementation, property enforcement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081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 (may be a sub-branch of the full query): the pattern</a:t>
            </a:r>
          </a:p>
          <a:p>
            <a:r>
              <a:rPr lang="en-US" dirty="0"/>
              <a:t>Find equivalent logical operations: the substitute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Join commutativity: A⋈B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B⋈A</a:t>
            </a:r>
          </a:p>
          <a:p>
            <a:pPr lvl="1"/>
            <a:r>
              <a:rPr lang="en-US" dirty="0"/>
              <a:t>Join associativity: (A⋈B)⋈C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A⋈(B⋈C)</a:t>
            </a:r>
          </a:p>
          <a:p>
            <a:pPr lvl="1"/>
            <a:r>
              <a:rPr lang="en-US" dirty="0"/>
              <a:t>Aggregate before join</a:t>
            </a:r>
          </a:p>
        </p:txBody>
      </p:sp>
      <p:sp>
        <p:nvSpPr>
          <p:cNvPr id="4" name="Oval 3"/>
          <p:cNvSpPr/>
          <p:nvPr/>
        </p:nvSpPr>
        <p:spPr>
          <a:xfrm>
            <a:off x="8282539" y="51591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0448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a logical operation</a:t>
            </a:r>
          </a:p>
          <a:p>
            <a:r>
              <a:rPr lang="en-US" dirty="0"/>
              <a:t>Find equivalent physical operation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(nested loops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(merge join) B</a:t>
            </a:r>
          </a:p>
          <a:p>
            <a:pPr lvl="1"/>
            <a:r>
              <a:rPr lang="en-US" dirty="0"/>
              <a:t>A⋈B </a:t>
            </a:r>
            <a:r>
              <a:rPr lang="en-US" dirty="0">
                <a:sym typeface="Wingdings" panose="05000000000000000000" pitchFamily="2" charset="2"/>
              </a:rPr>
              <a:t> A (hash join) B</a:t>
            </a:r>
          </a:p>
          <a:p>
            <a:r>
              <a:rPr lang="en-US" dirty="0">
                <a:sym typeface="Wingdings" panose="05000000000000000000" pitchFamily="2" charset="2"/>
              </a:rPr>
              <a:t>Obtain costing on physical operations</a:t>
            </a:r>
          </a:p>
          <a:p>
            <a:r>
              <a:rPr lang="en-US" dirty="0"/>
              <a:t>Can prune expensive branches from tree</a:t>
            </a:r>
          </a:p>
        </p:txBody>
      </p:sp>
    </p:spTree>
    <p:extLst>
      <p:ext uri="{BB962C8B-B14F-4D97-AF65-F5344CB8AC3E}">
        <p14:creationId xmlns:p14="http://schemas.microsoft.com/office/powerpoint/2010/main" val="910537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Transformations: Property Enforcement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associated with parse tree nodes</a:t>
            </a:r>
          </a:p>
          <a:p>
            <a:pPr lvl="1"/>
            <a:r>
              <a:rPr lang="en-US" dirty="0"/>
              <a:t>Uniqueness, type, </a:t>
            </a:r>
            <a:r>
              <a:rPr lang="en-US" dirty="0" err="1"/>
              <a:t>nullability</a:t>
            </a:r>
            <a:r>
              <a:rPr lang="en-US" dirty="0"/>
              <a:t>, sort order</a:t>
            </a:r>
          </a:p>
          <a:p>
            <a:pPr lvl="1"/>
            <a:r>
              <a:rPr lang="en-US" dirty="0"/>
              <a:t>Constraints on column values</a:t>
            </a:r>
          </a:p>
          <a:p>
            <a:r>
              <a:rPr lang="en-US" dirty="0"/>
              <a:t>Transformation rules may cause certain properties to be enforced</a:t>
            </a:r>
          </a:p>
          <a:p>
            <a:pPr lvl="1"/>
            <a:r>
              <a:rPr lang="en-US" dirty="0"/>
              <a:t>Example: sort order for a merge join</a:t>
            </a:r>
          </a:p>
        </p:txBody>
      </p:sp>
    </p:spTree>
    <p:extLst>
      <p:ext uri="{BB962C8B-B14F-4D97-AF65-F5344CB8AC3E}">
        <p14:creationId xmlns:p14="http://schemas.microsoft.com/office/powerpoint/2010/main" val="356636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sys.dm_exec_query_transformation_stats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row per transformation rule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Promise_Total</a:t>
            </a:r>
            <a:r>
              <a:rPr lang="en-US" dirty="0"/>
              <a:t>” – Estimate of how useful might the rule be for this query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Built_Substitute</a:t>
            </a:r>
            <a:r>
              <a:rPr lang="en-US" dirty="0"/>
              <a:t>” – Number of times the rule generated an alternate tree</a:t>
            </a:r>
          </a:p>
          <a:p>
            <a:pPr lvl="1"/>
            <a:r>
              <a:rPr lang="en-US" dirty="0"/>
              <a:t>“Succeeded” – Number of times the rule was incorporated into </a:t>
            </a:r>
            <a:r>
              <a:rPr lang="en-US"/>
              <a:t>search space</a:t>
            </a:r>
            <a:endParaRPr lang="en-US" dirty="0"/>
          </a:p>
          <a:p>
            <a:r>
              <a:rPr lang="en-US" dirty="0"/>
              <a:t>Collect before and after images of this view on a quiet system</a:t>
            </a:r>
          </a:p>
        </p:txBody>
      </p:sp>
      <p:sp>
        <p:nvSpPr>
          <p:cNvPr id="4" name="Oval 3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741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Only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materials we are covering here will only skim the surface of what is possible.</a:t>
            </a:r>
          </a:p>
          <a:p>
            <a:r>
              <a:rPr lang="en-US" dirty="0"/>
              <a:t>Understanding optimizer internals takes time and study.</a:t>
            </a:r>
          </a:p>
          <a:p>
            <a:r>
              <a:rPr lang="en-US" dirty="0"/>
              <a:t>Many features you run across have minimal available information out there.</a:t>
            </a:r>
          </a:p>
          <a:p>
            <a:r>
              <a:rPr lang="en-US" dirty="0"/>
              <a:t>Don’t get frustrated … just keep on diving in (if this is interesting to you)!</a:t>
            </a:r>
          </a:p>
        </p:txBody>
      </p:sp>
    </p:spTree>
    <p:extLst>
      <p:ext uri="{BB962C8B-B14F-4D97-AF65-F5344CB8AC3E}">
        <p14:creationId xmlns:p14="http://schemas.microsoft.com/office/powerpoint/2010/main" val="3795359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Considered by the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grants</a:t>
            </a:r>
          </a:p>
          <a:p>
            <a:r>
              <a:rPr lang="en-US" dirty="0"/>
              <a:t>Costing</a:t>
            </a:r>
          </a:p>
          <a:p>
            <a:pPr lvl="1"/>
            <a:r>
              <a:rPr lang="en-US" dirty="0"/>
              <a:t>Cold cache</a:t>
            </a:r>
          </a:p>
          <a:p>
            <a:pPr lvl="1"/>
            <a:r>
              <a:rPr lang="en-US" dirty="0"/>
              <a:t>Sequential vs random I/O</a:t>
            </a:r>
          </a:p>
          <a:p>
            <a:pPr lvl="2"/>
            <a:r>
              <a:rPr lang="en-US" dirty="0"/>
              <a:t>But not the nature of the I/O subsystem</a:t>
            </a:r>
          </a:p>
          <a:p>
            <a:pPr lvl="1"/>
            <a:r>
              <a:rPr lang="en-US" dirty="0"/>
              <a:t>CPU costs, core count, available memory</a:t>
            </a:r>
          </a:p>
          <a:p>
            <a:pPr lvl="1"/>
            <a:r>
              <a:rPr lang="en-US" dirty="0"/>
              <a:t>Cardinality estimator</a:t>
            </a:r>
          </a:p>
          <a:p>
            <a:pPr lvl="1"/>
            <a:r>
              <a:rPr lang="en-US" dirty="0"/>
              <a:t>What do cost units really mean?</a:t>
            </a:r>
          </a:p>
        </p:txBody>
      </p:sp>
    </p:spTree>
    <p:extLst>
      <p:ext uri="{BB962C8B-B14F-4D97-AF65-F5344CB8AC3E}">
        <p14:creationId xmlns:p14="http://schemas.microsoft.com/office/powerpoint/2010/main" val="3650632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explore different alternatives to a portion of the query tree</a:t>
            </a:r>
          </a:p>
          <a:p>
            <a:r>
              <a:rPr lang="en-US" dirty="0"/>
              <a:t>Can think of it as a matrix</a:t>
            </a:r>
          </a:p>
          <a:p>
            <a:pPr lvl="1"/>
            <a:r>
              <a:rPr lang="en-US" dirty="0"/>
              <a:t>Rows (groups) represent substitutes – each entry is logically equivalent</a:t>
            </a:r>
          </a:p>
          <a:p>
            <a:pPr lvl="1"/>
            <a:r>
              <a:rPr lang="en-US" dirty="0"/>
              <a:t>Columns represent application of a transformation rule</a:t>
            </a:r>
          </a:p>
          <a:p>
            <a:r>
              <a:rPr lang="en-US" dirty="0"/>
              <a:t>Each entry is hashed to prevent duplication</a:t>
            </a:r>
          </a:p>
          <a:p>
            <a:r>
              <a:rPr lang="en-US" dirty="0"/>
              <a:t>Physical substitutes are costed</a:t>
            </a:r>
          </a:p>
        </p:txBody>
      </p:sp>
    </p:spTree>
    <p:extLst>
      <p:ext uri="{BB962C8B-B14F-4D97-AF65-F5344CB8AC3E}">
        <p14:creationId xmlns:p14="http://schemas.microsoft.com/office/powerpoint/2010/main" val="3817045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52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OrderDetail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OrderHeader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od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OrderId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CorpDB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oh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268318"/>
              </p:ext>
            </p:extLst>
          </p:nvPr>
        </p:nvGraphicFramePr>
        <p:xfrm>
          <a:off x="457200" y="2935387"/>
          <a:ext cx="34217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714">
                  <a:extLst>
                    <a:ext uri="{9D8B030D-6E8A-4147-A177-3AD203B41FA5}">
                      <a16:colId xmlns:a16="http://schemas.microsoft.com/office/drawing/2014/main" val="3940544257"/>
                    </a:ext>
                  </a:extLst>
                </a:gridCol>
                <a:gridCol w="2464067">
                  <a:extLst>
                    <a:ext uri="{9D8B030D-6E8A-4147-A177-3AD203B41FA5}">
                      <a16:colId xmlns:a16="http://schemas.microsoft.com/office/drawing/2014/main" val="365856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7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45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25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362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1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2369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associativity: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(OH ⋈ C)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7045"/>
              </p:ext>
            </p:extLst>
          </p:nvPr>
        </p:nvGraphicFramePr>
        <p:xfrm>
          <a:off x="457200" y="2773413"/>
          <a:ext cx="58978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55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85248"/>
          </a:xfrm>
        </p:spPr>
        <p:txBody>
          <a:bodyPr/>
          <a:lstStyle/>
          <a:p>
            <a:r>
              <a:rPr lang="en-US" dirty="0"/>
              <a:t>Apply join commutativity:</a:t>
            </a:r>
          </a:p>
          <a:p>
            <a:pPr lvl="1"/>
            <a:r>
              <a:rPr lang="en-US" dirty="0"/>
              <a:t>(OD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OH) ⋈ C 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  <a:sym typeface="Wingdings" panose="05000000000000000000" pitchFamily="2" charset="2"/>
              </a:rPr>
              <a:t>  (OH </a:t>
            </a:r>
            <a:r>
              <a:rPr lang="en-US" sz="2800" dirty="0">
                <a:ea typeface="Calibri" panose="020F0502020204030204" pitchFamily="34" charset="0"/>
                <a:cs typeface="Cambria Math" panose="02040503050406030204" pitchFamily="18" charset="0"/>
              </a:rPr>
              <a:t>⋈ OD) ⋈ C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8577"/>
              </p:ext>
            </p:extLst>
          </p:nvPr>
        </p:nvGraphicFramePr>
        <p:xfrm>
          <a:off x="457200" y="2773413"/>
          <a:ext cx="83667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39269693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769969192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2022610816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02813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  <a:r>
                        <a:rPr lang="en-US" baseline="0" dirty="0"/>
                        <a:t> x.1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x.2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93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5.1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3.0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0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Customer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5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1.0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1.0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⋈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88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OrderHeader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8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0.x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US" sz="20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OrderDetail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833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8378792" y="542942"/>
            <a:ext cx="616016" cy="60639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70820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Optimizer Is Exceptionally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has to deal with many things we’ve not discussed</a:t>
            </a:r>
          </a:p>
          <a:p>
            <a:pPr lvl="1"/>
            <a:r>
              <a:rPr lang="en-US" sz="2200" dirty="0"/>
              <a:t>DML (updates, deletes, inserts, merges; output clause)</a:t>
            </a:r>
          </a:p>
          <a:p>
            <a:pPr lvl="2"/>
            <a:r>
              <a:rPr lang="en-US" sz="2000" dirty="0"/>
              <a:t>Halloween protection, triggers, index updates, constraint management</a:t>
            </a:r>
          </a:p>
          <a:p>
            <a:pPr lvl="1"/>
            <a:r>
              <a:rPr lang="en-US" sz="2200" dirty="0"/>
              <a:t>Wide vs. narrow updates</a:t>
            </a:r>
          </a:p>
          <a:p>
            <a:pPr lvl="1"/>
            <a:r>
              <a:rPr lang="en-US" sz="2200" dirty="0"/>
              <a:t>Data warehouse optimization</a:t>
            </a:r>
          </a:p>
          <a:p>
            <a:pPr lvl="1"/>
            <a:r>
              <a:rPr lang="en-US" sz="2200" dirty="0" err="1"/>
              <a:t>Columnstore</a:t>
            </a:r>
            <a:r>
              <a:rPr lang="en-US" sz="2200" dirty="0"/>
              <a:t>, full-text, spatial, xml, filtered indexes and sparse columns</a:t>
            </a:r>
          </a:p>
          <a:p>
            <a:pPr lvl="1"/>
            <a:r>
              <a:rPr lang="en-US" sz="2200" dirty="0"/>
              <a:t>Window functions, partitioned tables, </a:t>
            </a:r>
            <a:r>
              <a:rPr lang="en-US" sz="2200" dirty="0" err="1"/>
              <a:t>Hekaton</a:t>
            </a:r>
            <a:r>
              <a:rPr lang="en-US" sz="2200" dirty="0"/>
              <a:t>, Stretch DB, other new features</a:t>
            </a:r>
          </a:p>
          <a:p>
            <a:pPr lvl="1"/>
            <a:r>
              <a:rPr lang="en-US" sz="2200" dirty="0"/>
              <a:t>Row vs. batch mode</a:t>
            </a:r>
          </a:p>
          <a:p>
            <a:pPr lvl="1"/>
            <a:r>
              <a:rPr lang="en-US" sz="2200" dirty="0"/>
              <a:t>And much more</a:t>
            </a:r>
          </a:p>
        </p:txBody>
      </p:sp>
    </p:spTree>
    <p:extLst>
      <p:ext uri="{BB962C8B-B14F-4D97-AF65-F5344CB8AC3E}">
        <p14:creationId xmlns:p14="http://schemas.microsoft.com/office/powerpoint/2010/main" val="2101516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declarative language</a:t>
            </a:r>
          </a:p>
          <a:p>
            <a:pPr lvl="1"/>
            <a:r>
              <a:rPr lang="en-US" dirty="0"/>
              <a:t>In theory, it shouldn’t matter how SQL is written</a:t>
            </a:r>
          </a:p>
          <a:p>
            <a:pPr lvl="2"/>
            <a:r>
              <a:rPr lang="en-US" dirty="0"/>
              <a:t>We are effectively giving SQL Server a set of requirements and asking it to write a program for us</a:t>
            </a:r>
          </a:p>
          <a:p>
            <a:pPr lvl="1"/>
            <a:r>
              <a:rPr lang="en-US" dirty="0"/>
              <a:t>In practice, it does matter because no optimizer is perfect</a:t>
            </a:r>
          </a:p>
          <a:p>
            <a:pPr lvl="2"/>
            <a:r>
              <a:rPr lang="en-US" dirty="0"/>
              <a:t>It will give us correct results</a:t>
            </a:r>
          </a:p>
          <a:p>
            <a:pPr lvl="2"/>
            <a:r>
              <a:rPr lang="en-US" dirty="0"/>
              <a:t>In the real world, efficiency matters</a:t>
            </a:r>
          </a:p>
          <a:p>
            <a:r>
              <a:rPr lang="en-US" dirty="0"/>
              <a:t>Writing “better” queries</a:t>
            </a:r>
          </a:p>
          <a:p>
            <a:pPr lvl="1"/>
            <a:r>
              <a:rPr lang="en-US" dirty="0"/>
              <a:t>Sometimes we need to “out-smart” the optimizer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900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30956"/>
              </p:ext>
            </p:extLst>
          </p:nvPr>
        </p:nvGraphicFramePr>
        <p:xfrm>
          <a:off x="457200" y="1417638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2363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(SQL 2014 CE) and </a:t>
                      </a:r>
                      <a:r>
                        <a:rPr lang="en-US" i="1" baseline="0" dirty="0"/>
                        <a:t>lots</a:t>
                      </a:r>
                      <a:r>
                        <a:rPr lang="en-US" i="0" baseline="0" dirty="0"/>
                        <a:t> of other info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6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memory usage at each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0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</a:t>
                      </a:r>
                      <a:r>
                        <a:rPr lang="en-US" baseline="0" dirty="0"/>
                        <a:t> memory usage for rules and properties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4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to client (“Messages” tab)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8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</a:t>
                      </a:r>
                      <a:r>
                        <a:rPr lang="en-US" baseline="0" dirty="0"/>
                        <a:t> query tree (post-optimization rewrites)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parse tree (converted)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transformed parse trees (input,</a:t>
                      </a:r>
                      <a:r>
                        <a:rPr lang="en-US" baseline="0" dirty="0"/>
                        <a:t> simplified, join-collapsed, normalized)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814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output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53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initial memo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0309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7283"/>
              </p:ext>
            </p:extLst>
          </p:nvPr>
        </p:nvGraphicFramePr>
        <p:xfrm>
          <a:off x="457200" y="141763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task and operation type 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1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cardinality info to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91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final mem</a:t>
                      </a:r>
                      <a:r>
                        <a:rPr lang="en-US" baseline="0" dirty="0"/>
                        <a:t>o structure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 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123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</a:t>
                      </a:r>
                      <a:r>
                        <a:rPr lang="en-US" baseline="0" dirty="0"/>
                        <a:t> rules and memo arguments (SQL 2012+)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60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applied rules</a:t>
                      </a:r>
                      <a:r>
                        <a:rPr lang="en-US" baseline="0" dirty="0"/>
                        <a:t> and resulting tree </a:t>
                      </a:r>
                      <a:r>
                        <a:rPr lang="en-US" dirty="0"/>
                        <a:t>(SQL 2012+)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44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Force parallel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7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debugging info</a:t>
                      </a:r>
                      <a:r>
                        <a:rPr lang="en-US" baseline="0" dirty="0"/>
                        <a:t> to query plan (in the “F4” properties)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optimization search phases and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 trivial plan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1357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Trace Flags, continued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114824"/>
              </p:ext>
            </p:extLst>
          </p:nvPr>
        </p:nvGraphicFramePr>
        <p:xfrm>
          <a:off x="457200" y="1417638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278">
                  <a:extLst>
                    <a:ext uri="{9D8B030D-6E8A-4147-A177-3AD203B41FA5}">
                      <a16:colId xmlns:a16="http://schemas.microsoft.com/office/drawing/2014/main" val="4198655800"/>
                    </a:ext>
                  </a:extLst>
                </a:gridCol>
                <a:gridCol w="7295322">
                  <a:extLst>
                    <a:ext uri="{9D8B030D-6E8A-4147-A177-3AD203B41FA5}">
                      <a16:colId xmlns:a16="http://schemas.microsoft.com/office/drawing/2014/main" val="135413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2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query processor more “time” to </a:t>
                      </a:r>
                      <a:r>
                        <a:rPr lang="en-US"/>
                        <a:t>optimize 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pushed predicate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(fully loaded)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statistics</a:t>
                      </a:r>
                      <a:r>
                        <a:rPr lang="en-US" baseline="0" dirty="0"/>
                        <a:t> used by optimizer (header only) (SQL 7 CE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878" y="6206509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many more …</a:t>
            </a:r>
          </a:p>
        </p:txBody>
      </p:sp>
    </p:spTree>
    <p:extLst>
      <p:ext uri="{BB962C8B-B14F-4D97-AF65-F5344CB8AC3E}">
        <p14:creationId xmlns:p14="http://schemas.microsoft.com/office/powerpoint/2010/main" val="58382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sequence in which SQL elements are logically processed</a:t>
            </a:r>
          </a:p>
          <a:p>
            <a:r>
              <a:rPr lang="en-US" dirty="0"/>
              <a:t>Forms the starting basis for parsing the submitted query</a:t>
            </a:r>
          </a:p>
          <a:p>
            <a:r>
              <a:rPr lang="en-US" dirty="0"/>
              <a:t>Usually discussed from the perspective of a SELECT query; similar for UPDATE / DELETE / INSERT / MERGE</a:t>
            </a:r>
          </a:p>
          <a:p>
            <a:r>
              <a:rPr lang="en-US" dirty="0"/>
              <a:t>Declarative vs procedural programming</a:t>
            </a:r>
          </a:p>
          <a:p>
            <a:pPr lvl="1"/>
            <a:r>
              <a:rPr lang="en-US" dirty="0"/>
              <a:t>“What” vs “How”</a:t>
            </a:r>
          </a:p>
        </p:txBody>
      </p:sp>
    </p:spTree>
    <p:extLst>
      <p:ext uri="{BB962C8B-B14F-4D97-AF65-F5344CB8AC3E}">
        <p14:creationId xmlns:p14="http://schemas.microsoft.com/office/powerpoint/2010/main" val="78261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DBCC TRACEON / TRACEOFF</a:t>
            </a:r>
          </a:p>
          <a:p>
            <a:r>
              <a:rPr lang="en-US" dirty="0"/>
              <a:t>DBCC RULEON / RULEOFF</a:t>
            </a:r>
          </a:p>
          <a:p>
            <a:r>
              <a:rPr lang="en-US" dirty="0"/>
              <a:t>DBCC SHOWONRULES</a:t>
            </a:r>
          </a:p>
          <a:p>
            <a:r>
              <a:rPr lang="en-US" dirty="0"/>
              <a:t>DBCC SHOWOFFRULES</a:t>
            </a:r>
          </a:p>
          <a:p>
            <a:r>
              <a:rPr lang="en-US" dirty="0"/>
              <a:t>option (recompile, </a:t>
            </a:r>
            <a:r>
              <a:rPr lang="en-US" dirty="0" err="1"/>
              <a:t>querytraceon</a:t>
            </a:r>
            <a:r>
              <a:rPr lang="en-US" dirty="0"/>
              <a:t> ####, </a:t>
            </a:r>
            <a:r>
              <a:rPr lang="en-US" dirty="0" err="1"/>
              <a:t>queryruleoff</a:t>
            </a:r>
            <a:r>
              <a:rPr lang="en-US" dirty="0"/>
              <a:t> ‘xxx’)</a:t>
            </a:r>
          </a:p>
          <a:p>
            <a:r>
              <a:rPr lang="en-US" dirty="0" err="1"/>
              <a:t>sys.dm_exec_query_optimizer_info</a:t>
            </a:r>
            <a:endParaRPr lang="en-US" dirty="0"/>
          </a:p>
          <a:p>
            <a:r>
              <a:rPr lang="en-US" dirty="0" err="1"/>
              <a:t>sys.dm_exec_query_transformation_stats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5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History of SQL’s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Volcano Optimizer (April 1993) (</a:t>
            </a:r>
            <a:r>
              <a:rPr lang="en-US" dirty="0">
                <a:hlinkClick r:id="rId2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r>
              <a:rPr lang="en-US" dirty="0"/>
              <a:t>, William J. McKenna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Graefe’s</a:t>
            </a:r>
            <a:r>
              <a:rPr lang="en-US" dirty="0"/>
              <a:t> earlier Exodus Optimizer</a:t>
            </a:r>
          </a:p>
          <a:p>
            <a:r>
              <a:rPr lang="en-US" dirty="0"/>
              <a:t>Cascades Framework (1995)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Goetz </a:t>
            </a:r>
            <a:r>
              <a:rPr lang="en-US" dirty="0" err="1"/>
              <a:t>Graefe</a:t>
            </a:r>
            <a:endParaRPr lang="en-US" dirty="0"/>
          </a:p>
          <a:p>
            <a:pPr lvl="1"/>
            <a:r>
              <a:rPr lang="en-US" dirty="0"/>
              <a:t>Refinement of the Volcano Optimizer</a:t>
            </a:r>
          </a:p>
          <a:p>
            <a:pPr lvl="1"/>
            <a:r>
              <a:rPr lang="en-US" dirty="0"/>
              <a:t>Basis for rewritten optimizer in SQL Server 7.0</a:t>
            </a:r>
          </a:p>
          <a:p>
            <a:pPr lvl="1"/>
            <a:r>
              <a:rPr lang="en-US" dirty="0"/>
              <a:t>Major innovation: the memo structure</a:t>
            </a:r>
          </a:p>
        </p:txBody>
      </p:sp>
    </p:spTree>
    <p:extLst>
      <p:ext uri="{BB962C8B-B14F-4D97-AF65-F5344CB8AC3E}">
        <p14:creationId xmlns:p14="http://schemas.microsoft.com/office/powerpoint/2010/main" val="4044722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Benjamin Nevarez (</a:t>
            </a:r>
            <a:r>
              <a:rPr lang="en-US" dirty="0">
                <a:hlinkClick r:id="rId2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hlinkClick r:id="rId3"/>
              </a:rPr>
              <a:t>Inside the SQL Server Query Optimizer</a:t>
            </a:r>
            <a:endParaRPr lang="en-US" i="1" dirty="0"/>
          </a:p>
          <a:p>
            <a:r>
              <a:rPr lang="en-US" dirty="0"/>
              <a:t>Paul White</a:t>
            </a:r>
          </a:p>
          <a:p>
            <a:pPr lvl="1"/>
            <a:r>
              <a:rPr lang="en-US" dirty="0">
                <a:hlinkClick r:id="rId4"/>
              </a:rPr>
              <a:t>Page Free Space blog</a:t>
            </a:r>
            <a:r>
              <a:rPr lang="en-US" dirty="0"/>
              <a:t> (especially </a:t>
            </a:r>
            <a:r>
              <a:rPr lang="en-US" dirty="0">
                <a:hlinkClick r:id="rId5"/>
              </a:rPr>
              <a:t>this</a:t>
            </a:r>
            <a:r>
              <a:rPr lang="en-US" dirty="0"/>
              <a:t> series)</a:t>
            </a:r>
          </a:p>
          <a:p>
            <a:pPr lvl="1"/>
            <a:r>
              <a:rPr lang="en-US" dirty="0">
                <a:hlinkClick r:id="rId6"/>
              </a:rPr>
              <a:t>SQL Performance blog</a:t>
            </a:r>
            <a:endParaRPr lang="en-US" dirty="0"/>
          </a:p>
          <a:p>
            <a:r>
              <a:rPr lang="en-US" dirty="0" err="1"/>
              <a:t>Conor</a:t>
            </a:r>
            <a:r>
              <a:rPr lang="en-US" dirty="0"/>
              <a:t> Cunningham (</a:t>
            </a:r>
            <a:r>
              <a:rPr lang="en-US" dirty="0">
                <a:hlinkClick r:id="rId7"/>
              </a:rPr>
              <a:t>Blog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Microsoft SQL Server 2012 Internals</a:t>
            </a:r>
            <a:r>
              <a:rPr lang="en-US" dirty="0"/>
              <a:t> (Kalen Delaney, editor), chapter 11</a:t>
            </a:r>
          </a:p>
          <a:p>
            <a:pPr lvl="1"/>
            <a:r>
              <a:rPr lang="en-US" dirty="0" err="1">
                <a:hlinkClick r:id="rId8"/>
              </a:rPr>
              <a:t>SQLBits</a:t>
            </a:r>
            <a:r>
              <a:rPr lang="en-US">
                <a:hlinkClick r:id="rId8"/>
              </a:rPr>
              <a:t> </a:t>
            </a:r>
            <a:r>
              <a:rPr lang="en-US" dirty="0">
                <a:hlinkClick r:id="rId8"/>
              </a:rPr>
              <a:t>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41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www.tf3604.com/optimizer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r>
              <a:rPr lang="en-US" dirty="0"/>
              <a:t>SQL Server Query Tree Viewer binaries &amp; 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Processing 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ON</a:t>
            </a:r>
          </a:p>
          <a:p>
            <a:r>
              <a:rPr lang="en-US" dirty="0"/>
              <a:t>JOIN / APPLY</a:t>
            </a:r>
          </a:p>
          <a:p>
            <a:r>
              <a:rPr lang="en-US" dirty="0"/>
              <a:t>PIVOT / UNPIVOT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GROUP BY</a:t>
            </a:r>
          </a:p>
          <a:p>
            <a:r>
              <a:rPr lang="en-US" dirty="0"/>
              <a:t>WITH CUBE / ROLLUP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DISTINCT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OFFSET … FETCH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95800" y="5243412"/>
            <a:ext cx="443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more details, see </a:t>
            </a:r>
            <a:r>
              <a:rPr lang="en-US" dirty="0">
                <a:hlinkClick r:id="rId2"/>
              </a:rPr>
              <a:t>this </a:t>
            </a:r>
            <a:r>
              <a:rPr lang="en-US" dirty="0"/>
              <a:t>and subsequent articles from </a:t>
            </a:r>
            <a:r>
              <a:rPr lang="en-US" dirty="0" err="1"/>
              <a:t>Itzik</a:t>
            </a:r>
            <a:r>
              <a:rPr lang="en-US" dirty="0"/>
              <a:t> Ben-</a:t>
            </a:r>
            <a:r>
              <a:rPr lang="en-US" dirty="0" err="1"/>
              <a:t>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6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356843"/>
              </p:ext>
            </p:extLst>
          </p:nvPr>
        </p:nvGraphicFramePr>
        <p:xfrm>
          <a:off x="513471" y="3277764"/>
          <a:ext cx="8292903" cy="2208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301">
                  <a:extLst>
                    <a:ext uri="{9D8B030D-6E8A-4147-A177-3AD203B41FA5}">
                      <a16:colId xmlns:a16="http://schemas.microsoft.com/office/drawing/2014/main" val="234227049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4053135350"/>
                    </a:ext>
                  </a:extLst>
                </a:gridCol>
                <a:gridCol w="2764301">
                  <a:extLst>
                    <a:ext uri="{9D8B030D-6E8A-4147-A177-3AD203B41FA5}">
                      <a16:colId xmlns:a16="http://schemas.microsoft.com/office/drawing/2014/main" val="672378647"/>
                    </a:ext>
                  </a:extLst>
                </a:gridCol>
              </a:tblGrid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53056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OrderHeader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301,811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28934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OrderDetail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603,133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51549"/>
                  </a:ext>
                </a:extLst>
              </a:tr>
              <a:tr h="552159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70,132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0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471" y="577713"/>
            <a:ext cx="8292904" cy="244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ExcessOrders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6000"/>
              </a:lnSpc>
            </a:pP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OrderHeader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OrderDetail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oh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'LA'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3471" y="3249636"/>
            <a:ext cx="8187397" cy="2504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000" dirty="0"/>
              <a:t>Step 1: FROM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OrderHeader</a:t>
            </a:r>
            <a:r>
              <a:rPr lang="en-US" sz="3000" dirty="0"/>
              <a:t> joined to </a:t>
            </a:r>
            <a:r>
              <a:rPr lang="en-US" sz="3000" dirty="0" err="1"/>
              <a:t>OrderDetail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Perform Cartesian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Result is 182,032,173,863 rows / 8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This is result table R1</a:t>
            </a:r>
          </a:p>
        </p:txBody>
      </p:sp>
    </p:spTree>
    <p:extLst>
      <p:ext uri="{BB962C8B-B14F-4D97-AF65-F5344CB8AC3E}">
        <p14:creationId xmlns:p14="http://schemas.microsoft.com/office/powerpoint/2010/main" val="4575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71340</TotalTime>
  <Words>4978</Words>
  <Application>Microsoft Office PowerPoint</Application>
  <PresentationFormat>On-screen Show (4:3)</PresentationFormat>
  <Paragraphs>784</Paragraphs>
  <Slides>63</Slides>
  <Notes>23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Cambria Math</vt:lpstr>
      <vt:lpstr>Consolas</vt:lpstr>
      <vt:lpstr>Times New Roman</vt:lpstr>
      <vt:lpstr>Wingdings</vt:lpstr>
      <vt:lpstr>Office Theme</vt:lpstr>
      <vt:lpstr>Get Your Optimizer to Give up All Its Secrets</vt:lpstr>
      <vt:lpstr>Brian Hansen</vt:lpstr>
      <vt:lpstr>About This Session</vt:lpstr>
      <vt:lpstr>Agenda</vt:lpstr>
      <vt:lpstr>This Is Only the Foundation</vt:lpstr>
      <vt:lpstr>Logical Processing Order</vt:lpstr>
      <vt:lpstr>Logical Processing Order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SQL Server Sees the Query</vt:lpstr>
      <vt:lpstr>Logical Operators</vt:lpstr>
      <vt:lpstr>Join Type Comparison</vt:lpstr>
      <vt:lpstr>Physical Operators: Logical “get”</vt:lpstr>
      <vt:lpstr>Physical Operators: Other</vt:lpstr>
      <vt:lpstr>Process of Executing a Query</vt:lpstr>
      <vt:lpstr>Process of Executing a Query - Graphical</vt:lpstr>
      <vt:lpstr>Parsing and Binding  (1 of 3)</vt:lpstr>
      <vt:lpstr>Parsing and Binding  (2 of 3)</vt:lpstr>
      <vt:lpstr>Parsing and Binding  (3 of 3)</vt:lpstr>
      <vt:lpstr>Parse Trees*</vt:lpstr>
      <vt:lpstr>Example Parse Tree</vt:lpstr>
      <vt:lpstr>Query Tree</vt:lpstr>
      <vt:lpstr>Logical Plans </vt:lpstr>
      <vt:lpstr>Optimization (1 of 2)</vt:lpstr>
      <vt:lpstr>Optimization (2 of 2)</vt:lpstr>
      <vt:lpstr>Search Space</vt:lpstr>
      <vt:lpstr>PowerPoint Presentation</vt:lpstr>
      <vt:lpstr>PowerPoint Presentation</vt:lpstr>
      <vt:lpstr>Join Order Considerations</vt:lpstr>
      <vt:lpstr>Join Order Considerations, continued</vt:lpstr>
      <vt:lpstr>PowerPoint Presentation</vt:lpstr>
      <vt:lpstr>sys.dm_exec_query_optimizer_info</vt:lpstr>
      <vt:lpstr>Smart Optimization</vt:lpstr>
      <vt:lpstr>Can the Optimizer Dig a Bit Deeper?</vt:lpstr>
      <vt:lpstr>An Interesting Metric: Gain</vt:lpstr>
      <vt:lpstr>Heuristics and Transformations</vt:lpstr>
      <vt:lpstr>Transformations: Exploration</vt:lpstr>
      <vt:lpstr>Transformations: Implementation</vt:lpstr>
      <vt:lpstr>Transformations: Property Enforcement</vt:lpstr>
      <vt:lpstr>sys.dm_exec_query_transformation_stats</vt:lpstr>
      <vt:lpstr>Factors Considered by the Optimizer</vt:lpstr>
      <vt:lpstr>Memo Structure</vt:lpstr>
      <vt:lpstr>Example Memo</vt:lpstr>
      <vt:lpstr>Example Memo</vt:lpstr>
      <vt:lpstr>Example Memo</vt:lpstr>
      <vt:lpstr>The Optimizer Is Exceptionally Complex</vt:lpstr>
      <vt:lpstr>Conclusions</vt:lpstr>
      <vt:lpstr>Appendix: Trace Flags</vt:lpstr>
      <vt:lpstr>Appendix: Trace Flags, continued</vt:lpstr>
      <vt:lpstr>Appendix: Trace Flags, continued</vt:lpstr>
      <vt:lpstr>Appendix: Commands</vt:lpstr>
      <vt:lpstr>Appendix: History of SQL’s Optimizer</vt:lpstr>
      <vt:lpstr>References</vt:lpstr>
      <vt:lpstr>Thank You</vt:lpstr>
    </vt:vector>
  </TitlesOfParts>
  <Company>tf3604.com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Hansen</dc:creator>
  <cp:lastModifiedBy>hansen</cp:lastModifiedBy>
  <cp:revision>310</cp:revision>
  <dcterms:created xsi:type="dcterms:W3CDTF">2011-08-19T20:30:49Z</dcterms:created>
  <dcterms:modified xsi:type="dcterms:W3CDTF">2017-07-23T22:17:24Z</dcterms:modified>
</cp:coreProperties>
</file>