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328" r:id="rId2"/>
    <p:sldId id="259" r:id="rId3"/>
    <p:sldId id="317" r:id="rId4"/>
    <p:sldId id="260" r:id="rId5"/>
    <p:sldId id="261" r:id="rId6"/>
    <p:sldId id="258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323" r:id="rId19"/>
    <p:sldId id="331" r:id="rId20"/>
    <p:sldId id="276" r:id="rId21"/>
    <p:sldId id="277" r:id="rId22"/>
    <p:sldId id="280" r:id="rId23"/>
    <p:sldId id="329" r:id="rId24"/>
    <p:sldId id="281" r:id="rId25"/>
    <p:sldId id="327" r:id="rId26"/>
    <p:sldId id="326" r:id="rId27"/>
    <p:sldId id="333" r:id="rId28"/>
    <p:sldId id="296" r:id="rId29"/>
    <p:sldId id="325" r:id="rId30"/>
    <p:sldId id="324" r:id="rId31"/>
    <p:sldId id="282" r:id="rId32"/>
    <p:sldId id="332" r:id="rId33"/>
    <p:sldId id="287" r:id="rId34"/>
    <p:sldId id="289" r:id="rId35"/>
    <p:sldId id="291" r:id="rId36"/>
    <p:sldId id="292" r:id="rId37"/>
    <p:sldId id="293" r:id="rId38"/>
    <p:sldId id="290" r:id="rId39"/>
    <p:sldId id="315" r:id="rId40"/>
    <p:sldId id="314" r:id="rId41"/>
    <p:sldId id="298" r:id="rId42"/>
    <p:sldId id="288" r:id="rId43"/>
    <p:sldId id="294" r:id="rId44"/>
    <p:sldId id="295" r:id="rId45"/>
    <p:sldId id="307" r:id="rId46"/>
    <p:sldId id="299" r:id="rId47"/>
    <p:sldId id="300" r:id="rId48"/>
    <p:sldId id="297" r:id="rId49"/>
    <p:sldId id="311" r:id="rId50"/>
    <p:sldId id="312" r:id="rId51"/>
    <p:sldId id="313" r:id="rId52"/>
    <p:sldId id="304" r:id="rId53"/>
    <p:sldId id="301" r:id="rId54"/>
    <p:sldId id="305" r:id="rId55"/>
    <p:sldId id="308" r:id="rId56"/>
    <p:sldId id="306" r:id="rId57"/>
    <p:sldId id="279" r:id="rId58"/>
    <p:sldId id="302" r:id="rId59"/>
    <p:sldId id="303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10/05/2016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Constant folding refers to pre-computing as much of an expression as possible, for example: 2 * pi() * radius</a:t>
            </a:r>
            <a:r>
              <a:rPr lang="en-US" baseline="0" dirty="0"/>
              <a:t> =&gt; 6.28319 * radius</a:t>
            </a:r>
            <a:endParaRPr lang="en-US" dirty="0"/>
          </a:p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goal is to spend about the first 40-45% of this session discussing</a:t>
            </a:r>
            <a:r>
              <a:rPr lang="en-US" baseline="0" dirty="0"/>
              <a:t> some of the background material related the SQL Optimizer, and then to spend the balance of our time looking at some of the undocumented internals of optimization.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10/05/2016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10/05/2016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10/05/2016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10/05/2016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10/05/2016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10/05/2016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10/05/2016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10/05/2016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10/05/2016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10/05/2016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10/05/2016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10/05/2016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Minneapolis, MN – October 1, 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</a:t>
            </a:r>
            <a:r>
              <a:rPr lang="en-US" sz="3000" dirty="0" smtClean="0"/>
              <a:t>'NE'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13,270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5,563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89888"/>
            <a:ext cx="6890865" cy="462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785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630613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16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</a:t>
            </a:r>
            <a:r>
              <a:rPr lang="en-US" dirty="0" smtClean="0"/>
              <a:t>Trees*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5473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Or query trees, or relational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</a:t>
            </a:r>
            <a:r>
              <a:rPr lang="en-US" dirty="0" smtClean="0"/>
              <a:t>internals</a:t>
            </a:r>
          </a:p>
          <a:p>
            <a:pPr lvl="1"/>
            <a:r>
              <a:rPr lang="en-US" dirty="0" smtClean="0"/>
              <a:t>Understanding to help write better queries</a:t>
            </a:r>
            <a:endParaRPr lang="en-US" dirty="0"/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Simplification*</a:t>
            </a:r>
          </a:p>
          <a:p>
            <a:pPr lvl="1"/>
            <a:r>
              <a:rPr lang="en-US" dirty="0" smtClean="0"/>
              <a:t>Standardize queries, remove redundancies</a:t>
            </a:r>
          </a:p>
          <a:p>
            <a:pPr lvl="2"/>
            <a:r>
              <a:rPr lang="en-US" dirty="0"/>
              <a:t>Subqueries to joins</a:t>
            </a:r>
          </a:p>
          <a:p>
            <a:pPr lvl="2"/>
            <a:r>
              <a:rPr lang="en-US" dirty="0"/>
              <a:t>Predicate pushdown</a:t>
            </a:r>
          </a:p>
          <a:p>
            <a:pPr lvl="2"/>
            <a:r>
              <a:rPr lang="en-US" dirty="0"/>
              <a:t>Foreign key table removal</a:t>
            </a:r>
          </a:p>
          <a:p>
            <a:r>
              <a:rPr lang="en-US" dirty="0" smtClean="0"/>
              <a:t>Trivial </a:t>
            </a:r>
            <a:r>
              <a:rPr lang="en-US" dirty="0"/>
              <a:t>plan</a:t>
            </a:r>
          </a:p>
          <a:p>
            <a:pPr lvl="1"/>
            <a:r>
              <a:rPr lang="en-US" dirty="0" smtClean="0"/>
              <a:t>Only one possible way to execute query</a:t>
            </a:r>
            <a:endParaRPr lang="en-US" dirty="0"/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</a:t>
            </a:r>
            <a:r>
              <a:rPr lang="en-US" dirty="0" smtClean="0"/>
              <a:t>stats</a:t>
            </a:r>
          </a:p>
          <a:p>
            <a:pPr lvl="1"/>
            <a:r>
              <a:rPr lang="en-US" dirty="0" smtClean="0"/>
              <a:t>SQL Server 7 vs 2014 CE engine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16227" y="3921625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129926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8" name="Oval 7"/>
          <p:cNvSpPr/>
          <p:nvPr/>
        </p:nvSpPr>
        <p:spPr>
          <a:xfrm>
            <a:off x="8316227" y="154200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8572" y="2553333"/>
            <a:ext cx="3790950" cy="1488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dirty="0" smtClean="0"/>
              <a:t>Contradiction detection</a:t>
            </a:r>
          </a:p>
          <a:p>
            <a:r>
              <a:rPr lang="en-US" sz="2900" dirty="0" smtClean="0"/>
              <a:t>Aggregates on unique keys</a:t>
            </a:r>
          </a:p>
          <a:p>
            <a:r>
              <a:rPr lang="en-US" sz="2900" dirty="0" smtClean="0"/>
              <a:t>Convert outer join to inner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 </a:t>
            </a:r>
            <a:r>
              <a:rPr lang="en-US" dirty="0"/>
              <a:t>phases 0 through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Search 0: “Transaction Processing”</a:t>
            </a:r>
          </a:p>
          <a:p>
            <a:pPr lvl="2"/>
            <a:r>
              <a:rPr lang="en-US" dirty="0" smtClean="0"/>
              <a:t>Simple, basic tests; internal cost threshold</a:t>
            </a:r>
          </a:p>
          <a:p>
            <a:pPr lvl="1"/>
            <a:r>
              <a:rPr lang="en-US" dirty="0" smtClean="0"/>
              <a:t>Search 1: “Quick Plan”</a:t>
            </a:r>
          </a:p>
          <a:p>
            <a:pPr lvl="2"/>
            <a:r>
              <a:rPr lang="en-US" dirty="0" smtClean="0"/>
              <a:t>More rules, parallel exploration; internal cost threshold</a:t>
            </a:r>
          </a:p>
          <a:p>
            <a:pPr lvl="1"/>
            <a:r>
              <a:rPr lang="en-US" dirty="0" smtClean="0"/>
              <a:t>Search 2: “Full Optimization”</a:t>
            </a:r>
          </a:p>
          <a:p>
            <a:pPr lvl="2"/>
            <a:r>
              <a:rPr lang="en-US" dirty="0" smtClean="0"/>
              <a:t>Full set of rules; usually exits on timeout</a:t>
            </a:r>
            <a:endParaRPr lang="en-US" dirty="0"/>
          </a:p>
          <a:p>
            <a:r>
              <a:rPr lang="en-US" dirty="0"/>
              <a:t>Construct execution </a:t>
            </a:r>
            <a:r>
              <a:rPr lang="en-US" dirty="0" smtClean="0"/>
              <a:t>plan</a:t>
            </a:r>
            <a:endParaRPr lang="en-US" dirty="0"/>
          </a:p>
          <a:p>
            <a:r>
              <a:rPr lang="en-US" dirty="0" smtClean="0"/>
              <a:t>Plan caching </a:t>
            </a:r>
            <a:r>
              <a:rPr lang="en-US" dirty="0"/>
              <a:t>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8378792" y="531304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0424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“Promise” – How useful might the rule be for this query?</a:t>
            </a:r>
          </a:p>
          <a:p>
            <a:pPr lvl="1"/>
            <a:r>
              <a:rPr lang="en-US" dirty="0"/>
              <a:t>“Built-Substitute”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</a:t>
            </a:r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=""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=""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=""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=""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=""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70809</TotalTime>
  <Words>4065</Words>
  <Application>Microsoft Office PowerPoint</Application>
  <PresentationFormat>On-screen Show (4:3)</PresentationFormat>
  <Paragraphs>722</Paragraphs>
  <Slides>59</Slides>
  <Notes>22</Notes>
  <HiddenSlides>18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Plan Cache</vt:lpstr>
      <vt:lpstr>Parse Trees*</vt:lpstr>
      <vt:lpstr>Example Parse Tree</vt:lpstr>
      <vt:lpstr>Query Tree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Smart Optimization</vt:lpstr>
      <vt:lpstr>An Interesting Metric: Gain</vt:lpstr>
      <vt:lpstr>sys.dm_exec_query_optimizer_info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246</cp:revision>
  <dcterms:created xsi:type="dcterms:W3CDTF">2011-08-19T20:30:49Z</dcterms:created>
  <dcterms:modified xsi:type="dcterms:W3CDTF">2016-10-05T21:53:13Z</dcterms:modified>
</cp:coreProperties>
</file>