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95" r:id="rId5"/>
    <p:sldId id="257" r:id="rId6"/>
    <p:sldId id="293" r:id="rId7"/>
    <p:sldId id="263" r:id="rId8"/>
    <p:sldId id="297" r:id="rId9"/>
    <p:sldId id="298" r:id="rId10"/>
    <p:sldId id="299" r:id="rId11"/>
    <p:sldId id="300" r:id="rId12"/>
    <p:sldId id="294" r:id="rId13"/>
    <p:sldId id="301" r:id="rId14"/>
    <p:sldId id="302" r:id="rId15"/>
    <p:sldId id="303" r:id="rId16"/>
    <p:sldId id="304" r:id="rId17"/>
    <p:sldId id="306" r:id="rId18"/>
    <p:sldId id="305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30" r:id="rId41"/>
    <p:sldId id="328" r:id="rId42"/>
    <p:sldId id="329" r:id="rId43"/>
    <p:sldId id="331" r:id="rId44"/>
    <p:sldId id="332" r:id="rId45"/>
    <p:sldId id="333" r:id="rId46"/>
    <p:sldId id="334" r:id="rId47"/>
    <p:sldId id="336" r:id="rId48"/>
    <p:sldId id="335" r:id="rId49"/>
    <p:sldId id="337" r:id="rId50"/>
    <p:sldId id="296" r:id="rId51"/>
  </p:sldIdLst>
  <p:sldSz cx="9144000" cy="5143500" type="screen16x9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D4B04A26-677D-4F42-935A-AFC5E88D43B3}">
          <p14:sldIdLst>
            <p14:sldId id="295"/>
            <p14:sldId id="257"/>
            <p14:sldId id="293"/>
            <p14:sldId id="263"/>
            <p14:sldId id="297"/>
            <p14:sldId id="298"/>
            <p14:sldId id="299"/>
            <p14:sldId id="300"/>
            <p14:sldId id="294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28"/>
            <p14:sldId id="329"/>
            <p14:sldId id="331"/>
            <p14:sldId id="332"/>
            <p14:sldId id="333"/>
            <p14:sldId id="334"/>
            <p14:sldId id="336"/>
            <p14:sldId id="335"/>
            <p14:sldId id="337"/>
            <p14:sldId id="296"/>
          </p14:sldIdLst>
        </p14:section>
        <p14:section name="REFERENCE SLIDES" id="{1BF493E7-959B-4098-9BC3-C5CDEA4CA9C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Monica Gualdieri" initials="MG" lastIdx="3" clrIdx="2">
    <p:extLst>
      <p:ext uri="{19B8F6BF-5375-455C-9EA6-DF929625EA0E}">
        <p15:presenceInfo xmlns:p15="http://schemas.microsoft.com/office/powerpoint/2012/main" userId="S::monica.gualdieri@pass.org::16032a12-b6e7-440a-b1ad-611c4e3b8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B"/>
    <a:srgbClr val="00BCC9"/>
    <a:srgbClr val="289E52"/>
    <a:srgbClr val="F7F7F7"/>
    <a:srgbClr val="777777"/>
    <a:srgbClr val="E3E3E3"/>
    <a:srgbClr val="00AF6F"/>
    <a:srgbClr val="5B5D5D"/>
    <a:srgbClr val="0078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2046B-5C99-445E-BDA0-19041170F992}" v="78" dt="2020-10-01T22:14:38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85" autoAdjust="0"/>
  </p:normalViewPr>
  <p:slideViewPr>
    <p:cSldViewPr snapToGrid="0">
      <p:cViewPr varScale="1">
        <p:scale>
          <a:sx n="126" d="100"/>
          <a:sy n="126" d="100"/>
        </p:scale>
        <p:origin x="71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www.pass.org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://www.sqlpass.org/PASSChapters/VirtualChapters.aspx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sqlpass.org/PASSChapters.aspx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sqlsaturday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F54B0-A121-3A48-80DA-8B3F764644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DD7FC5-B23A-7241-8D82-4B88EB0C3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611" y="2345863"/>
            <a:ext cx="5597115" cy="3905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Session Subtitle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47ABFAF-6B13-4346-A9DF-697D5ABD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670965"/>
            <a:ext cx="559711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61371-E61E-1E4B-B46C-9FDD4A452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9892"/>
            <a:ext cx="1346248" cy="813608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BF5A068-3726-8549-BAEF-F77902B6E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611" y="3074509"/>
            <a:ext cx="4237727" cy="15870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Name,</a:t>
            </a:r>
          </a:p>
          <a:p>
            <a:r>
              <a:rPr lang="en-US" dirty="0"/>
              <a:t>Pronouns,</a:t>
            </a:r>
          </a:p>
          <a:p>
            <a:r>
              <a:rPr lang="en-US" dirty="0"/>
              <a:t>Title, </a:t>
            </a:r>
          </a:p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7012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4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B95F1-F769-4E3B-AC5A-5F3D1F2C1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563" cy="156845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3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2098C5-DC26-41A5-A590-41E5ECA8B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5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3"/>
          <a:stretch/>
        </p:blipFill>
        <p:spPr>
          <a:xfrm>
            <a:off x="0" y="-14183"/>
            <a:ext cx="2237014" cy="1978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FDEA-B328-4E07-B43D-A51EE3D7B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5617-DFD4-D24C-AEAA-801413EF1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681" y="-14182"/>
            <a:ext cx="1628319" cy="1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78540-694C-584B-A20A-F7CAE2FB9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D172EEA-F1FD-D243-9018-E2B5DE143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Titles are 36pt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F1C585D-338B-AD49-AC7A-76C2A345A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241640"/>
            <a:ext cx="8481212" cy="56293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DC4904E-4B34-C041-8A24-90C7E86A48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1752610"/>
            <a:ext cx="8481211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FE2C09B-E149-7A42-A2DD-30D48A08B8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355" y="2870814"/>
            <a:ext cx="8481212" cy="56293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2628-DEC4-0D4C-8D65-1BA9C49D2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0"/>
            <a:ext cx="1627195" cy="1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4879BC-7C36-DE4D-B879-C922EA77D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989BB4BD-CB4B-7549-BE37-63CCFFE0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1752610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2FA1E0E-7311-4841-8086-DB3D87E18E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1752703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AEFCCA9-1C74-F747-83DF-BC860C4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Two points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E13E85ED-ED26-3B4E-8688-52A24892407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3949862" cy="93779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F324A447-121A-0045-9331-728973D58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241641"/>
            <a:ext cx="3949862" cy="937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55B77A9-C92C-AE45-82F7-CAF20231FD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2745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32E48505-B49E-9445-ACF6-990958B255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8576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980F1-8F7F-6240-AF57-8D97C6C1C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4093" y="0"/>
            <a:ext cx="1629907" cy="13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B51B72-697B-B845-AFCB-EE14E33C9C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28">
            <a:extLst>
              <a:ext uri="{FF2B5EF4-FFF2-40B4-BE49-F238E27FC236}">
                <a16:creationId xmlns:a16="http://schemas.microsoft.com/office/drawing/2014/main" id="{305A9082-FCBA-AE49-B1B9-7A1C082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Three points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08B0C77-B0E9-9C49-84D3-43C582F6D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745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BD5769A-E90A-FF40-993E-599DF4CE87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983D909F-EA0F-904F-B618-FE24250BDB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2591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BBB9115B-BB62-A047-A44C-A700210221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92591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8E2DF19-D046-AA49-86AD-6BFFF6F3CC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437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907F351E-DC67-8140-828A-93E0BF9E6A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437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A4C2CA95-0944-CF4D-A143-59923030A1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745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CE0EACE2-E49D-7341-A702-389F3CEB13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90169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72A1DB94-C2FC-B243-8D71-3D5650EB11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67593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37DBE-5BDF-7D4E-B31C-C108D09D5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-1"/>
            <a:ext cx="1627195" cy="13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co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7BDAAB4-CB33-5B43-A6C3-8DA7A05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Slide for Developer Software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624BB-0910-7F48-9A17-25EE9B45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6" y="0"/>
            <a:ext cx="1627194" cy="13081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6A4E2B-2B51-4EDE-9532-4C2643578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1573200"/>
            <a:ext cx="8272800" cy="1940400"/>
          </a:xfrm>
          <a:prstGeom prst="rect">
            <a:avLst/>
          </a:prstGeom>
        </p:spPr>
        <p:txBody>
          <a:bodyPr/>
          <a:lstStyle>
            <a:lvl1pPr marL="3600">
              <a:spcBef>
                <a:spcPts val="0"/>
              </a:spcBef>
              <a:spcAft>
                <a:spcPts val="1200"/>
              </a:spcAft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Use this layout to show software code.</a:t>
            </a:r>
          </a:p>
          <a:p>
            <a:pPr lvl="0"/>
            <a:r>
              <a:rPr lang="en-US"/>
              <a:t>The font is Consolas, a monospace font.</a:t>
            </a:r>
          </a:p>
          <a:p>
            <a:pPr lvl="0"/>
            <a:r>
              <a:rPr lang="en-US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04341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4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200" y="-132"/>
            <a:ext cx="5003800" cy="5137884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8911B-7F59-5849-8705-A5C4C9EFF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435" y="2602"/>
            <a:ext cx="5142919" cy="5136825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278A2-22A6-444A-B788-1803046B2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5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FE5FD-F56F-0D46-95D6-329B070F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4" y="0"/>
            <a:ext cx="162741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A79F5-FF8F-814A-B8E9-443B2C909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 PAS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92B34-0719-954D-BD70-F632853B275F}"/>
              </a:ext>
            </a:extLst>
          </p:cNvPr>
          <p:cNvGrpSpPr/>
          <p:nvPr userDrawn="1"/>
        </p:nvGrpSpPr>
        <p:grpSpPr>
          <a:xfrm>
            <a:off x="3195755" y="0"/>
            <a:ext cx="5948246" cy="5143500"/>
            <a:chOff x="3153809" y="182880"/>
            <a:chExt cx="5807311" cy="4777740"/>
          </a:xfrm>
          <a:solidFill>
            <a:schemeClr val="bg2">
              <a:lumMod val="95000"/>
            </a:schemeClr>
          </a:solidFill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EC10AB2A-2CD8-8D4F-B676-A00C3E2C3F96}"/>
                </a:ext>
              </a:extLst>
            </p:cNvPr>
            <p:cNvSpPr/>
            <p:nvPr/>
          </p:nvSpPr>
          <p:spPr>
            <a:xfrm>
              <a:off x="3153809" y="182881"/>
              <a:ext cx="4894891" cy="4777739"/>
            </a:xfrm>
            <a:prstGeom prst="parallelogram">
              <a:avLst>
                <a:gd name="adj" fmla="val 174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09F51-F439-1D48-847E-86FC79FF4F94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9E2A22BE-54A2-DD4C-8D71-BD02476EBACF}"/>
              </a:ext>
            </a:extLst>
          </p:cNvPr>
          <p:cNvSpPr txBox="1">
            <a:spLocks/>
          </p:cNvSpPr>
          <p:nvPr userDrawn="1"/>
        </p:nvSpPr>
        <p:spPr>
          <a:xfrm>
            <a:off x="312745" y="1805286"/>
            <a:ext cx="2883822" cy="862754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Segoe UI Semibold" panose="020B0502040204020203" pitchFamily="34" charset="0"/>
              </a:rPr>
              <a:t>Everything PASS Has To Offer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5A65-674C-9845-94AC-654DF72D7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162048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78421-44F5-894B-8ADB-34729C88BC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909" y="326247"/>
            <a:ext cx="1393724" cy="1393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3F339-62FC-DB43-8492-A5BE02F5B1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127" y="212588"/>
            <a:ext cx="1457049" cy="145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80530-E681-8643-88A9-D8A522E545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651" y="2647734"/>
            <a:ext cx="1625796" cy="162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DBD8D-AB01-B840-A6C8-69D148B77EA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2655073"/>
            <a:ext cx="1658796" cy="165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01307-FEF6-0542-BF6B-42FB871C4A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918" y="2963323"/>
            <a:ext cx="1044903" cy="949911"/>
          </a:xfrm>
          <a:prstGeom prst="rect">
            <a:avLst/>
          </a:prstGeom>
        </p:spPr>
      </p:pic>
      <p:sp>
        <p:nvSpPr>
          <p:cNvPr id="12" name="Rectangle 11">
            <a:hlinkClick r:id="rId8"/>
            <a:extLst>
              <a:ext uri="{FF2B5EF4-FFF2-40B4-BE49-F238E27FC236}">
                <a16:creationId xmlns:a16="http://schemas.microsoft.com/office/drawing/2014/main" id="{E1C57803-55DC-614F-AED4-976CC1A89A37}"/>
              </a:ext>
            </a:extLst>
          </p:cNvPr>
          <p:cNvSpPr/>
          <p:nvPr userDrawn="1"/>
        </p:nvSpPr>
        <p:spPr>
          <a:xfrm>
            <a:off x="4014697" y="1651170"/>
            <a:ext cx="1566149" cy="5911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Unlock exclusive training &amp; networking</a:t>
            </a:r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BBFD1540-DCEF-A044-B119-2D5A3D1B85FB}"/>
              </a:ext>
            </a:extLst>
          </p:cNvPr>
          <p:cNvSpPr/>
          <p:nvPr userDrawn="1"/>
        </p:nvSpPr>
        <p:spPr>
          <a:xfrm>
            <a:off x="7363858" y="1651170"/>
            <a:ext cx="1427587" cy="748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Free 1-day local training events</a:t>
            </a:r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F6129F24-4FB5-C94C-A658-3D0261ECC267}"/>
              </a:ext>
            </a:extLst>
          </p:cNvPr>
          <p:cNvSpPr/>
          <p:nvPr userDrawn="1"/>
        </p:nvSpPr>
        <p:spPr>
          <a:xfrm>
            <a:off x="5740452" y="1651170"/>
            <a:ext cx="1558898" cy="7303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Local user groups around the world</a:t>
            </a:r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CC1EC64C-827D-9F4C-8558-11E8DA8A1F63}"/>
              </a:ext>
            </a:extLst>
          </p:cNvPr>
          <p:cNvSpPr/>
          <p:nvPr userDrawn="1"/>
        </p:nvSpPr>
        <p:spPr>
          <a:xfrm>
            <a:off x="4008321" y="4097031"/>
            <a:ext cx="1612456" cy="7622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Back-to-back live webinar events</a:t>
            </a:r>
          </a:p>
        </p:txBody>
      </p:sp>
      <p:sp>
        <p:nvSpPr>
          <p:cNvPr id="16" name="Rectangle 15">
            <a:hlinkClick r:id="rId10"/>
            <a:extLst>
              <a:ext uri="{FF2B5EF4-FFF2-40B4-BE49-F238E27FC236}">
                <a16:creationId xmlns:a16="http://schemas.microsoft.com/office/drawing/2014/main" id="{0B4DA287-E94F-F345-9CE3-2271C22DC88A}"/>
              </a:ext>
            </a:extLst>
          </p:cNvPr>
          <p:cNvSpPr/>
          <p:nvPr userDrawn="1"/>
        </p:nvSpPr>
        <p:spPr>
          <a:xfrm>
            <a:off x="5698092" y="4097031"/>
            <a:ext cx="1643619" cy="762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Online special interest user groups</a:t>
            </a:r>
          </a:p>
        </p:txBody>
      </p:sp>
      <p:sp>
        <p:nvSpPr>
          <p:cNvPr id="17" name="Rectangle 16">
            <a:hlinkClick r:id="rId10"/>
            <a:extLst>
              <a:ext uri="{FF2B5EF4-FFF2-40B4-BE49-F238E27FC236}">
                <a16:creationId xmlns:a16="http://schemas.microsoft.com/office/drawing/2014/main" id="{D290D108-3A7F-4B4C-9067-AF2BED016EB2}"/>
              </a:ext>
            </a:extLst>
          </p:cNvPr>
          <p:cNvSpPr/>
          <p:nvPr userDrawn="1"/>
        </p:nvSpPr>
        <p:spPr>
          <a:xfrm>
            <a:off x="7380636" y="4097031"/>
            <a:ext cx="1427587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33E44-1B81-1B40-AAF3-13C3C5D94F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100909" y="2647733"/>
            <a:ext cx="4673975" cy="734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5AAC2-8ACD-A84B-9157-E20A43FE1B95}"/>
              </a:ext>
            </a:extLst>
          </p:cNvPr>
          <p:cNvSpPr/>
          <p:nvPr userDrawn="1"/>
        </p:nvSpPr>
        <p:spPr>
          <a:xfrm>
            <a:off x="326069" y="3053702"/>
            <a:ext cx="2786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Resources Online </a:t>
            </a: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PASS.org</a:t>
            </a:r>
            <a:endParaRPr lang="en-US" sz="2400" b="1" i="0" spc="2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515B887-3AA3-7F4F-8AA4-A29A22448E66}"/>
              </a:ext>
            </a:extLst>
          </p:cNvPr>
          <p:cNvSpPr txBox="1">
            <a:spLocks/>
          </p:cNvSpPr>
          <p:nvPr userDrawn="1"/>
        </p:nvSpPr>
        <p:spPr>
          <a:xfrm>
            <a:off x="291769" y="1180296"/>
            <a:ext cx="2821288" cy="69921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i="0" dirty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4236141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FAC8-BDE1-3B49-B05A-8549A7D6F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300" y="661"/>
            <a:ext cx="4965700" cy="513630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923308" y="-1470"/>
            <a:ext cx="2175486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F5C26-0FA0-DB48-907B-92644E197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9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E5895-5043-E74D-9F79-E1F3BB738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494" y="0"/>
            <a:ext cx="162650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D452-F62C-9046-AD1A-4E61AD0B6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CED78-8ECC-064D-A3AC-CB79884363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2286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B3ECDEC9-0878-8D4E-BC8E-F9A0487548AA}"/>
              </a:ext>
            </a:extLst>
          </p:cNvPr>
          <p:cNvSpPr/>
          <p:nvPr userDrawn="1"/>
        </p:nvSpPr>
        <p:spPr>
          <a:xfrm rot="10800000">
            <a:off x="3027217" y="-1470"/>
            <a:ext cx="2071577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D94DE-827F-5F44-B4C7-AEA3F38B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726"/>
          <a:stretch/>
        </p:blipFill>
        <p:spPr>
          <a:xfrm>
            <a:off x="-1" y="3905250"/>
            <a:ext cx="1663855" cy="12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86699-A4E0-E944-85A5-D395310D3F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9329" y="0"/>
            <a:ext cx="1634671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5B71A-FF2A-6E4C-A9AF-484912F10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-653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DFC41-6A3C-6C45-9011-1109DBE86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300" y="1"/>
            <a:ext cx="5142030" cy="514203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D4001-EBCB-47FD-8467-B932EFA7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7BE10-1BDB-E446-B067-832854FB4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5" y="0"/>
            <a:ext cx="1627415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6410-3652-B744-916C-98BB5691F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4572000" y="182880"/>
            <a:ext cx="4389120" cy="477774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4652" y="3444025"/>
            <a:ext cx="1443037" cy="1443037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299" y="431071"/>
            <a:ext cx="4083892" cy="447416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299" y="1265821"/>
            <a:ext cx="4077744" cy="7747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241" y="2047903"/>
            <a:ext cx="3699759" cy="1396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9481" y="27509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9481" y="5856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7075" y="2571750"/>
            <a:ext cx="3251332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299" y="906260"/>
            <a:ext cx="3941763" cy="3317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5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ssion 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26EC7-D5EE-4C3F-9C1A-B09604787243}"/>
              </a:ext>
            </a:extLst>
          </p:cNvPr>
          <p:cNvSpPr/>
          <p:nvPr userDrawn="1"/>
        </p:nvSpPr>
        <p:spPr>
          <a:xfrm>
            <a:off x="123469" y="1881644"/>
            <a:ext cx="2912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</a:rPr>
              <a:t>Submit before 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Friday, Nov.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at 5pm EST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win prizes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80793-136C-41B3-9B03-6681C75C8A40}"/>
              </a:ext>
            </a:extLst>
          </p:cNvPr>
          <p:cNvSpPr txBox="1"/>
          <p:nvPr userDrawn="1"/>
        </p:nvSpPr>
        <p:spPr>
          <a:xfrm>
            <a:off x="3379635" y="1438445"/>
            <a:ext cx="52070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Your feedback is important to us! </a:t>
            </a:r>
          </a:p>
          <a:p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</a:rPr>
              <a:t>Please visit the “</a:t>
            </a:r>
            <a:r>
              <a:rPr lang="en-US" sz="2400" b="1" u="sng" dirty="0">
                <a:solidFill>
                  <a:schemeClr val="bg2"/>
                </a:solidFill>
                <a:latin typeface="+mj-lt"/>
              </a:rPr>
              <a:t>Session Evaluation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” link in the left hand side navigation bar to rate this session.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23456-F3B7-4BD9-8F99-F0DC41A89F75}"/>
              </a:ext>
            </a:extLst>
          </p:cNvPr>
          <p:cNvSpPr txBox="1"/>
          <p:nvPr userDrawn="1"/>
        </p:nvSpPr>
        <p:spPr>
          <a:xfrm>
            <a:off x="123469" y="340658"/>
            <a:ext cx="266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+mj-lt"/>
                <a:cs typeface="Segoe UI Semibold" panose="020B0702040204020203" pitchFamily="34" charset="0"/>
              </a:rPr>
              <a:t>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24643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8342C2-0D0B-1D46-ACC8-AD0594D2A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6805" y="3148014"/>
            <a:ext cx="342900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D530F-E1F6-594A-BE8D-C951E34556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56805" y="3626221"/>
            <a:ext cx="342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131A5A-919C-8742-9C0B-1A0DD0BDE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Palette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6998-B6A8-A242-8929-FD3C9507FC9B}"/>
              </a:ext>
            </a:extLst>
          </p:cNvPr>
          <p:cNvSpPr txBox="1"/>
          <p:nvPr userDrawn="1"/>
        </p:nvSpPr>
        <p:spPr>
          <a:xfrm>
            <a:off x="333310" y="1142516"/>
            <a:ext cx="235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Primary Palette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682CD56C-3DF5-6B49-96D2-529EDAEFE928}"/>
              </a:ext>
            </a:extLst>
          </p:cNvPr>
          <p:cNvSpPr/>
          <p:nvPr userDrawn="1"/>
        </p:nvSpPr>
        <p:spPr>
          <a:xfrm rot="16200000" flipH="1">
            <a:off x="4089976" y="1788292"/>
            <a:ext cx="922013" cy="92201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C9B21A3A-D9BC-BA4F-AF8E-C094D9A83662}"/>
              </a:ext>
            </a:extLst>
          </p:cNvPr>
          <p:cNvSpPr/>
          <p:nvPr userDrawn="1"/>
        </p:nvSpPr>
        <p:spPr>
          <a:xfrm rot="16200000" flipH="1">
            <a:off x="446187" y="1625388"/>
            <a:ext cx="1084917" cy="1084917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E698972-4957-E148-8F42-2E4D223894DA}"/>
              </a:ext>
            </a:extLst>
          </p:cNvPr>
          <p:cNvSpPr/>
          <p:nvPr userDrawn="1"/>
        </p:nvSpPr>
        <p:spPr>
          <a:xfrm rot="16200000" flipH="1">
            <a:off x="1710323" y="1625388"/>
            <a:ext cx="1084917" cy="1084917"/>
          </a:xfrm>
          <a:prstGeom prst="teardrop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8AA6C42B-7E12-1247-96D2-844D65480E25}"/>
              </a:ext>
            </a:extLst>
          </p:cNvPr>
          <p:cNvSpPr/>
          <p:nvPr userDrawn="1"/>
        </p:nvSpPr>
        <p:spPr>
          <a:xfrm rot="16200000" flipH="1">
            <a:off x="2983870" y="1788292"/>
            <a:ext cx="922013" cy="922013"/>
          </a:xfrm>
          <a:prstGeom prst="teardrop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8D2F8-402B-B54F-9788-E6D365F30985}"/>
              </a:ext>
            </a:extLst>
          </p:cNvPr>
          <p:cNvSpPr txBox="1"/>
          <p:nvPr userDrawn="1"/>
        </p:nvSpPr>
        <p:spPr>
          <a:xfrm>
            <a:off x="388469" y="3046811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Secondary Palette: Use Sparingly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61015-B062-CF40-A6F1-07F06EA2301E}"/>
              </a:ext>
            </a:extLst>
          </p:cNvPr>
          <p:cNvGrpSpPr/>
          <p:nvPr userDrawn="1"/>
        </p:nvGrpSpPr>
        <p:grpSpPr>
          <a:xfrm>
            <a:off x="453083" y="3517705"/>
            <a:ext cx="2297553" cy="486014"/>
            <a:chOff x="527608" y="3764814"/>
            <a:chExt cx="2943430" cy="622640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9660C117-5B50-E14A-8042-0B3E40B760AD}"/>
                </a:ext>
              </a:extLst>
            </p:cNvPr>
            <p:cNvSpPr/>
            <p:nvPr/>
          </p:nvSpPr>
          <p:spPr>
            <a:xfrm rot="16200000" flipH="1">
              <a:off x="527608" y="3764814"/>
              <a:ext cx="622640" cy="62264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0BE33F3B-E2EF-D741-89F8-6C65D8115AEF}"/>
                </a:ext>
              </a:extLst>
            </p:cNvPr>
            <p:cNvSpPr/>
            <p:nvPr/>
          </p:nvSpPr>
          <p:spPr>
            <a:xfrm rot="16200000" flipH="1">
              <a:off x="1301204" y="3764814"/>
              <a:ext cx="622640" cy="62264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A1ABD2C4-7425-9D46-BE01-AFA07887E43A}"/>
                </a:ext>
              </a:extLst>
            </p:cNvPr>
            <p:cNvSpPr/>
            <p:nvPr/>
          </p:nvSpPr>
          <p:spPr>
            <a:xfrm rot="16200000" flipH="1">
              <a:off x="2074801" y="3764814"/>
              <a:ext cx="622640" cy="622640"/>
            </a:xfrm>
            <a:prstGeom prst="teardrop">
              <a:avLst/>
            </a:prstGeom>
            <a:solidFill>
              <a:srgbClr val="289E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4A2B5968-93E2-B84E-9932-254B42A43AE4}"/>
                </a:ext>
              </a:extLst>
            </p:cNvPr>
            <p:cNvSpPr/>
            <p:nvPr/>
          </p:nvSpPr>
          <p:spPr>
            <a:xfrm rot="16200000" flipH="1">
              <a:off x="2848398" y="3764814"/>
              <a:ext cx="622640" cy="62264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20B90E-C8DB-6745-93B0-929E65FDB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674" y="0"/>
            <a:ext cx="1640326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226097-5AD3-684E-A5F3-71E47894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Font Colors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3784F-AFD5-EA4C-B9D6-7423C38FB5AC}"/>
              </a:ext>
            </a:extLst>
          </p:cNvPr>
          <p:cNvSpPr/>
          <p:nvPr userDrawn="1"/>
        </p:nvSpPr>
        <p:spPr>
          <a:xfrm>
            <a:off x="3760173" y="3411562"/>
            <a:ext cx="3651742" cy="660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045DA20D-E276-6246-B27F-EAFFDA9FD238}"/>
              </a:ext>
            </a:extLst>
          </p:cNvPr>
          <p:cNvSpPr/>
          <p:nvPr userDrawn="1"/>
        </p:nvSpPr>
        <p:spPr>
          <a:xfrm rot="16200000" flipH="1">
            <a:off x="1164166" y="3529379"/>
            <a:ext cx="462482" cy="5182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DB13464-1D9B-3740-9913-B3015E22F1C6}"/>
              </a:ext>
            </a:extLst>
          </p:cNvPr>
          <p:cNvSpPr/>
          <p:nvPr userDrawn="1"/>
        </p:nvSpPr>
        <p:spPr>
          <a:xfrm rot="16200000" flipH="1">
            <a:off x="478398" y="3546953"/>
            <a:ext cx="462485" cy="48309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9">
            <a:extLst>
              <a:ext uri="{FF2B5EF4-FFF2-40B4-BE49-F238E27FC236}">
                <a16:creationId xmlns:a16="http://schemas.microsoft.com/office/drawing/2014/main" id="{FD4ADA87-E986-3240-9597-0C1824FBFB7A}"/>
              </a:ext>
            </a:extLst>
          </p:cNvPr>
          <p:cNvSpPr/>
          <p:nvPr userDrawn="1"/>
        </p:nvSpPr>
        <p:spPr>
          <a:xfrm rot="16200000" flipH="1">
            <a:off x="1849931" y="3546952"/>
            <a:ext cx="462485" cy="483091"/>
          </a:xfrm>
          <a:prstGeom prst="roundRect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D656-CB4D-7D43-97BD-8976FB52C5E5}"/>
              </a:ext>
            </a:extLst>
          </p:cNvPr>
          <p:cNvSpPr txBox="1"/>
          <p:nvPr userDrawn="1"/>
        </p:nvSpPr>
        <p:spPr>
          <a:xfrm>
            <a:off x="384261" y="1172399"/>
            <a:ext cx="3375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Colors appropriate for text on a white background: </a:t>
            </a:r>
          </a:p>
          <a:p>
            <a:r>
              <a:rPr lang="en-US" sz="2000" dirty="0"/>
              <a:t>Black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default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Strong red</a:t>
            </a:r>
          </a:p>
          <a:p>
            <a:r>
              <a:rPr lang="en-US" sz="2000" dirty="0">
                <a:solidFill>
                  <a:srgbClr val="00777B"/>
                </a:solidFill>
              </a:rPr>
              <a:t>Dark cyan</a:t>
            </a:r>
          </a:p>
          <a:p>
            <a:r>
              <a:rPr lang="en-US" sz="2000" dirty="0">
                <a:solidFill>
                  <a:srgbClr val="6658A6"/>
                </a:solidFill>
              </a:rPr>
              <a:t>Dark moderate blue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A1FA3-7968-8445-9FE4-61866D37D9FB}"/>
              </a:ext>
            </a:extLst>
          </p:cNvPr>
          <p:cNvSpPr txBox="1"/>
          <p:nvPr userDrawn="1"/>
        </p:nvSpPr>
        <p:spPr>
          <a:xfrm>
            <a:off x="3760174" y="1210904"/>
            <a:ext cx="3651741" cy="21544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Colors appropriate for text on a black background: </a:t>
            </a:r>
          </a:p>
          <a:p>
            <a:r>
              <a:rPr lang="en-US" sz="2000" dirty="0">
                <a:solidFill>
                  <a:schemeClr val="bg2"/>
                </a:solidFill>
              </a:rPr>
              <a:t>White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chemeClr val="bg2"/>
                </a:solidFill>
              </a:rPr>
              <a:t>default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F0493E"/>
                </a:solidFill>
              </a:rPr>
              <a:t>Bright red</a:t>
            </a:r>
          </a:p>
          <a:p>
            <a:r>
              <a:rPr lang="en-US" sz="2000" dirty="0">
                <a:solidFill>
                  <a:srgbClr val="33C0CD"/>
                </a:solidFill>
              </a:rPr>
              <a:t>Strong cyan</a:t>
            </a:r>
          </a:p>
          <a:p>
            <a:r>
              <a:rPr lang="en-US" sz="2000" dirty="0">
                <a:solidFill>
                  <a:srgbClr val="289E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Dark cyan-lime green</a:t>
            </a:r>
          </a:p>
          <a:p>
            <a:r>
              <a:rPr lang="en-US" sz="2000" dirty="0">
                <a:solidFill>
                  <a:srgbClr val="AFA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endParaRPr lang="en-US" sz="2000" dirty="0">
              <a:solidFill>
                <a:srgbClr val="AFAFAF"/>
              </a:solidFill>
            </a:endParaRPr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F865C4F0-ACF9-914F-8B31-18D5E8C106FE}"/>
              </a:ext>
            </a:extLst>
          </p:cNvPr>
          <p:cNvSpPr/>
          <p:nvPr userDrawn="1"/>
        </p:nvSpPr>
        <p:spPr>
          <a:xfrm rot="16200000" flipH="1">
            <a:off x="2518124" y="3546952"/>
            <a:ext cx="462485" cy="483091"/>
          </a:xfrm>
          <a:prstGeom prst="roundRect">
            <a:avLst/>
          </a:prstGeom>
          <a:solidFill>
            <a:srgbClr val="66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4">
            <a:extLst>
              <a:ext uri="{FF2B5EF4-FFF2-40B4-BE49-F238E27FC236}">
                <a16:creationId xmlns:a16="http://schemas.microsoft.com/office/drawing/2014/main" id="{D8C20F00-FD60-6740-A640-1EFDE8CEDFF5}"/>
              </a:ext>
            </a:extLst>
          </p:cNvPr>
          <p:cNvSpPr/>
          <p:nvPr userDrawn="1"/>
        </p:nvSpPr>
        <p:spPr>
          <a:xfrm rot="16200000" flipH="1">
            <a:off x="4618164" y="3483157"/>
            <a:ext cx="462482" cy="518240"/>
          </a:xfrm>
          <a:prstGeom prst="roundRect">
            <a:avLst/>
          </a:prstGeom>
          <a:solidFill>
            <a:srgbClr val="F049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25" name="Rectangle: Rounded Corners 25">
            <a:extLst>
              <a:ext uri="{FF2B5EF4-FFF2-40B4-BE49-F238E27FC236}">
                <a16:creationId xmlns:a16="http://schemas.microsoft.com/office/drawing/2014/main" id="{93D34415-F7E6-5D47-AD96-D349CF33B1F7}"/>
              </a:ext>
            </a:extLst>
          </p:cNvPr>
          <p:cNvSpPr/>
          <p:nvPr userDrawn="1"/>
        </p:nvSpPr>
        <p:spPr>
          <a:xfrm rot="16200000" flipH="1">
            <a:off x="3931103" y="3500731"/>
            <a:ext cx="462485" cy="48309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184D33CB-8CEE-9D42-81E0-7A857E792F62}"/>
              </a:ext>
            </a:extLst>
          </p:cNvPr>
          <p:cNvSpPr/>
          <p:nvPr userDrawn="1"/>
        </p:nvSpPr>
        <p:spPr>
          <a:xfrm rot="16200000" flipH="1">
            <a:off x="5305222" y="3500730"/>
            <a:ext cx="462485" cy="483091"/>
          </a:xfrm>
          <a:prstGeom prst="roundRect">
            <a:avLst/>
          </a:prstGeom>
          <a:solidFill>
            <a:srgbClr val="33C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F55DD413-CC4E-A140-BC13-3B76BE22813B}"/>
              </a:ext>
            </a:extLst>
          </p:cNvPr>
          <p:cNvSpPr/>
          <p:nvPr userDrawn="1"/>
        </p:nvSpPr>
        <p:spPr>
          <a:xfrm rot="16200000" flipH="1">
            <a:off x="5974707" y="3500730"/>
            <a:ext cx="462485" cy="483091"/>
          </a:xfrm>
          <a:prstGeom prst="roundRect">
            <a:avLst/>
          </a:prstGeom>
          <a:solidFill>
            <a:srgbClr val="289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547FDA27-B2D0-6E40-858B-9950CBD985FC}"/>
              </a:ext>
            </a:extLst>
          </p:cNvPr>
          <p:cNvSpPr/>
          <p:nvPr userDrawn="1"/>
        </p:nvSpPr>
        <p:spPr>
          <a:xfrm rot="16200000" flipH="1">
            <a:off x="6644192" y="3500730"/>
            <a:ext cx="462485" cy="483091"/>
          </a:xfrm>
          <a:prstGeom prst="roundRect">
            <a:avLst/>
          </a:prstGeom>
          <a:solidFill>
            <a:srgbClr val="AFA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51BB3-24B8-8341-930F-D9D7E4609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979" y="0"/>
            <a:ext cx="1624021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FB01F374-3008-C649-9FC2-D70A56C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2131099" cy="960878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14B7989-9169-D146-9357-57B6833B8B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570" y="715437"/>
            <a:ext cx="5497512" cy="3902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31" r:id="rId3"/>
    <p:sldLayoutId id="2147483755" r:id="rId4"/>
    <p:sldLayoutId id="2147483722" r:id="rId5"/>
    <p:sldLayoutId id="2147483756" r:id="rId6"/>
    <p:sldLayoutId id="2147483691" r:id="rId7"/>
    <p:sldLayoutId id="2147483725" r:id="rId8"/>
    <p:sldLayoutId id="2147483714" r:id="rId9"/>
    <p:sldLayoutId id="2147483705" r:id="rId10"/>
    <p:sldLayoutId id="2147483736" r:id="rId11"/>
    <p:sldLayoutId id="2147483743" r:id="rId12"/>
    <p:sldLayoutId id="2147483692" r:id="rId13"/>
    <p:sldLayoutId id="2147483697" r:id="rId14"/>
    <p:sldLayoutId id="2147483678" r:id="rId15"/>
    <p:sldLayoutId id="2147483733" r:id="rId16"/>
    <p:sldLayoutId id="2147483711" r:id="rId17"/>
    <p:sldLayoutId id="2147483753" r:id="rId18"/>
    <p:sldLayoutId id="2147483746" r:id="rId19"/>
    <p:sldLayoutId id="2147483718" r:id="rId20"/>
    <p:sldLayoutId id="2147483748" r:id="rId21"/>
    <p:sldLayoutId id="2147483727" r:id="rId22"/>
    <p:sldLayoutId id="2147483749" r:id="rId23"/>
    <p:sldLayoutId id="2147483745" r:id="rId24"/>
    <p:sldLayoutId id="2147483752" r:id="rId25"/>
    <p:sldLayoutId id="2147483750" r:id="rId26"/>
    <p:sldLayoutId id="2147483744" r:id="rId27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7D241-E77C-40E2-A21F-2D22E45E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Your Optimizer to Give up All Its Secrets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FFDE-71D8-4BC7-92AB-9480095F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Brian Hansen </a:t>
            </a:r>
          </a:p>
          <a:p>
            <a:r>
              <a:rPr lang="en-CA" dirty="0"/>
              <a:t>brian@tf3604.com</a:t>
            </a:r>
          </a:p>
          <a:p>
            <a:r>
              <a:rPr lang="en-CA" dirty="0"/>
              <a:t>@tf3604</a:t>
            </a:r>
          </a:p>
        </p:txBody>
      </p:sp>
    </p:spTree>
    <p:extLst>
      <p:ext uri="{BB962C8B-B14F-4D97-AF65-F5344CB8AC3E}">
        <p14:creationId xmlns:p14="http://schemas.microsoft.com/office/powerpoint/2010/main" val="427446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68AECA-AA0C-4549-8B9F-F9522C59D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concepts</a:t>
            </a:r>
          </a:p>
        </p:txBody>
      </p:sp>
    </p:spTree>
    <p:extLst>
      <p:ext uri="{BB962C8B-B14F-4D97-AF65-F5344CB8AC3E}">
        <p14:creationId xmlns:p14="http://schemas.microsoft.com/office/powerpoint/2010/main" val="189020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80449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964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331719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13317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5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33246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8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3260954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</p:txBody>
      </p:sp>
    </p:spTree>
    <p:extLst>
      <p:ext uri="{BB962C8B-B14F-4D97-AF65-F5344CB8AC3E}">
        <p14:creationId xmlns:p14="http://schemas.microsoft.com/office/powerpoint/2010/main" val="243031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8B6B00-8032-4503-A2C4-92B771F1C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query</a:t>
            </a:r>
          </a:p>
        </p:txBody>
      </p:sp>
    </p:spTree>
    <p:extLst>
      <p:ext uri="{BB962C8B-B14F-4D97-AF65-F5344CB8AC3E}">
        <p14:creationId xmlns:p14="http://schemas.microsoft.com/office/powerpoint/2010/main" val="3428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81513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74AF7-D694-4848-9537-4263E4CE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71" y="1051965"/>
            <a:ext cx="6995160" cy="32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6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DBE3-45B5-4D71-A6F6-F8AF8CF4F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90189"/>
            <a:ext cx="941294" cy="39435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Explore PASS</a:t>
            </a:r>
          </a:p>
        </p:txBody>
      </p:sp>
    </p:spTree>
    <p:extLst>
      <p:ext uri="{BB962C8B-B14F-4D97-AF65-F5344CB8AC3E}">
        <p14:creationId xmlns:p14="http://schemas.microsoft.com/office/powerpoint/2010/main" val="282042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F74939-F9B9-4554-966B-89C538EE0B13}"/>
              </a:ext>
            </a:extLst>
          </p:cNvPr>
          <p:cNvSpPr txBox="1">
            <a:spLocks/>
          </p:cNvSpPr>
          <p:nvPr/>
        </p:nvSpPr>
        <p:spPr>
          <a:xfrm>
            <a:off x="4765931" y="2405396"/>
            <a:ext cx="3227449" cy="1976104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10539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571500" indent="-571500"/>
            <a:r>
              <a:rPr lang="en-US" dirty="0"/>
              <a:t>Expand views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0B907E-942D-4543-A505-A757F239A22E}"/>
              </a:ext>
            </a:extLst>
          </p:cNvPr>
          <p:cNvSpPr txBox="1">
            <a:spLocks/>
          </p:cNvSpPr>
          <p:nvPr/>
        </p:nvSpPr>
        <p:spPr>
          <a:xfrm>
            <a:off x="576739" y="1509721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90EB2-85F5-476D-A634-1FD91F231034}"/>
              </a:ext>
            </a:extLst>
          </p:cNvPr>
          <p:cNvSpPr txBox="1">
            <a:spLocks/>
          </p:cNvSpPr>
          <p:nvPr/>
        </p:nvSpPr>
        <p:spPr>
          <a:xfrm>
            <a:off x="576739" y="2460317"/>
            <a:ext cx="7492841" cy="1901190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3BF42-1587-408F-A3D5-858330835BF7}"/>
              </a:ext>
            </a:extLst>
          </p:cNvPr>
          <p:cNvCxnSpPr/>
          <p:nvPr/>
        </p:nvCxnSpPr>
        <p:spPr>
          <a:xfrm>
            <a:off x="576739" y="2460317"/>
            <a:ext cx="783574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19825" lvl="4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277131" lvl="4" indent="0">
              <a:buNone/>
            </a:pPr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6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953125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385133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1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Also known as parse trees or relational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328650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6B9953-78C9-484E-97F7-A7F8BD9D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06" y="319918"/>
            <a:ext cx="3876919" cy="40643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457243" y="1422964"/>
            <a:ext cx="4269117" cy="2547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5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4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05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17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200873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1978-211B-4BE5-A295-1FF0F354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query trees</a:t>
            </a:r>
          </a:p>
        </p:txBody>
      </p:sp>
    </p:spTree>
    <p:extLst>
      <p:ext uri="{BB962C8B-B14F-4D97-AF65-F5344CB8AC3E}">
        <p14:creationId xmlns:p14="http://schemas.microsoft.com/office/powerpoint/2010/main" val="269169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0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3C73E3-42C3-4FD3-B9BF-7C522D837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67369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80C5A-6E68-4CBB-8B2D-B6B5EF4F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B4703-FE51-4D36-B024-C614BDD80DF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1394" y="1630681"/>
            <a:ext cx="8326831" cy="415596"/>
          </a:xfrm>
        </p:spPr>
        <p:txBody>
          <a:bodyPr/>
          <a:lstStyle/>
          <a:p>
            <a:r>
              <a:rPr lang="en-US" dirty="0"/>
              <a:t>Standardize queries, remove redundancies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7D1CCB-F7A5-4667-987E-0E55F19D082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2168230"/>
            <a:ext cx="3949862" cy="1866788"/>
          </a:xfrm>
        </p:spPr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9D8E6-F5CA-47DC-AA21-0C599CA0E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2168230"/>
            <a:ext cx="3949862" cy="18667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Convert outer join to inner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765EE15-C1B5-43BF-8C86-7821665312A3}"/>
              </a:ext>
            </a:extLst>
          </p:cNvPr>
          <p:cNvSpPr txBox="1">
            <a:spLocks/>
          </p:cNvSpPr>
          <p:nvPr/>
        </p:nvSpPr>
        <p:spPr>
          <a:xfrm>
            <a:off x="331394" y="1118204"/>
            <a:ext cx="8481211" cy="3905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b="1" i="0" kern="1200">
                <a:solidFill>
                  <a:srgbClr val="C00000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Simplification (heuristic rewrites, not cost-based)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97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Retrieve statistics; do cardinality estimation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/ update auto stats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SQL Server 7 vs 2014+ CE engine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Other physical properties (keys, nullability, constraints)</a:t>
            </a:r>
          </a:p>
        </p:txBody>
      </p:sp>
    </p:spTree>
    <p:extLst>
      <p:ext uri="{BB962C8B-B14F-4D97-AF65-F5344CB8AC3E}">
        <p14:creationId xmlns:p14="http://schemas.microsoft.com/office/powerpoint/2010/main" val="2227645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Trivial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Only one possible way to execute query</a:t>
            </a:r>
          </a:p>
        </p:txBody>
      </p:sp>
    </p:spTree>
    <p:extLst>
      <p:ext uri="{BB962C8B-B14F-4D97-AF65-F5344CB8AC3E}">
        <p14:creationId xmlns:p14="http://schemas.microsoft.com/office/powerpoint/2010/main" val="350025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Search phases 0 through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0: “Transaction Processing”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Simple, basic tests; internal cost threshold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1: “Quick Plan”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More rules, parallel exploration; internal cost threshold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2: “Full Optimization”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Full set of rules; usually exits on timeout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Extensive use of heuristics to prune search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743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</p:spTree>
    <p:extLst>
      <p:ext uri="{BB962C8B-B14F-4D97-AF65-F5344CB8AC3E}">
        <p14:creationId xmlns:p14="http://schemas.microsoft.com/office/powerpoint/2010/main" val="2240830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89BA-61FA-483A-983D-A3341B1C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</p:spTree>
    <p:extLst>
      <p:ext uri="{BB962C8B-B14F-4D97-AF65-F5344CB8AC3E}">
        <p14:creationId xmlns:p14="http://schemas.microsoft.com/office/powerpoint/2010/main" val="2692715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</p:txBody>
      </p:sp>
    </p:spTree>
    <p:extLst>
      <p:ext uri="{BB962C8B-B14F-4D97-AF65-F5344CB8AC3E}">
        <p14:creationId xmlns:p14="http://schemas.microsoft.com/office/powerpoint/2010/main" val="2352639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E39BA5-5FD5-45AC-8805-F6B8D2436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DMVs</a:t>
            </a:r>
          </a:p>
        </p:txBody>
      </p:sp>
    </p:spTree>
    <p:extLst>
      <p:ext uri="{BB962C8B-B14F-4D97-AF65-F5344CB8AC3E}">
        <p14:creationId xmlns:p14="http://schemas.microsoft.com/office/powerpoint/2010/main" val="1887786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</p:spTree>
    <p:extLst>
      <p:ext uri="{BB962C8B-B14F-4D97-AF65-F5344CB8AC3E}">
        <p14:creationId xmlns:p14="http://schemas.microsoft.com/office/powerpoint/2010/main" val="28062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978E-FC66-4FF4-B58F-5036C4B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5C14-39F7-421A-BDE9-B3DB2256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2352" y="715437"/>
            <a:ext cx="5988904" cy="39020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83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/>
              <a:t>sys.dm_exec_query_transformation_stats</a:t>
            </a:r>
            <a:endParaRPr lang="en-US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</p:spTree>
    <p:extLst>
      <p:ext uri="{BB962C8B-B14F-4D97-AF65-F5344CB8AC3E}">
        <p14:creationId xmlns:p14="http://schemas.microsoft.com/office/powerpoint/2010/main" val="2055325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3857DB-024C-494F-92CD-422BA914B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</p:spTree>
    <p:extLst>
      <p:ext uri="{BB962C8B-B14F-4D97-AF65-F5344CB8AC3E}">
        <p14:creationId xmlns:p14="http://schemas.microsoft.com/office/powerpoint/2010/main" val="1105049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Memo Structure</a:t>
            </a:r>
            <a:endParaRPr lang="en-US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391477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0FB7B-318E-467F-A455-B000A4C5B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3015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</p:txBody>
      </p:sp>
    </p:spTree>
    <p:extLst>
      <p:ext uri="{BB962C8B-B14F-4D97-AF65-F5344CB8AC3E}">
        <p14:creationId xmlns:p14="http://schemas.microsoft.com/office/powerpoint/2010/main" val="4210900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Hekaton,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315761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</p:txBody>
      </p:sp>
    </p:spTree>
    <p:extLst>
      <p:ext uri="{BB962C8B-B14F-4D97-AF65-F5344CB8AC3E}">
        <p14:creationId xmlns:p14="http://schemas.microsoft.com/office/powerpoint/2010/main" val="1703991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F71-6F32-4042-858E-E14B6BEA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2344-CDF4-411F-9A64-67A7D654A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@tf3604</a:t>
            </a:r>
          </a:p>
          <a:p>
            <a:r>
              <a:rPr lang="en-US" dirty="0"/>
              <a:t>brian@tf3604.com</a:t>
            </a:r>
          </a:p>
        </p:txBody>
      </p:sp>
    </p:spTree>
    <p:extLst>
      <p:ext uri="{BB962C8B-B14F-4D97-AF65-F5344CB8AC3E}">
        <p14:creationId xmlns:p14="http://schemas.microsoft.com/office/powerpoint/2010/main" val="338023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544E0-C048-4AE3-AF9D-6B915338A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</p:spTree>
    <p:extLst>
      <p:ext uri="{BB962C8B-B14F-4D97-AF65-F5344CB8AC3E}">
        <p14:creationId xmlns:p14="http://schemas.microsoft.com/office/powerpoint/2010/main" val="43954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What this session is not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/>
            <a:r>
              <a:rPr lang="en-US" dirty="0"/>
              <a:t>An end-to-end optimizer session</a:t>
            </a:r>
          </a:p>
          <a:p>
            <a:pPr marL="457200" indent="-457200"/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10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3706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276491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AF0B138-F416-45C6-9C6E-EEBFC2C351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8"/>
          <a:stretch/>
        </p:blipFill>
        <p:spPr>
          <a:xfrm>
            <a:off x="1654652" y="3444025"/>
            <a:ext cx="1443037" cy="14430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299" y="1256881"/>
            <a:ext cx="4077744" cy="774700"/>
          </a:xfrm>
        </p:spPr>
        <p:txBody>
          <a:bodyPr/>
          <a:lstStyle/>
          <a:p>
            <a:r>
              <a:rPr lang="en-CA" dirty="0"/>
              <a:t>brian@tf3604.com</a:t>
            </a:r>
          </a:p>
          <a:p>
            <a:r>
              <a:rPr lang="en-CA" dirty="0"/>
              <a:t>www.tf3604.com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 dirty="0"/>
          </a:p>
          <a:p>
            <a:pPr lvl="0"/>
            <a:r>
              <a:rPr lang="en-US" dirty="0"/>
              <a:t>@tf3604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Operational and development DBA since 1998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A7EF43-E019-4D3D-B62A-917851DCE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/>
              <a:t>Fascinated by SQL internals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4" y="257175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0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PASS Speaker 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2" ma:contentTypeDescription="Create a new document." ma:contentTypeScope="" ma:versionID="731866435884dcb12a90703b3d472649">
  <xsd:schema xmlns:xsd="http://www.w3.org/2001/XMLSchema" xmlns:xs="http://www.w3.org/2001/XMLSchema" xmlns:p="http://schemas.microsoft.com/office/2006/metadata/properties" xmlns:ns2="d10e2f95-430a-4dd6-ae0c-dc822f427a88" xmlns:ns3="d20358f7-2922-4755-8013-d9d9a0b41fb8" targetNamespace="http://schemas.microsoft.com/office/2006/metadata/properties" ma:root="true" ma:fieldsID="dc7f0bb151510fb97ab55f035163e541" ns2:_="" ns3:_="">
    <xsd:import namespace="d10e2f95-430a-4dd6-ae0c-dc822f427a88"/>
    <xsd:import namespace="d20358f7-2922-4755-8013-d9d9a0b4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358f7-2922-4755-8013-d9d9a0b41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0358f7-2922-4755-8013-d9d9a0b41fb8">
      <UserInfo>
        <DisplayName>Anika Poliseno</DisplayName>
        <AccountId>27</AccountId>
        <AccountType/>
      </UserInfo>
      <UserInfo>
        <DisplayName>Audrey Adelinet</DisplayName>
        <AccountId>28</AccountId>
        <AccountType/>
      </UserInfo>
      <UserInfo>
        <DisplayName>Marcella McKeown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E3CB615-C861-4624-AB0A-13ABDC7910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C3167-9B31-4D37-8DF4-17E80DD51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d20358f7-2922-4755-8013-d9d9a0b41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B72F81-0575-463A-82A3-B988D742353D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0e2f95-430a-4dd6-ae0c-dc822f427a8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20358f7-2922-4755-8013-d9d9a0b41fb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6267</TotalTime>
  <Words>1652</Words>
  <Application>Microsoft Office PowerPoint</Application>
  <PresentationFormat>On-screen Show (16:9)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PASS Speaker Template_16x9</vt:lpstr>
      <vt:lpstr>Get Your Optimizer to Give up All Its Secrets</vt:lpstr>
      <vt:lpstr>Explore PASS</vt:lpstr>
      <vt:lpstr>PowerPoint Presentation</vt:lpstr>
      <vt:lpstr>Agenda</vt:lpstr>
      <vt:lpstr>PowerPoint Presentation</vt:lpstr>
      <vt:lpstr>About This Session</vt:lpstr>
      <vt:lpstr>Goals of this session</vt:lpstr>
      <vt:lpstr>This Is Only the Foundation</vt:lpstr>
      <vt:lpstr>Brian Hansen</vt:lpstr>
      <vt:lpstr>PowerPoint Presentation</vt:lpstr>
      <vt:lpstr>Logical Processing Order</vt:lpstr>
      <vt:lpstr>Logical Processing Order</vt:lpstr>
      <vt:lpstr>Logical Processing Order</vt:lpstr>
      <vt:lpstr>Logical Processing Order</vt:lpstr>
      <vt:lpstr>Logical Processing Order</vt:lpstr>
      <vt:lpstr>Logical Operator</vt:lpstr>
      <vt:lpstr>PowerPoint Presentation</vt:lpstr>
      <vt:lpstr>Process of Executing a Query</vt:lpstr>
      <vt:lpstr>Process of Executing a Query</vt:lpstr>
      <vt:lpstr>Parsing and Binding</vt:lpstr>
      <vt:lpstr>Parsing and Binding</vt:lpstr>
      <vt:lpstr>Parsing and Binding</vt:lpstr>
      <vt:lpstr>Parsing and Binding</vt:lpstr>
      <vt:lpstr>Query Trees</vt:lpstr>
      <vt:lpstr>Example Query Tree</vt:lpstr>
      <vt:lpstr>Example Query Tree</vt:lpstr>
      <vt:lpstr>Example Query Tree</vt:lpstr>
      <vt:lpstr>Logical Plans</vt:lpstr>
      <vt:lpstr>Displaying query trees</vt:lpstr>
      <vt:lpstr>PowerPoint Presentation</vt:lpstr>
      <vt:lpstr>Optimization</vt:lpstr>
      <vt:lpstr>Optimization</vt:lpstr>
      <vt:lpstr>Optimization</vt:lpstr>
      <vt:lpstr>Optimization</vt:lpstr>
      <vt:lpstr>Optimization</vt:lpstr>
      <vt:lpstr>Simplification</vt:lpstr>
      <vt:lpstr>Heuristics and Transformations</vt:lpstr>
      <vt:lpstr>PowerPoint Presentation</vt:lpstr>
      <vt:lpstr>sys.dm_exec_query_optimizer_info</vt:lpstr>
      <vt:lpstr>sys.dm_exec_query_transformation_stats</vt:lpstr>
      <vt:lpstr>PowerPoint Presentation</vt:lpstr>
      <vt:lpstr>Memo Structure</vt:lpstr>
      <vt:lpstr>PowerPoint Presentation</vt:lpstr>
      <vt:lpstr>The Optimizer Is Exceptionally Complex</vt:lpstr>
      <vt:lpstr>The Optimizer Is Exceptionally Complex</vt:lpstr>
      <vt:lpstr>Conclusions</vt:lpstr>
      <vt:lpstr>Brian Hansen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hansen</cp:lastModifiedBy>
  <cp:revision>24</cp:revision>
  <dcterms:created xsi:type="dcterms:W3CDTF">2013-07-12T18:23:55Z</dcterms:created>
  <dcterms:modified xsi:type="dcterms:W3CDTF">2020-10-21T13:06:44Z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  <property fmtid="{D5CDD505-2E9C-101B-9397-08002B2CF9AE}" pid="3" name="ArticulateGUID">
    <vt:lpwstr>D1F4C45D-12CD-444F-847A-B46484BEB192</vt:lpwstr>
  </property>
  <property fmtid="{D5CDD505-2E9C-101B-9397-08002B2CF9AE}" pid="4" name="ArticulatePath">
    <vt:lpwstr>https://sqlpass365.sharepoint.com/sites/Conferences/Shared Documents/2020 Summit/Program/Template/PASS_20_Virtual-Summit_speaker-presentation-update_Sept 14</vt:lpwstr>
  </property>
</Properties>
</file>