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328" r:id="rId2"/>
    <p:sldId id="259" r:id="rId3"/>
    <p:sldId id="317" r:id="rId4"/>
    <p:sldId id="260" r:id="rId5"/>
    <p:sldId id="261" r:id="rId6"/>
    <p:sldId id="258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323" r:id="rId19"/>
    <p:sldId id="331" r:id="rId20"/>
    <p:sldId id="276" r:id="rId21"/>
    <p:sldId id="277" r:id="rId22"/>
    <p:sldId id="280" r:id="rId23"/>
    <p:sldId id="329" r:id="rId24"/>
    <p:sldId id="281" r:id="rId25"/>
    <p:sldId id="327" r:id="rId26"/>
    <p:sldId id="326" r:id="rId27"/>
    <p:sldId id="333" r:id="rId28"/>
    <p:sldId id="296" r:id="rId29"/>
    <p:sldId id="325" r:id="rId30"/>
    <p:sldId id="324" r:id="rId31"/>
    <p:sldId id="282" r:id="rId32"/>
    <p:sldId id="332" r:id="rId33"/>
    <p:sldId id="287" r:id="rId34"/>
    <p:sldId id="289" r:id="rId35"/>
    <p:sldId id="291" r:id="rId36"/>
    <p:sldId id="292" r:id="rId37"/>
    <p:sldId id="293" r:id="rId38"/>
    <p:sldId id="290" r:id="rId39"/>
    <p:sldId id="315" r:id="rId40"/>
    <p:sldId id="314" r:id="rId41"/>
    <p:sldId id="298" r:id="rId42"/>
    <p:sldId id="288" r:id="rId43"/>
    <p:sldId id="294" r:id="rId44"/>
    <p:sldId id="295" r:id="rId45"/>
    <p:sldId id="307" r:id="rId46"/>
    <p:sldId id="299" r:id="rId47"/>
    <p:sldId id="300" r:id="rId48"/>
    <p:sldId id="297" r:id="rId49"/>
    <p:sldId id="311" r:id="rId50"/>
    <p:sldId id="312" r:id="rId51"/>
    <p:sldId id="313" r:id="rId52"/>
    <p:sldId id="304" r:id="rId53"/>
    <p:sldId id="301" r:id="rId54"/>
    <p:sldId id="305" r:id="rId55"/>
    <p:sldId id="308" r:id="rId56"/>
    <p:sldId id="306" r:id="rId57"/>
    <p:sldId id="279" r:id="rId58"/>
    <p:sldId id="302" r:id="rId59"/>
    <p:sldId id="303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9563" autoAdjust="0"/>
  </p:normalViewPr>
  <p:slideViewPr>
    <p:cSldViewPr snapToGrid="0" snapToObjects="1">
      <p:cViewPr varScale="1">
        <p:scale>
          <a:sx n="100" d="100"/>
          <a:sy n="100" d="100"/>
        </p:scale>
        <p:origin x="13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498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5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/>
              <a:t>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8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9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0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Examples of physical properties: heap</a:t>
            </a:r>
            <a:r>
              <a:rPr lang="en-US" baseline="0" dirty="0" smtClean="0"/>
              <a:t> vs. clustered </a:t>
            </a:r>
            <a:r>
              <a:rPr lang="en-US" baseline="0" dirty="0" err="1" smtClean="0"/>
              <a:t>idx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nonclustered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idx</a:t>
            </a:r>
            <a:r>
              <a:rPr lang="en-US" baseline="0" dirty="0" smtClean="0"/>
              <a:t>, sort orders, </a:t>
            </a:r>
            <a:r>
              <a:rPr lang="en-US" baseline="0" smtClean="0"/>
              <a:t>etc.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2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</a:t>
            </a:r>
            <a:r>
              <a:rPr lang="en-US" baseline="0" dirty="0" smtClean="0"/>
              <a:t>Promise Total” </a:t>
            </a:r>
            <a:r>
              <a:rPr lang="en-US" baseline="0" dirty="0"/>
              <a:t>values are, presumably, </a:t>
            </a:r>
            <a:r>
              <a:rPr lang="en-US" baseline="0" dirty="0" err="1"/>
              <a:t>unitless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Promised = number of times rule’s usefulness evaluated; </a:t>
            </a:r>
            <a:r>
              <a:rPr lang="en-US" baseline="0" dirty="0" err="1" smtClean="0"/>
              <a:t>promise_total</a:t>
            </a:r>
            <a:r>
              <a:rPr lang="en-US" baseline="0" dirty="0" smtClean="0"/>
              <a:t> = sum of computed </a:t>
            </a:r>
            <a:r>
              <a:rPr lang="en-US" baseline="0" smtClean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goal is to spend about the first 40-45% of this session discussing</a:t>
            </a:r>
            <a:r>
              <a:rPr lang="en-US" baseline="0" dirty="0"/>
              <a:t> some of the background material related the SQL Optimizer, and then to spend the balance of our time looking at some of the undocumented internals of optimization.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10/19/2016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10/19/2016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10/19/2016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10/19/2016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10/19/2016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10/19/2016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10/19/2016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10/19/2016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10/19/2016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10/19/2016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10/19/2016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7" y="5605933"/>
            <a:ext cx="6576573" cy="104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Lincoln, NE – November 19, 2016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'NE'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'NE'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13,270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715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5,563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548" y="1535656"/>
            <a:ext cx="829290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25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Join</a:t>
            </a: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800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400" dirty="0"/>
              <a:t>(SQL: where)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400" dirty="0"/>
              <a:t>(SQL: select)</a:t>
            </a:r>
          </a:p>
          <a:p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417" y="614339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983" y="614339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8903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29" y="1417638"/>
            <a:ext cx="8303342" cy="428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32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47850"/>
          </a:xfrm>
        </p:spPr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5550" y="3630613"/>
            <a:ext cx="6191250" cy="232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47"/>
            <a:ext cx="8229600" cy="57310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84342"/>
            <a:ext cx="8229600" cy="112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24251"/>
            <a:ext cx="8229600" cy="2352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89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</a:t>
            </a:r>
            <a:r>
              <a:rPr lang="en-US" dirty="0" smtClean="0"/>
              <a:t>resolution</a:t>
            </a:r>
          </a:p>
          <a:p>
            <a:pPr lvl="2"/>
            <a:r>
              <a:rPr lang="en-US" dirty="0" smtClean="0"/>
              <a:t>Data type resolution (i.e., UNION)</a:t>
            </a:r>
          </a:p>
          <a:p>
            <a:pPr marL="1371600" lvl="3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14500" lvl="4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Aggregate binding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828800" lvl="4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3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16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54738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Understanding to help write better queries</a:t>
            </a:r>
          </a:p>
          <a:p>
            <a:pPr lvl="1"/>
            <a:r>
              <a:rPr lang="en-US" dirty="0"/>
              <a:t>Provide an additional skill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85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8326" y="10388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6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Simplification*</a:t>
            </a:r>
          </a:p>
          <a:p>
            <a:pPr lvl="1"/>
            <a:r>
              <a:rPr lang="en-US" dirty="0"/>
              <a:t>Standardize queries, remove redundancies</a:t>
            </a:r>
          </a:p>
          <a:p>
            <a:pPr lvl="2"/>
            <a:r>
              <a:rPr lang="en-US" dirty="0"/>
              <a:t>Subqueries to joins</a:t>
            </a:r>
          </a:p>
          <a:p>
            <a:pPr lvl="2"/>
            <a:r>
              <a:rPr lang="en-US" dirty="0"/>
              <a:t>Predicate pushdown</a:t>
            </a:r>
          </a:p>
          <a:p>
            <a:pPr lvl="2"/>
            <a:r>
              <a:rPr lang="en-US" dirty="0"/>
              <a:t>Foreign key table removal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Only one possible way to execute query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pPr lvl="1"/>
            <a:r>
              <a:rPr lang="en-US" dirty="0"/>
              <a:t>SQL Server 7 vs 2014 CE </a:t>
            </a:r>
            <a:r>
              <a:rPr lang="en-US" dirty="0" smtClean="0"/>
              <a:t>engine</a:t>
            </a:r>
          </a:p>
          <a:p>
            <a:pPr lvl="1"/>
            <a:r>
              <a:rPr lang="en-US" dirty="0" smtClean="0"/>
              <a:t>Other physical properties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16227" y="361842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129926"/>
            <a:ext cx="708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 somewhat overloaded term.  Some simplification activities happen earlier in the process than others.</a:t>
            </a:r>
          </a:p>
        </p:txBody>
      </p:sp>
      <p:sp>
        <p:nvSpPr>
          <p:cNvPr id="8" name="Oval 7"/>
          <p:cNvSpPr/>
          <p:nvPr/>
        </p:nvSpPr>
        <p:spPr>
          <a:xfrm>
            <a:off x="8316227" y="154200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18572" y="2426362"/>
            <a:ext cx="3790950" cy="1275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Contradiction detection</a:t>
            </a:r>
          </a:p>
          <a:p>
            <a:r>
              <a:rPr lang="en-US" sz="2000" dirty="0"/>
              <a:t>Aggregates on unique keys</a:t>
            </a:r>
          </a:p>
          <a:p>
            <a:r>
              <a:rPr lang="en-US" sz="2000" dirty="0"/>
              <a:t>Convert outer join to </a:t>
            </a:r>
            <a:r>
              <a:rPr lang="en-US" sz="2000" dirty="0" smtClean="0"/>
              <a:t>inner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phases 0 through 2</a:t>
            </a:r>
          </a:p>
          <a:p>
            <a:pPr lvl="1"/>
            <a:r>
              <a:rPr lang="en-US" dirty="0"/>
              <a:t>Search 0: “Transaction Processing”</a:t>
            </a:r>
          </a:p>
          <a:p>
            <a:pPr lvl="2"/>
            <a:r>
              <a:rPr lang="en-US" dirty="0"/>
              <a:t>Simple, basic tests; internal cost threshold</a:t>
            </a:r>
          </a:p>
          <a:p>
            <a:pPr lvl="1"/>
            <a:r>
              <a:rPr lang="en-US" dirty="0"/>
              <a:t>Search 1: “Quick Plan”</a:t>
            </a:r>
          </a:p>
          <a:p>
            <a:pPr lvl="2"/>
            <a:r>
              <a:rPr lang="en-US" dirty="0"/>
              <a:t>More rules, parallel exploration; internal cost threshold</a:t>
            </a:r>
          </a:p>
          <a:p>
            <a:pPr lvl="1"/>
            <a:r>
              <a:rPr lang="en-US" dirty="0"/>
              <a:t>Search 2: “Full Optimization”</a:t>
            </a:r>
          </a:p>
          <a:p>
            <a:pPr lvl="2"/>
            <a:r>
              <a:rPr lang="en-US" dirty="0"/>
              <a:t>Full set of rules; usually exits on timeout</a:t>
            </a:r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8378792" y="531304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0424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="" xmlns:a16="http://schemas.microsoft.com/office/drawing/2014/main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=""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="" xmlns:a16="http://schemas.microsoft.com/office/drawing/2014/main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=""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</a:t>
            </a:r>
            <a:r>
              <a:rPr lang="en-US" dirty="0" err="1" smtClean="0"/>
              <a:t>Promise_Total</a:t>
            </a:r>
            <a:r>
              <a:rPr lang="en-US" dirty="0" smtClean="0"/>
              <a:t>” </a:t>
            </a:r>
            <a:r>
              <a:rPr lang="en-US" dirty="0"/>
              <a:t>– </a:t>
            </a:r>
            <a:r>
              <a:rPr lang="en-US" dirty="0" smtClean="0"/>
              <a:t>Estimate of how </a:t>
            </a:r>
            <a:r>
              <a:rPr lang="en-US" dirty="0"/>
              <a:t>useful might the rule be for this </a:t>
            </a:r>
            <a:r>
              <a:rPr lang="en-US" dirty="0" smtClean="0"/>
              <a:t>query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en-US" dirty="0" err="1" smtClean="0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</a:t>
            </a:r>
            <a:r>
              <a:rPr lang="en-US" dirty="0" smtClean="0"/>
              <a:t>incorporated into </a:t>
            </a:r>
            <a:r>
              <a:rPr lang="en-US" smtClean="0"/>
              <a:t>search space</a:t>
            </a:r>
            <a:endParaRPr lang="en-US" dirty="0"/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="" xmlns:a16="http://schemas.microsoft.com/office/drawing/2014/main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="" xmlns:a16="http://schemas.microsoft.com/office/drawing/2014/main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=""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=""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 dirty="0"/>
              <a:t>Partitioned 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36005"/>
              </p:ext>
            </p:extLst>
          </p:nvPr>
        </p:nvGraphicFramePr>
        <p:xfrm>
          <a:off x="457200" y="1417638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326502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738059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Parse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5243412"/>
            <a:ext cx="443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details, see </a:t>
            </a:r>
            <a:r>
              <a:rPr lang="en-US" dirty="0">
                <a:hlinkClick r:id="rId2"/>
              </a:rPr>
              <a:t>this </a:t>
            </a:r>
            <a:r>
              <a:rPr lang="en-US" dirty="0"/>
              <a:t>and subsequent articles from </a:t>
            </a:r>
            <a:r>
              <a:rPr lang="en-US" dirty="0" err="1"/>
              <a:t>Itzik</a:t>
            </a:r>
            <a:r>
              <a:rPr lang="en-US" dirty="0"/>
              <a:t> Ben-</a:t>
            </a:r>
            <a:r>
              <a:rPr lang="en-US" dirty="0" err="1"/>
              <a:t>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="" xmlns:a16="http://schemas.microsoft.com/office/drawing/2014/main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="" xmlns:a16="http://schemas.microsoft.com/office/drawing/2014/main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="" xmlns:a16="http://schemas.microsoft.com/office/drawing/2014/main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4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70898</TotalTime>
  <Words>4083</Words>
  <Application>Microsoft Office PowerPoint</Application>
  <PresentationFormat>On-screen Show (4:3)</PresentationFormat>
  <Paragraphs>725</Paragraphs>
  <Slides>59</Slides>
  <Notes>22</Notes>
  <HiddenSlides>18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Get Your Optimizer to Give up All Its Secrets</vt:lpstr>
      <vt:lpstr>Brian Hansen</vt:lpstr>
      <vt:lpstr>About This Session</vt:lpstr>
      <vt:lpstr>Agenda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Plan Cache</vt:lpstr>
      <vt:lpstr>Parse Trees*</vt:lpstr>
      <vt:lpstr>Example Parse Tree</vt:lpstr>
      <vt:lpstr>Query Tree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Smart Optimization</vt:lpstr>
      <vt:lpstr>An Interesting Metric: Gain</vt:lpstr>
      <vt:lpstr>sys.dm_exec_query_optimizer_info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254</cp:revision>
  <dcterms:created xsi:type="dcterms:W3CDTF">2011-08-19T20:30:49Z</dcterms:created>
  <dcterms:modified xsi:type="dcterms:W3CDTF">2016-10-19T19:57:56Z</dcterms:modified>
</cp:coreProperties>
</file>