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63" r:id="rId2"/>
    <p:sldId id="333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32" r:id="rId33"/>
    <p:sldId id="296" r:id="rId34"/>
    <p:sldId id="329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60" y="114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rine Wilhelmsen" userId="c6973458-3efe-4c06-aec0-db88ac9e247c" providerId="ADAL" clId="{3DD560E9-C4C8-43FF-BDE1-9148666DF594}"/>
    <pc:docChg chg="undo custSel modSld modMainMaster">
      <pc:chgData name="Cathrine Wilhelmsen" userId="c6973458-3efe-4c06-aec0-db88ac9e247c" providerId="ADAL" clId="{3DD560E9-C4C8-43FF-BDE1-9148666DF594}" dt="2017-09-15T02:24:48.041" v="17"/>
      <pc:docMkLst>
        <pc:docMk/>
      </pc:docMkLst>
      <pc:sldChg chg="addSp delSp modSp">
        <pc:chgData name="Cathrine Wilhelmsen" userId="c6973458-3efe-4c06-aec0-db88ac9e247c" providerId="ADAL" clId="{3DD560E9-C4C8-43FF-BDE1-9148666DF594}" dt="2017-08-26T22:25:42.543" v="1" actId="478"/>
        <pc:sldMkLst>
          <pc:docMk/>
          <pc:sldMk cId="3947886400" sldId="263"/>
        </pc:sldMkLst>
        <pc:picChg chg="add del mod">
          <ac:chgData name="Cathrine Wilhelmsen" userId="c6973458-3efe-4c06-aec0-db88ac9e247c" providerId="ADAL" clId="{3DD560E9-C4C8-43FF-BDE1-9148666DF594}" dt="2017-08-26T22:25:42.543" v="1" actId="478"/>
          <ac:picMkLst>
            <pc:docMk/>
            <pc:sldMk cId="3947886400" sldId="263"/>
            <ac:picMk id="5" creationId="{AF8056B2-4696-41A5-8737-CF2D341C8131}"/>
          </ac:picMkLst>
        </pc:picChg>
      </pc:sldChg>
      <pc:sldMasterChg chg="modSp modSldLayout">
        <pc:chgData name="Cathrine Wilhelmsen" userId="c6973458-3efe-4c06-aec0-db88ac9e247c" providerId="ADAL" clId="{3DD560E9-C4C8-43FF-BDE1-9148666DF594}" dt="2017-09-15T02:24:48.041" v="17"/>
        <pc:sldMasterMkLst>
          <pc:docMk/>
          <pc:sldMasterMk cId="517766698" sldId="2147483648"/>
        </pc:sldMasterMkLst>
        <pc:spChg chg="mod">
          <ac:chgData name="Cathrine Wilhelmsen" userId="c6973458-3efe-4c06-aec0-db88ac9e247c" providerId="ADAL" clId="{3DD560E9-C4C8-43FF-BDE1-9148666DF594}" dt="2017-09-15T02:24:48.041" v="17"/>
          <ac:spMkLst>
            <pc:docMk/>
            <pc:sldMasterMk cId="517766698" sldId="2147483648"/>
            <ac:spMk id="2" creationId="{00000000-0000-0000-0000-000000000000}"/>
          </ac:spMkLst>
        </pc:spChg>
        <pc:sldLayoutChg chg="addSp delSp modSp">
          <pc:chgData name="Cathrine Wilhelmsen" userId="c6973458-3efe-4c06-aec0-db88ac9e247c" providerId="ADAL" clId="{3DD560E9-C4C8-43FF-BDE1-9148666DF594}" dt="2017-08-26T22:26:27.446" v="11" actId="478"/>
          <pc:sldLayoutMkLst>
            <pc:docMk/>
            <pc:sldMasterMk cId="517766698" sldId="2147483648"/>
            <pc:sldLayoutMk cId="800730336" sldId="2147483649"/>
          </pc:sldLayoutMkLst>
          <pc:spChg chg="del">
            <ac:chgData name="Cathrine Wilhelmsen" userId="c6973458-3efe-4c06-aec0-db88ac9e247c" providerId="ADAL" clId="{3DD560E9-C4C8-43FF-BDE1-9148666DF594}" dt="2017-08-26T22:26:27.446" v="11" actId="478"/>
            <ac:spMkLst>
              <pc:docMk/>
              <pc:sldMasterMk cId="517766698" sldId="2147483648"/>
              <pc:sldLayoutMk cId="800730336" sldId="2147483649"/>
              <ac:spMk id="3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21.543" v="10" actId="167"/>
            <ac:picMkLst>
              <pc:docMk/>
              <pc:sldMasterMk cId="517766698" sldId="2147483648"/>
              <pc:sldLayoutMk cId="800730336" sldId="2147483649"/>
              <ac:picMk id="7" creationId="{682245BA-3E6C-4FAA-8C55-9232354DEFFB}"/>
            </ac:picMkLst>
          </pc:picChg>
        </pc:sldLayoutChg>
        <pc:sldLayoutChg chg="addSp delSp modSp">
          <pc:chgData name="Cathrine Wilhelmsen" userId="c6973458-3efe-4c06-aec0-db88ac9e247c" providerId="ADAL" clId="{3DD560E9-C4C8-43FF-BDE1-9148666DF594}" dt="2017-08-26T22:26:59.798" v="16" actId="478"/>
          <pc:sldLayoutMkLst>
            <pc:docMk/>
            <pc:sldMasterMk cId="517766698" sldId="2147483648"/>
            <pc:sldLayoutMk cId="3510596381" sldId="2147483651"/>
          </pc:sldLayoutMkLst>
          <pc:spChg chg="del">
            <ac:chgData name="Cathrine Wilhelmsen" userId="c6973458-3efe-4c06-aec0-db88ac9e247c" providerId="ADAL" clId="{3DD560E9-C4C8-43FF-BDE1-9148666DF594}" dt="2017-08-26T22:26:59.798" v="16" actId="478"/>
            <ac:spMkLst>
              <pc:docMk/>
              <pc:sldMasterMk cId="517766698" sldId="2147483648"/>
              <pc:sldLayoutMk cId="3510596381" sldId="2147483651"/>
              <ac:spMk id="23" creationId="{00000000-0000-0000-0000-000000000000}"/>
            </ac:spMkLst>
          </pc:spChg>
          <pc:picChg chg="add mod ord">
            <ac:chgData name="Cathrine Wilhelmsen" userId="c6973458-3efe-4c06-aec0-db88ac9e247c" providerId="ADAL" clId="{3DD560E9-C4C8-43FF-BDE1-9148666DF594}" dt="2017-08-26T22:26:57.037" v="15" actId="167"/>
            <ac:picMkLst>
              <pc:docMk/>
              <pc:sldMasterMk cId="517766698" sldId="2147483648"/>
              <pc:sldLayoutMk cId="3510596381" sldId="2147483651"/>
              <ac:picMk id="4" creationId="{097E2290-D773-46C2-A868-25CAA97A1972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F9418-78E7-4BDB-B155-A3B05B0B269E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00010-6DB5-49B0-AB34-0C45A183D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2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6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4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381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5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17924" y="2957384"/>
            <a:ext cx="2642995" cy="626075"/>
          </a:xfrm>
          <a:prstGeom prst="rect">
            <a:avLst/>
          </a:prstGeom>
          <a:noFill/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7924" y="2957384"/>
            <a:ext cx="2792627" cy="53545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83827" y="2878363"/>
            <a:ext cx="2726724" cy="705096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1964601"/>
          </a:xfrm>
        </p:spPr>
        <p:txBody>
          <a:bodyPr/>
          <a:lstStyle/>
          <a:p>
            <a:r>
              <a:rPr lang="en-US" sz="6000" dirty="0"/>
              <a:t>Get Your Optimizer to Give up All Its Secrets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59907" y="3779838"/>
            <a:ext cx="10800218" cy="233997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1F01ED-5F4B-487C-88E1-CC151195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504" y="469087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R1 joined to Customer (Cartesian join)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12,766,280,417,359,916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41035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2: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R2 where </a:t>
            </a:r>
            <a:r>
              <a:rPr lang="en-US" sz="2835" dirty="0" err="1"/>
              <a:t>OrderId</a:t>
            </a:r>
            <a:r>
              <a:rPr lang="en-US" sz="2835" dirty="0"/>
              <a:t> = </a:t>
            </a:r>
            <a:r>
              <a:rPr lang="en-US" sz="2835" dirty="0" err="1"/>
              <a:t>OrderId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42,298,923,556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237927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4: ON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R3 where </a:t>
            </a:r>
            <a:r>
              <a:rPr lang="en-US" sz="2835" dirty="0" err="1"/>
              <a:t>CustomerId</a:t>
            </a:r>
            <a:r>
              <a:rPr lang="en-US" sz="2835" dirty="0"/>
              <a:t> = </a:t>
            </a:r>
            <a:r>
              <a:rPr lang="en-US" sz="2835" dirty="0" err="1"/>
              <a:t>CustomerId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603,133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69360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'MO'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5: WHERE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R4 where State = 'TN'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12,355 rows / 14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733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566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6: GROUP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Arrange rows into groups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Within each group compute SUM(Quantity)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5,345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R6 (</a:t>
            </a:r>
            <a:r>
              <a:rPr lang="en-US" sz="2268" dirty="0" err="1"/>
              <a:t>ProductId</a:t>
            </a:r>
            <a:r>
              <a:rPr lang="en-US" sz="2268" dirty="0"/>
              <a:t>, SUM(Quantity)</a:t>
            </a:r>
            <a:r>
              <a:rPr lang="en-US" sz="2835" dirty="0"/>
              <a:t>)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189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32975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7: HAVING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Find rows in R6 where SUM(Quantity) &gt;= 20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R7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32808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8: SELECT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Evaluate expressions in the select list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ProductId</a:t>
            </a:r>
            <a:r>
              <a:rPr lang="en-US" sz="2835" dirty="0"/>
              <a:t> </a:t>
            </a:r>
            <a:r>
              <a:rPr lang="en-US" sz="2835" dirty="0">
                <a:sym typeface="Wingdings" panose="05000000000000000000" pitchFamily="2" charset="2"/>
              </a:rPr>
              <a:t> </a:t>
            </a:r>
            <a:r>
              <a:rPr lang="en-US" sz="2835" dirty="0" err="1">
                <a:sym typeface="Wingdings" panose="05000000000000000000" pitchFamily="2" charset="2"/>
              </a:rPr>
              <a:t>ProductId</a:t>
            </a:r>
            <a:endParaRPr lang="en-US" sz="2835" dirty="0">
              <a:sym typeface="Wingdings" panose="05000000000000000000" pitchFamily="2" charset="2"/>
            </a:endParaRP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>
                <a:sym typeface="Wingdings" panose="05000000000000000000" pitchFamily="2" charset="2"/>
              </a:rPr>
              <a:t>SUM(Quantity) – 20  </a:t>
            </a:r>
            <a:r>
              <a:rPr lang="en-US" sz="2835" dirty="0" err="1">
                <a:sym typeface="Wingdings" panose="05000000000000000000" pitchFamily="2" charset="2"/>
              </a:rPr>
              <a:t>ExcessOrders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R8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7584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9: ORDER BY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Sort R8 by </a:t>
            </a:r>
            <a:r>
              <a:rPr lang="en-US" sz="2835" dirty="0" err="1"/>
              <a:t>ProductId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61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R9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7648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10: TOP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Keep the first 5 rows in R9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2835" dirty="0"/>
              <a:t>Remaining rows get discarded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5 rows / 2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R10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Logical processing is complete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40893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231" y="1451052"/>
            <a:ext cx="7836026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70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SQL Saturday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Enjoy this day of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visit and thank the sponsors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 sure to thank the organizer and volunteers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Take time to NETWORK with others. That’s what this is really all about!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Act professionally and treat others with respect (like this was a work environment)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646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46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Operators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268" dirty="0"/>
              <a:t>(SQL: where)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268" dirty="0"/>
              <a:t>(SQL: select)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01796" y="5804941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2482" y="5804941"/>
            <a:ext cx="276038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196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189425"/>
              </p:ext>
            </p:extLst>
          </p:nvPr>
        </p:nvGraphicFramePr>
        <p:xfrm>
          <a:off x="361038" y="1320035"/>
          <a:ext cx="10558753" cy="4458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Join Type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Condition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Left rows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Right 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Inner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For each </a:t>
                      </a:r>
                      <a:r>
                        <a:rPr lang="en-US" sz="2100" dirty="0"/>
                        <a:t>predicate match, output left row +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Left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inner,</a:t>
                      </a:r>
                      <a:r>
                        <a:rPr lang="en-US" sz="2100" baseline="0" dirty="0"/>
                        <a:t> but i</a:t>
                      </a:r>
                      <a:r>
                        <a:rPr lang="en-US" sz="2100" dirty="0"/>
                        <a:t>f no</a:t>
                      </a:r>
                      <a:r>
                        <a:rPr lang="en-US" sz="2100" baseline="0" dirty="0"/>
                        <a:t> predicate match</a:t>
                      </a:r>
                      <a:r>
                        <a:rPr lang="en-US" sz="2100" dirty="0"/>
                        <a:t>, output left row + NULL placeholders for right row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Full outer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Same as left, but if no predicate match in right, output NULL</a:t>
                      </a:r>
                      <a:r>
                        <a:rPr lang="en-US" sz="2100" baseline="0" dirty="0"/>
                        <a:t> placeholders for left table + right row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1+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Cartesian /</a:t>
                      </a:r>
                      <a:r>
                        <a:rPr lang="en-US" sz="2100" baseline="0" dirty="0"/>
                        <a:t> c</a:t>
                      </a:r>
                      <a:r>
                        <a:rPr lang="en-US" sz="2100" dirty="0"/>
                        <a:t>ross (m 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sz="2100" dirty="0"/>
                        <a:t>n)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Match each</a:t>
                      </a:r>
                      <a:r>
                        <a:rPr lang="en-US" sz="2100" baseline="0" dirty="0"/>
                        <a:t> row in left with each row in right (no concept of predicate)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100" dirty="0"/>
                        <a:t>Left</a:t>
                      </a:r>
                      <a:r>
                        <a:rPr lang="en-US" sz="2100" baseline="0" dirty="0"/>
                        <a:t> semi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left row once if predicate match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 or 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198">
                <a:tc>
                  <a:txBody>
                    <a:bodyPr/>
                    <a:lstStyle/>
                    <a:p>
                      <a:r>
                        <a:rPr lang="en-US" sz="2100" dirty="0"/>
                        <a:t>Left anti-semi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left row once if no predicate match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  <a:r>
                        <a:rPr lang="en-US" sz="2100" baseline="0" dirty="0"/>
                        <a:t> or 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Lookups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Heap vs clustered index vs non-clustered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Ordered vs unordered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Forward vs backward</a:t>
            </a:r>
          </a:p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125922" y="1636291"/>
            <a:ext cx="243007" cy="20700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490431" y="1636291"/>
            <a:ext cx="243007" cy="243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02" y="2238747"/>
            <a:ext cx="216036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23" y="2238748"/>
            <a:ext cx="252042" cy="2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884" y="2938668"/>
            <a:ext cx="225037" cy="2340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425" y="2927299"/>
            <a:ext cx="243041" cy="2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139" y="259507"/>
            <a:ext cx="7962657" cy="1080029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Join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Nested loops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Stream aggregate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Hash aggregate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43" y="3066411"/>
            <a:ext cx="198033" cy="234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629" y="2588376"/>
            <a:ext cx="234039" cy="234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124" y="2058816"/>
            <a:ext cx="243041" cy="225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900" y="4142920"/>
            <a:ext cx="198033" cy="2340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900" y="4581831"/>
            <a:ext cx="234039" cy="234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76" y="5733140"/>
            <a:ext cx="243041" cy="20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1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Parsing and binding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03638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4" y="1353312"/>
            <a:ext cx="9002440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930116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Parser: validate syntactical correctness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Build initial parse tree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Identify constants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1179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98191" y="3556016"/>
            <a:ext cx="5850158" cy="219455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24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024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024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24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35" dirty="0"/>
          </a:p>
        </p:txBody>
      </p:sp>
    </p:spTree>
    <p:extLst>
      <p:ext uri="{BB962C8B-B14F-4D97-AF65-F5344CB8AC3E}">
        <p14:creationId xmlns:p14="http://schemas.microsoft.com/office/powerpoint/2010/main" val="33770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276520"/>
            <a:ext cx="7776210" cy="541529"/>
          </a:xfrm>
        </p:spPr>
        <p:txBody>
          <a:bodyPr>
            <a:normAutofit/>
          </a:bodyPr>
          <a:lstStyle/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72139" y="1969510"/>
            <a:ext cx="7776210" cy="1062029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12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72139" y="3330090"/>
            <a:ext cx="7776210" cy="2223059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378007" lvl="1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r>
              <a:rPr lang="en-US" sz="1512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512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12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512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512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512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512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512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12" dirty="0"/>
          </a:p>
        </p:txBody>
      </p:sp>
    </p:spTree>
    <p:extLst>
      <p:ext uri="{BB962C8B-B14F-4D97-AF65-F5344CB8AC3E}">
        <p14:creationId xmlns:p14="http://schemas.microsoft.com/office/powerpoint/2010/main" val="3903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Binding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Metadata discovery / name resolution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Data type resolution (i.e., UNION)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620031" lvl="4"/>
            <a:r>
              <a:rPr lang="en-US" sz="189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1890" dirty="0">
              <a:solidFill>
                <a:srgbClr val="FF0000"/>
              </a:solidFill>
            </a:endParaRP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dirty="0"/>
              <a:t>Aggregate binding</a:t>
            </a:r>
          </a:p>
          <a:p>
            <a:pPr marL="1296025" lvl="3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28033" lvl="4"/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 representation of query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Nodes may be logical or physical operators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0 to infinity inputs, 1 output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 will output parse trees at various phases of optimization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038" y="5803084"/>
            <a:ext cx="3504549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8865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this session is not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An end-to-end optimizer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 performance tuning session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Goals of this session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Additional understanding of SQL Server internals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Deeper understanding: write better queries!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28760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7636" y="1618907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92" y="512064"/>
            <a:ext cx="5120567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 (Horizontal)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027" y="2961829"/>
            <a:ext cx="3807453" cy="259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3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27" y="3069239"/>
            <a:ext cx="3807453" cy="2768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323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323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323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7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" y="1243584"/>
            <a:ext cx="100456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physical execution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Multiple logical plans generated during query optimization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Have no physical properties, such as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Indexes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 counts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operators only</a:t>
            </a:r>
          </a:p>
        </p:txBody>
      </p:sp>
      <p:sp>
        <p:nvSpPr>
          <p:cNvPr id="4" name="Oval 3"/>
          <p:cNvSpPr/>
          <p:nvPr/>
        </p:nvSpPr>
        <p:spPr>
          <a:xfrm>
            <a:off x="9366319" y="98166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800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Query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038" y="1320035"/>
          <a:ext cx="10253953" cy="3046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513">
                <a:tc>
                  <a:txBody>
                    <a:bodyPr/>
                    <a:lstStyle/>
                    <a:p>
                      <a:r>
                        <a:rPr lang="en-US" sz="2100" dirty="0"/>
                        <a:t>Trace Flag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Result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 extra information to “Messages” tab in SSMS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6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17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226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88956BB-07D3-4CC6-9672-5331BA02A25A}"/>
              </a:ext>
            </a:extLst>
          </p:cNvPr>
          <p:cNvSpPr/>
          <p:nvPr/>
        </p:nvSpPr>
        <p:spPr>
          <a:xfrm>
            <a:off x="9329530" y="159026"/>
            <a:ext cx="618867" cy="512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2075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Simplification (heuristic rewrites, not cost-based)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Standardize queries, remove redundancies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Subqueries to joins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Predicate pushdown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Foreign key table removal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Retrieve statistics; do cardinality estimation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Create / update auto stats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7 vs 2014/2016 CE engine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Other physical properties </a:t>
            </a:r>
            <a:r>
              <a:rPr lang="en-US" sz="2268" dirty="0"/>
              <a:t>(keys, </a:t>
            </a:r>
            <a:r>
              <a:rPr lang="en-US" sz="2268" dirty="0" err="1"/>
              <a:t>nullability</a:t>
            </a:r>
            <a:r>
              <a:rPr lang="en-US" sz="2268" dirty="0"/>
              <a:t>, constraints)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Trivial plan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one possible way to execute query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544878" y="47572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0578960" y="138913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1749" y="2195103"/>
            <a:ext cx="3582097" cy="993851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Contradiction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Aggregates on unique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9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38163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Search phases 0 through 2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0: “Transaction Processing”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Simple, basic tests;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1: “Quick Plan”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More rules, parallel exploration; internal cost threshold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Search 2: “Full Optimization”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Full set of rules; usually exits on timeout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Extensive use of heuristics to prune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Construct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10094513" y="5464718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280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“Every possible execution plan that achieves the directive of a given query”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be an enormous number of 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Consider:</a:t>
            </a:r>
          </a:p>
          <a:p>
            <a:pPr marL="954033" lvl="2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954033" lvl="2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49614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340" y="350064"/>
            <a:ext cx="908227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63594"/>
              </p:ext>
            </p:extLst>
          </p:nvPr>
        </p:nvGraphicFramePr>
        <p:xfrm>
          <a:off x="543340" y="1083565"/>
          <a:ext cx="10170260" cy="48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747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7485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Physical access methods (per table)</a:t>
                      </a:r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(covering)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clustered index scan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Ordered </a:t>
                      </a:r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seek + ordered partial scan + lookup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Unordered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nonclustered</a:t>
                      </a:r>
                      <a:r>
                        <a:rPr lang="en-US" sz="2100" baseline="0" dirty="0"/>
                        <a:t> index scan + lookup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Clustered index seek + ordered</a:t>
                      </a:r>
                      <a:r>
                        <a:rPr lang="en-US" sz="2100" baseline="0" dirty="0"/>
                        <a:t> partial scan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Nonclustered</a:t>
                      </a:r>
                      <a:r>
                        <a:rPr lang="en-US" sz="2100" dirty="0"/>
                        <a:t> index seek + ordered partial scan (covering)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Indexed views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Index intersection*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86402" marR="86402" marT="43201" marB="4320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54910" y="5208867"/>
            <a:ext cx="6264951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6 combinations of 2 indexes; 1 join per pair = 6 joins; 3 join methods each = 18</a:t>
            </a:r>
          </a:p>
          <a:p>
            <a:r>
              <a:rPr lang="en-US" sz="945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10758138" y="5113967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1737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40304" y="1083565"/>
          <a:ext cx="7785308" cy="4993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5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389265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412992">
                <a:tc gridSpan="2">
                  <a:txBody>
                    <a:bodyPr/>
                    <a:lstStyle/>
                    <a:p>
                      <a:r>
                        <a:rPr lang="en-US" sz="2100" dirty="0"/>
                        <a:t>Logical Join Orders: 24 Total</a:t>
                      </a:r>
                      <a:r>
                        <a:rPr lang="en-US" sz="2100" baseline="0" dirty="0"/>
                        <a:t> (or are there more?)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 err="1"/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7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8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Background: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Logical processing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Physical processing considerations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Executing a query: parse, bind, transform, optimize, execute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Heuristics, transformation rules, parse trees, memos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2024818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451565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So far we’ve only considered “left-deep”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20" y="1446102"/>
            <a:ext cx="3700275" cy="42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9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There are also “bushy” trees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(2n-2)!/(n-1)!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1" y="2082750"/>
            <a:ext cx="5881042" cy="37273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57310" y="142351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857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0306" y="350064"/>
            <a:ext cx="778530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4001"/>
            <a:r>
              <a:rPr lang="en-US" sz="189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9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4001"/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189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189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1512041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35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16143" y="1656045"/>
            <a:ext cx="7776210" cy="427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72 possible physical data access methods</a:t>
            </a:r>
          </a:p>
          <a:p>
            <a:r>
              <a:rPr lang="en-US" sz="2835" dirty="0"/>
              <a:t>120 possible logical join orders</a:t>
            </a:r>
          </a:p>
          <a:p>
            <a:r>
              <a:rPr lang="en-US" sz="2835" dirty="0"/>
              <a:t>3 physical joins possible per logical join</a:t>
            </a:r>
          </a:p>
          <a:p>
            <a:pPr lvl="1"/>
            <a:r>
              <a:rPr lang="en-US" sz="2457" dirty="0"/>
              <a:t>May require intermediate sort operation</a:t>
            </a:r>
          </a:p>
          <a:p>
            <a:r>
              <a:rPr lang="en-US" sz="2835" dirty="0"/>
              <a:t>= 25,920 possible plans</a:t>
            </a:r>
          </a:p>
          <a:p>
            <a:r>
              <a:rPr lang="en-US" sz="2835" dirty="0"/>
              <a:t>Much larger for more complex queries</a:t>
            </a:r>
          </a:p>
          <a:p>
            <a:r>
              <a:rPr lang="en-US" sz="2835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09074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Documented.  Sort of.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Three columns: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0927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7" y="1477153"/>
            <a:ext cx="5611603" cy="365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0128" y="5292155"/>
            <a:ext cx="86402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1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3986411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19" y="1315138"/>
            <a:ext cx="5256333" cy="138603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Trace flag 8780: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48069" y="2645336"/>
            <a:ext cx="2393874" cy="3532755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472" y="2205061"/>
            <a:ext cx="2736456" cy="3402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13" y="2799160"/>
            <a:ext cx="2736456" cy="280846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578960" y="36036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54419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Indicates improvement from phase to phase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0 to 1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Search 1 to 2 gain</a:t>
                </a:r>
              </a:p>
              <a:p>
                <a:pPr marL="1033227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Value that is &gt;= 0 and &lt; 1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0 indicates no improvement</a:t>
                </a:r>
              </a:p>
              <a:p>
                <a:pPr marL="1494953" lvl="2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Approaching 1 indicates significant improvement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37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8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Heuristics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Rules that can eliminate entire branches of the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Find equivalent operations to get same output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Rule-based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DBCC RULEON / RULEOFF 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Four types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 (may be a sub-branch of the full query): the pattern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logical operations: the substitute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10578960" y="5071465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2327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Start from a logical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Find equivalent physical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28868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materials we are covering here will only skim the surface of what is possible.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Understanding optimizer internals takes time and study.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Many features you run across have minimal available information out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484617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Properties associated with parse tree nodes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Constraints on column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Transformation rules may cause certain properties to be enforced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699310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One row per transformation rule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“Succeeded” – Number of times the rule was incorporated into search space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10422561" y="961333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3892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Memory grants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Costing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Cold cache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Sequential vs random I/O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But not the nature of the I/O subsystem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CPU costs, core count, available memory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Cardinality estimator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129368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Used to explore different alternatives to a portion of the query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think of it as a matrix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Rows (groups) represent substitutes – each entry is logically equivalent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Columns represent application of a transformation rule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entry is hashed to prevent duplication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175672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89124"/>
          </a:xfrm>
        </p:spPr>
        <p:txBody>
          <a:bodyPr>
            <a:normAutofit/>
          </a:bodyPr>
          <a:lstStyle/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323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323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323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323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32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46435"/>
              </p:ext>
            </p:extLst>
          </p:nvPr>
        </p:nvGraphicFramePr>
        <p:xfrm>
          <a:off x="1872140" y="2773668"/>
          <a:ext cx="3786538" cy="24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05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726733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0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93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1025459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associativity: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</a:t>
            </a:r>
            <a:r>
              <a:rPr lang="en-US" dirty="0"/>
              <a:t>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3815"/>
              </p:ext>
            </p:extLst>
          </p:nvPr>
        </p:nvGraphicFramePr>
        <p:xfrm>
          <a:off x="1872139" y="2620618"/>
          <a:ext cx="6436974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88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694547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24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37" y="1426583"/>
            <a:ext cx="7776210" cy="10254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join commutativity: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(OD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646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8918"/>
              </p:ext>
            </p:extLst>
          </p:nvPr>
        </p:nvGraphicFramePr>
        <p:xfrm>
          <a:off x="1457737" y="2620618"/>
          <a:ext cx="8560906" cy="3092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9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526169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739580">
                <a:tc>
                  <a:txBody>
                    <a:bodyPr/>
                    <a:lstStyle/>
                    <a:p>
                      <a:r>
                        <a:rPr lang="en-US" sz="2100" dirty="0"/>
                        <a:t>Group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</a:t>
                      </a:r>
                      <a:r>
                        <a:rPr lang="en-US" sz="2100" baseline="0" dirty="0"/>
                        <a:t> x.1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Option x.2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50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402" marR="86402" marT="43201" marB="4320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19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19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02" marR="64802" marT="0" marB="0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357310" y="513030"/>
            <a:ext cx="582078" cy="5729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2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99010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57" dirty="0"/>
              <a:t>It has to deal with many things we’ve not discussed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DML (updates, deletes, inserts, merges; output clause)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Halloween protection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Triggers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Index updates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sz="1890" dirty="0"/>
              <a:t>Constraint management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Wide vs. narrow updates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Data warehouse optimization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 err="1"/>
              <a:t>Columnstore</a:t>
            </a:r>
            <a:r>
              <a:rPr lang="en-US" sz="2079" dirty="0"/>
              <a:t>, full-text, spatial, xml, filtered indexes and sparse columns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Window functions, partitioned tables, </a:t>
            </a:r>
            <a:r>
              <a:rPr lang="en-US" sz="2079" dirty="0" err="1"/>
              <a:t>Hekaton</a:t>
            </a:r>
            <a:r>
              <a:rPr lang="en-US" sz="2079" dirty="0"/>
              <a:t>, Stretch DB, other new features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Row vs. batch mode</a:t>
            </a:r>
          </a:p>
          <a:p>
            <a:pPr marL="918927" lvl="1" indent="-342900">
              <a:buFont typeface="Arial" panose="020B0604020202020204" pitchFamily="34" charset="0"/>
              <a:buChar char="•"/>
            </a:pPr>
            <a:r>
              <a:rPr lang="en-US" sz="2079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460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is a declarative language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theory, it shouldn’t matter how SQL is written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We are effectively giving SQL Server a set of requirements and asking it to write a program for us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practice, it does matter because no optimizer is perfect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It will give us correct results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In the real world, efficiency matters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“better” queries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Sometimes we need to “out-smart” the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14303"/>
              </p:ext>
            </p:extLst>
          </p:nvPr>
        </p:nvGraphicFramePr>
        <p:xfrm>
          <a:off x="361038" y="1339536"/>
          <a:ext cx="10253953" cy="4137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9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9089858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41315">
                <a:tc>
                  <a:txBody>
                    <a:bodyPr/>
                    <a:lstStyle/>
                    <a:p>
                      <a:r>
                        <a:rPr lang="en-US" sz="2100"/>
                        <a:t>2363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(SQL 2014+ CE) and </a:t>
                      </a:r>
                      <a:r>
                        <a:rPr lang="en-US" sz="2100" i="1" baseline="0" dirty="0"/>
                        <a:t>lots</a:t>
                      </a:r>
                      <a:r>
                        <a:rPr lang="en-US" sz="2100" i="0" baseline="0" dirty="0"/>
                        <a:t> of other info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memory usage at each phase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2373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</a:t>
                      </a:r>
                      <a:r>
                        <a:rPr lang="en-US" sz="2100" baseline="0" dirty="0"/>
                        <a:t> memory usage for rules and properties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3604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r>
                        <a:rPr lang="en-US" sz="2100" baseline="0" dirty="0"/>
                        <a:t> to client (“Messages” tab)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7352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</a:t>
                      </a:r>
                      <a:r>
                        <a:rPr lang="en-US" sz="2100" baseline="0" dirty="0"/>
                        <a:t> query tree (post-optimization rewrites)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parse tree (converted)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427583">
                <a:tc>
                  <a:txBody>
                    <a:bodyPr/>
                    <a:lstStyle/>
                    <a:p>
                      <a:r>
                        <a:rPr lang="en-US" sz="2100" dirty="0"/>
                        <a:t>8606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transformed parse trees (input,</a:t>
                      </a:r>
                      <a:r>
                        <a:rPr lang="en-US" sz="2100" baseline="0" dirty="0"/>
                        <a:t> simplified, join-collapsed, normalized)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output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8608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initial memo structure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Defines the sequence in which SQL elements are logically processed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Forms the starting basis for parsing the submitted query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Usually discussed from the perspective of a SELECT query; similar for UPDATE / DELETE / INSERT / MERGE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Declarative vs procedural programming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14538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8550"/>
              </p:ext>
            </p:extLst>
          </p:nvPr>
        </p:nvGraphicFramePr>
        <p:xfrm>
          <a:off x="361038" y="1339536"/>
          <a:ext cx="10147936" cy="453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0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95876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8609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task and operation type counts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cardinality info to tree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final mem</a:t>
                      </a:r>
                      <a:r>
                        <a:rPr lang="en-US" sz="2100" baseline="0" dirty="0"/>
                        <a:t>o structure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8619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 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</a:t>
                      </a:r>
                      <a:r>
                        <a:rPr lang="en-US" sz="2100" baseline="0" dirty="0"/>
                        <a:t> rules and memo arguments (SQL 2012+)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8621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applied rules</a:t>
                      </a:r>
                      <a:r>
                        <a:rPr lang="en-US" sz="2100" baseline="0" dirty="0"/>
                        <a:t> and resulting tree </a:t>
                      </a:r>
                      <a:r>
                        <a:rPr lang="en-US" sz="2100" dirty="0"/>
                        <a:t>(SQL 2012+)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8649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Force parallel plan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259832">
                <a:tc>
                  <a:txBody>
                    <a:bodyPr/>
                    <a:lstStyle/>
                    <a:p>
                      <a:r>
                        <a:rPr lang="en-US" sz="2100" dirty="0"/>
                        <a:t>8666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Add debugging info</a:t>
                      </a:r>
                      <a:r>
                        <a:rPr lang="en-US" sz="2100" baseline="0" dirty="0"/>
                        <a:t> to query plan (in the “F4” properties)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8675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optimization search phases and times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412992">
                <a:tc>
                  <a:txBody>
                    <a:bodyPr/>
                    <a:lstStyle/>
                    <a:p>
                      <a:r>
                        <a:rPr lang="en-US" sz="2100" dirty="0"/>
                        <a:t>8757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Disable trivial plan generation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44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48439"/>
              </p:ext>
            </p:extLst>
          </p:nvPr>
        </p:nvGraphicFramePr>
        <p:xfrm>
          <a:off x="361038" y="1339536"/>
          <a:ext cx="10134684" cy="214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555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8984129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TF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Meaning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8780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Give query processor more “time” to </a:t>
                      </a:r>
                      <a:r>
                        <a:rPr lang="en-US" sz="2100"/>
                        <a:t>optimize query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9130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pushed predicate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51">
                <a:tc>
                  <a:txBody>
                    <a:bodyPr/>
                    <a:lstStyle/>
                    <a:p>
                      <a:r>
                        <a:rPr lang="en-US" sz="2100" dirty="0"/>
                        <a:t>9204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(fully loaded)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98">
                <a:tc>
                  <a:txBody>
                    <a:bodyPr/>
                    <a:lstStyle/>
                    <a:p>
                      <a:r>
                        <a:rPr lang="en-US" sz="2100" dirty="0"/>
                        <a:t>9292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Show statistics</a:t>
                      </a:r>
                      <a:r>
                        <a:rPr lang="en-US" sz="2100" baseline="0" dirty="0"/>
                        <a:t> used by optimizer (header only) (SQL 7 CE only)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1038" y="5687540"/>
            <a:ext cx="2095767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1185449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TRACEON / TRACEOFF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RULEON / RULEOFF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SHOWONRULES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SHOWOFFRULES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sys.dm_exec_query_optimizer_info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490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Refinement of the Volcano Optimizer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Basis for rewritten optimizer in SQL Server 7.0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3028256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Paul White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SQLBits</a:t>
            </a:r>
            <a:r>
              <a:rPr lang="en-US" dirty="0">
                <a:hlinkClick r:id="rId8"/>
              </a:rPr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5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35752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/ APPLY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PIVOT / UNPIVOT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88242" y="4954539"/>
            <a:ext cx="4191241" cy="61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1" dirty="0"/>
              <a:t>For more details, see </a:t>
            </a:r>
            <a:r>
              <a:rPr lang="en-US" sz="1701" dirty="0">
                <a:hlinkClick r:id="rId2"/>
              </a:rPr>
              <a:t>this </a:t>
            </a:r>
            <a:r>
              <a:rPr lang="en-US" sz="1701" dirty="0"/>
              <a:t>and subsequent articles from </a:t>
            </a:r>
            <a:r>
              <a:rPr lang="en-US" sz="1701" dirty="0" err="1"/>
              <a:t>Itzik</a:t>
            </a:r>
            <a:r>
              <a:rPr lang="en-US" sz="1701" dirty="0"/>
              <a:t> Ben-</a:t>
            </a:r>
            <a:r>
              <a:rPr lang="en-US" sz="1701" dirty="0" err="1"/>
              <a:t>Gan</a:t>
            </a:r>
            <a:endParaRPr lang="en-US" sz="1701" dirty="0"/>
          </a:p>
        </p:txBody>
      </p:sp>
    </p:spTree>
    <p:extLst>
      <p:ext uri="{BB962C8B-B14F-4D97-AF65-F5344CB8AC3E}">
        <p14:creationId xmlns:p14="http://schemas.microsoft.com/office/powerpoint/2010/main" val="173938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5311" y="3097183"/>
          <a:ext cx="7836024" cy="208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008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612008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Columns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OrderHeader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301,811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OrderDetail</a:t>
                      </a:r>
                      <a:endParaRPr lang="en-US" sz="28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603,133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217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Customer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70,132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6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5310" y="545885"/>
            <a:ext cx="7836026" cy="2311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sz="170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03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70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'MO' </a:t>
            </a: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70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70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701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70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68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5310" y="3070605"/>
            <a:ext cx="7736332" cy="23660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35" dirty="0"/>
              <a:t>Step 1: FROM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 err="1"/>
              <a:t>OrderHeader</a:t>
            </a:r>
            <a:r>
              <a:rPr lang="en-US" sz="2835" dirty="0"/>
              <a:t> joined to </a:t>
            </a:r>
            <a:r>
              <a:rPr lang="en-US" sz="2835" dirty="0" err="1"/>
              <a:t>OrderDetail</a:t>
            </a:r>
            <a:endParaRPr lang="en-US" sz="2835" dirty="0"/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Perform Cartesian join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Result is 182,032,173,863 rows / 8 columns</a:t>
            </a:r>
          </a:p>
          <a:p>
            <a:pPr marL="432008" indent="-432008">
              <a:buFont typeface="Arial" panose="020B0604020202020204" pitchFamily="34" charset="0"/>
              <a:buChar char="•"/>
            </a:pPr>
            <a:r>
              <a:rPr lang="en-US" sz="2835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28911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5174</Words>
  <Application>Microsoft Office PowerPoint</Application>
  <PresentationFormat>Custom</PresentationFormat>
  <Paragraphs>811</Paragraphs>
  <Slides>65</Slides>
  <Notes>23</Notes>
  <HiddenSlides>25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Century Gothic</vt:lpstr>
      <vt:lpstr>Consolas</vt:lpstr>
      <vt:lpstr>Wingdings</vt:lpstr>
      <vt:lpstr>SQLSatOslo 2016</vt:lpstr>
      <vt:lpstr>Image</vt:lpstr>
      <vt:lpstr>Brian Hansen brian@tf3604.com @tf3604</vt:lpstr>
      <vt:lpstr>Welcome to SQL Saturday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Example Parse Tree (Horizontal)</vt:lpstr>
      <vt:lpstr>Query Tree</vt:lpstr>
      <vt:lpstr>Logical Plans </vt:lpstr>
      <vt:lpstr>Showing Query Trees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96</cp:revision>
  <dcterms:created xsi:type="dcterms:W3CDTF">2011-08-19T20:30:49Z</dcterms:created>
  <dcterms:modified xsi:type="dcterms:W3CDTF">2020-06-07T12:51:25Z</dcterms:modified>
</cp:coreProperties>
</file>