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65" r:id="rId3"/>
    <p:sldId id="268" r:id="rId4"/>
    <p:sldId id="266" r:id="rId5"/>
    <p:sldId id="269" r:id="rId6"/>
    <p:sldId id="275" r:id="rId7"/>
    <p:sldId id="276" r:id="rId8"/>
    <p:sldId id="277" r:id="rId9"/>
    <p:sldId id="278" r:id="rId10"/>
    <p:sldId id="267" r:id="rId11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6937" autoAdjust="0"/>
  </p:normalViewPr>
  <p:slideViewPr>
    <p:cSldViewPr snapToGrid="0" snapToObjects="1">
      <p:cViewPr varScale="1">
        <p:scale>
          <a:sx n="59" d="100"/>
          <a:sy n="59" d="100"/>
        </p:scale>
        <p:origin x="1278" y="6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51548-82AA-4A2B-B152-1D3266E0F652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EEA9B-F69F-4E8E-9D98-532317352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before the session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Restore the </a:t>
            </a:r>
            <a:r>
              <a:rPr lang="en-US" dirty="0" err="1"/>
              <a:t>bkhUtility</a:t>
            </a:r>
            <a:r>
              <a:rPr lang="en-US" dirty="0"/>
              <a:t> database (Script 000)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the </a:t>
            </a:r>
            <a:r>
              <a:rPr lang="en-US" dirty="0" err="1"/>
              <a:t>AutoTracker</a:t>
            </a:r>
            <a:r>
              <a:rPr lang="en-US" dirty="0"/>
              <a:t> database (Script 010)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workload stored procedures (Script 011)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Start the workloads (Scripts 012a </a:t>
            </a:r>
            <a:r>
              <a:rPr lang="en-US"/>
              <a:t>and 012b)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Verify the workload is running (Script 013)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real-world databases have long have temporal components: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keep track of when a row was inserted or updated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want to know what changed – when, what, who?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Traditionally accomplished with triggers, CDC/CT or other methods (in the app, for instance)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methods usually require some form of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assigned task is track ownership of automobiles for purposes of notifying customers of recalls.</a:t>
            </a:r>
          </a:p>
          <a:p>
            <a:r>
              <a:rPr lang="en-US" dirty="0"/>
              <a:t>I’ve never tracked automobiles, but I have tracked “things” before.</a:t>
            </a:r>
          </a:p>
          <a:p>
            <a:r>
              <a:rPr lang="en-US" dirty="0"/>
              <a:t>We’ll keep things really simple.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Just going to track automobiles, customers, dealers and who owns what car when.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Real world would probably need a breakdown of parts -&gt; graph database?!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Scripts 020 through 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EEA9B-F69F-4E8E-9D98-532317352F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 userDrawn="1"/>
        </p:nvSpPr>
        <p:spPr>
          <a:xfrm>
            <a:off x="65556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 userDrawn="1"/>
        </p:nvSpPr>
        <p:spPr>
          <a:xfrm>
            <a:off x="-360000" y="-359913"/>
            <a:ext cx="5324000" cy="7200000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f3604.com/tempora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Brian Hansen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brian@tf3604.com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@tf3604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1157" y="360587"/>
            <a:ext cx="10799762" cy="2692855"/>
          </a:xfrm>
        </p:spPr>
        <p:txBody>
          <a:bodyPr/>
          <a:lstStyle/>
          <a:p>
            <a:r>
              <a:rPr lang="en-US" sz="6000" dirty="0"/>
              <a:t>Remember Back When?</a:t>
            </a:r>
          </a:p>
          <a:p>
            <a:r>
              <a:rPr lang="en-US" dirty="0"/>
              <a:t>Temporal Tables in SQL Server 2016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5CA58-BC71-4CE1-ACB0-4410970492E6}"/>
              </a:ext>
            </a:extLst>
          </p:cNvPr>
          <p:cNvSpPr txBox="1"/>
          <p:nvPr/>
        </p:nvSpPr>
        <p:spPr>
          <a:xfrm>
            <a:off x="8392886" y="5196483"/>
            <a:ext cx="276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SQL Saturday #662</a:t>
            </a:r>
          </a:p>
          <a:p>
            <a:pPr algn="r"/>
            <a:r>
              <a:rPr lang="en-US" dirty="0"/>
              <a:t>Sioux Falls, South Dakota</a:t>
            </a:r>
          </a:p>
          <a:p>
            <a:pPr algn="r"/>
            <a:r>
              <a:rPr lang="en-US" dirty="0"/>
              <a:t>19 August 2017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presentation and supporting materials can be found at </a:t>
            </a:r>
            <a:r>
              <a:rPr lang="en-US" dirty="0">
                <a:hlinkClick r:id="rId2"/>
              </a:rPr>
              <a:t>www.tf3604.com/temporal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Slide deck</a:t>
            </a:r>
          </a:p>
          <a:p>
            <a:pPr lvl="1"/>
            <a:r>
              <a:rPr lang="en-US" dirty="0"/>
              <a:t>Scripts</a:t>
            </a:r>
          </a:p>
          <a:p>
            <a:pPr lvl="1"/>
            <a:r>
              <a:rPr lang="en-US" dirty="0"/>
              <a:t>Sample database</a:t>
            </a:r>
          </a:p>
          <a:p>
            <a:pPr lvl="1"/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brian@tf3604.com	• @tf3604</a:t>
            </a:r>
          </a:p>
        </p:txBody>
      </p:sp>
    </p:spTree>
    <p:extLst>
      <p:ext uri="{BB962C8B-B14F-4D97-AF65-F5344CB8AC3E}">
        <p14:creationId xmlns:p14="http://schemas.microsoft.com/office/powerpoint/2010/main" val="42873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872139" y="1512041"/>
            <a:ext cx="7776210" cy="1971338"/>
          </a:xfrm>
          <a:prstGeom prst="rect">
            <a:avLst/>
          </a:prstGeom>
        </p:spPr>
        <p:txBody>
          <a:bodyPr vert="horz" lIns="86402" tIns="43201" rIns="86402" bIns="4320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35" dirty="0"/>
              <a:t>15+ Years working with SQL Server</a:t>
            </a:r>
          </a:p>
          <a:p>
            <a:pPr lvl="1"/>
            <a:r>
              <a:rPr lang="en-US" sz="2457" dirty="0"/>
              <a:t>Development work since 7.0</a:t>
            </a:r>
          </a:p>
          <a:p>
            <a:pPr lvl="1"/>
            <a:r>
              <a:rPr lang="en-US" sz="2457" dirty="0"/>
              <a:t>Administration going back to 6.5</a:t>
            </a:r>
          </a:p>
          <a:p>
            <a:pPr lvl="1"/>
            <a:r>
              <a:rPr lang="en-US" sz="2457" dirty="0"/>
              <a:t>Fascinated with SQL internals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Hansen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304" y="3499202"/>
            <a:ext cx="2805790" cy="93238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39" y="4077714"/>
            <a:ext cx="378721" cy="307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139" y="3494807"/>
            <a:ext cx="378721" cy="3787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140" y="4543907"/>
            <a:ext cx="2367147" cy="57065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2408162" y="3990003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@tf3604.com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8163" y="3532661"/>
            <a:ext cx="3662247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brian@tf3604.com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391304" y="4474498"/>
            <a:ext cx="2996559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35" dirty="0"/>
              <a:t>children.org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440129" y="5186238"/>
            <a:ext cx="8640232" cy="426706"/>
          </a:xfrm>
          <a:prstGeom prst="rect">
            <a:avLst/>
          </a:prstGeom>
        </p:spPr>
        <p:txBody>
          <a:bodyPr vert="horz" lIns="86402" tIns="43201" rIns="86402" bIns="43201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6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18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35" dirty="0"/>
              <a:t>www.tf3604.com/temporal</a:t>
            </a:r>
          </a:p>
        </p:txBody>
      </p:sp>
    </p:spTree>
    <p:extLst>
      <p:ext uri="{BB962C8B-B14F-4D97-AF65-F5344CB8AC3E}">
        <p14:creationId xmlns:p14="http://schemas.microsoft.com/office/powerpoint/2010/main" val="10219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F397-973F-4CF4-B089-7CF11EC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FAE-1993-45F8-901A-679941B1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Temporal = time-based = system versioned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Main purposes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Logging / Reversal of changes / Anomaly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Point-in-time business analytics / trends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Other purposes – but </a:t>
            </a:r>
            <a:r>
              <a:rPr lang="en-US"/>
              <a:t>with complexity / caveats</a:t>
            </a:r>
            <a:endParaRPr lang="en-US" dirty="0"/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Auditing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Change detection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/>
              <a:t>Slowly-changing dimensions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dirty="0"/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1439813"/>
            <a:ext cx="10800000" cy="4680000"/>
          </a:xfrm>
        </p:spPr>
        <p:txBody>
          <a:bodyPr/>
          <a:lstStyle/>
          <a:p>
            <a:r>
              <a:rPr lang="en-US" dirty="0"/>
              <a:t>Congratulations!  You have just been awarded a lucrative contract with international automobile manufacturer </a:t>
            </a:r>
            <a:r>
              <a:rPr lang="en-US" dirty="0" err="1"/>
              <a:t>FordoyotaBenz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52" y="2511109"/>
            <a:ext cx="8071945" cy="441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440-7918-4A6B-9C7C-C25F5B4A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F2C1-4D76-4D3B-8502-4FA0575D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19CE3-C79C-4B4E-9DFB-953E12007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551" y="2106386"/>
            <a:ext cx="8650665" cy="403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4" y="1080363"/>
            <a:ext cx="7855674" cy="51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33500"/>
              </p:ext>
            </p:extLst>
          </p:nvPr>
        </p:nvGraphicFramePr>
        <p:xfrm>
          <a:off x="361038" y="1395405"/>
          <a:ext cx="11029616" cy="49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808">
                  <a:extLst>
                    <a:ext uri="{9D8B030D-6E8A-4147-A177-3AD203B41FA5}">
                      <a16:colId xmlns:a16="http://schemas.microsoft.com/office/drawing/2014/main" val="2893081794"/>
                    </a:ext>
                  </a:extLst>
                </a:gridCol>
                <a:gridCol w="5514808">
                  <a:extLst>
                    <a:ext uri="{9D8B030D-6E8A-4147-A177-3AD203B41FA5}">
                      <a16:colId xmlns:a16="http://schemas.microsoft.com/office/drawing/2014/main" val="353638004"/>
                    </a:ext>
                  </a:extLst>
                </a:gridCol>
              </a:tblGrid>
              <a:tr h="68407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Temporal querying:  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TableName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SYSTEM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_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TIME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_____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1224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Point in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AS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OF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'2017-02-06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768561"/>
                  </a:ext>
                </a:extLst>
              </a:tr>
              <a:tr h="684070">
                <a:tc>
                  <a:txBody>
                    <a:bodyPr/>
                    <a:lstStyle/>
                    <a:p>
                      <a:r>
                        <a:rPr lang="en-US" sz="2400" dirty="0"/>
                        <a:t>Full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ALL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98893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r>
                        <a:rPr lang="en-US" sz="2400" dirty="0"/>
                        <a:t>Between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BETWEEN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71991"/>
                  </a:ext>
                </a:extLst>
              </a:tr>
              <a:tr h="8319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From (‘start’ &lt;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&gt;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47449"/>
                  </a:ext>
                </a:extLst>
              </a:tr>
              <a:tr h="118845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Contained in (‘start’ &gt;= </a:t>
                      </a:r>
                      <a:r>
                        <a:rPr lang="en-US" sz="2400" dirty="0" err="1"/>
                        <a:t>EndTime</a:t>
                      </a:r>
                      <a:r>
                        <a:rPr lang="en-US" sz="2400" dirty="0"/>
                        <a:t> AND ‘end’ &lt;= </a:t>
                      </a:r>
                      <a:r>
                        <a:rPr lang="en-US" sz="2400" dirty="0" err="1"/>
                        <a:t>StartTime</a:t>
                      </a:r>
                      <a:r>
                        <a:rPr lang="en-US" sz="2400" dirty="0"/>
                        <a:t>)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CONTAINED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'2017-01-11 18:55:04'</a:t>
                      </a:r>
                      <a:r>
                        <a:rPr lang="en-US" sz="2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'2017-05-06 11:30:00'</a:t>
                      </a:r>
                      <a:r>
                        <a:rPr lang="en-US" sz="2400" dirty="0">
                          <a:solidFill>
                            <a:srgbClr val="80808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7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44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'2017-06-10 10:10:00'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datetime2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'Central Standard Time'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zone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'UTC'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808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sys.time_zone_info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3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New catalog objects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periods</a:t>
            </a:r>
            <a:r>
              <a:rPr lang="en-US" dirty="0"/>
              <a:t> (view)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temporal_type_desc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tables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history_table_id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</a:t>
            </a:r>
            <a:r>
              <a:rPr lang="en-US" dirty="0"/>
              <a:t> (column)</a:t>
            </a:r>
          </a:p>
          <a:p>
            <a:pPr marL="1147527" lvl="1" indent="-571500">
              <a:buFont typeface="Arial" panose="020B0604020202020204" pitchFamily="34" charset="0"/>
              <a:buChar char="•"/>
            </a:pPr>
            <a:r>
              <a:rPr lang="en-US" dirty="0" err="1"/>
              <a:t>sys.</a:t>
            </a:r>
            <a:r>
              <a:rPr lang="en-US" dirty="0" err="1">
                <a:solidFill>
                  <a:srgbClr val="0070C0"/>
                </a:solidFill>
              </a:rPr>
              <a:t>columns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B050"/>
                </a:solidFill>
              </a:rPr>
              <a:t>generated_always_type_desc</a:t>
            </a:r>
            <a:r>
              <a:rPr lang="en-US" dirty="0"/>
              <a:t> (column)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5270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490</Words>
  <Application>Microsoft Office PowerPoint</Application>
  <PresentationFormat>Custom</PresentationFormat>
  <Paragraphs>84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Wingdings</vt:lpstr>
      <vt:lpstr>SQLSatOslo 2016</vt:lpstr>
      <vt:lpstr>Image</vt:lpstr>
      <vt:lpstr>Brian Hansen brian@tf3604.com @tf3604</vt:lpstr>
      <vt:lpstr>Brian Hansen</vt:lpstr>
      <vt:lpstr>Temporal Tables</vt:lpstr>
      <vt:lpstr>The Scenario</vt:lpstr>
      <vt:lpstr>Demo</vt:lpstr>
      <vt:lpstr>Summary</vt:lpstr>
      <vt:lpstr>Summary</vt:lpstr>
      <vt:lpstr>Summary</vt:lpstr>
      <vt:lpstr>Summary</vt:lpstr>
      <vt:lpstr>Thank You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hansen</cp:lastModifiedBy>
  <cp:revision>66</cp:revision>
  <dcterms:created xsi:type="dcterms:W3CDTF">2011-08-19T20:30:49Z</dcterms:created>
  <dcterms:modified xsi:type="dcterms:W3CDTF">2017-08-05T02:31:09Z</dcterms:modified>
</cp:coreProperties>
</file>