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3" r:id="rId2"/>
    <p:sldId id="258" r:id="rId3"/>
    <p:sldId id="256" r:id="rId4"/>
    <p:sldId id="257" r:id="rId5"/>
    <p:sldId id="260" r:id="rId6"/>
    <p:sldId id="259" r:id="rId7"/>
    <p:sldId id="265" r:id="rId8"/>
    <p:sldId id="268" r:id="rId9"/>
    <p:sldId id="266" r:id="rId10"/>
    <p:sldId id="269" r:id="rId11"/>
    <p:sldId id="275" r:id="rId12"/>
    <p:sldId id="276" r:id="rId13"/>
    <p:sldId id="277" r:id="rId14"/>
    <p:sldId id="278" r:id="rId15"/>
    <p:sldId id="267" r:id="rId1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6937" autoAdjust="0"/>
  </p:normalViewPr>
  <p:slideViewPr>
    <p:cSldViewPr snapToGrid="0" snapToObjects="1">
      <p:cViewPr varScale="1">
        <p:scale>
          <a:sx n="93" d="100"/>
          <a:sy n="93" d="100"/>
        </p:scale>
        <p:origin x="1434" y="8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real-world databases have long have temporal components: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keep track of when a row was inserted or updated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want to know what changed – when, what, who?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Traditionally accomplished with triggers, CDC/CT or other methods (in the app, for instance)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methods usually require some form of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1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assigned task is track ownership of automobiles for purposes of notifying customers of recalls.</a:t>
            </a:r>
          </a:p>
          <a:p>
            <a:r>
              <a:rPr lang="en-US" dirty="0"/>
              <a:t>I’ve never tracked automobiles, but I have tracked “things” before.</a:t>
            </a:r>
          </a:p>
          <a:p>
            <a:r>
              <a:rPr lang="en-US" dirty="0"/>
              <a:t>We’ll keep things really simple.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going to track automobiles, customers, dealers and who owns what car when.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Real world would probably need a breakdown of parts -&gt; graph database?!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6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C6E0-2B1E-4996-B492-A4FC40203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8E92B-3AAB-49BD-A59B-74BF6AB33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6CEAF-E5F1-46EF-A459-F56B671A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B770-4321-4C24-8C9E-E85EAE6DAF4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F163-7F1C-4A9C-BA0E-21B2C28E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3F924-2633-48A6-812B-2EAD109B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E8BB-C472-4E99-9A27-26BB09F8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Image" r:id="rId11" imgW="2279520" imgH="1310400" progId="Photoshop.Image.18">
                  <p:embed/>
                </p:oleObj>
              </mc:Choice>
              <mc:Fallback>
                <p:oleObj name="Image" r:id="rId11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  <p:sldLayoutId id="2147483657" r:id="rId8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lincoln.pass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2692855"/>
          </a:xfrm>
        </p:spPr>
        <p:txBody>
          <a:bodyPr/>
          <a:lstStyle/>
          <a:p>
            <a:r>
              <a:rPr lang="en-US" sz="6000" dirty="0"/>
              <a:t>Remember Back When?</a:t>
            </a:r>
          </a:p>
          <a:p>
            <a:r>
              <a:rPr lang="en-US" dirty="0"/>
              <a:t>Temporal Tables in SQL Server 2016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5CA58-BC71-4CE1-ACB0-4410970492E6}"/>
              </a:ext>
            </a:extLst>
          </p:cNvPr>
          <p:cNvSpPr txBox="1"/>
          <p:nvPr/>
        </p:nvSpPr>
        <p:spPr>
          <a:xfrm>
            <a:off x="8392886" y="5196483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#662</a:t>
            </a:r>
          </a:p>
          <a:p>
            <a:pPr algn="r"/>
            <a:r>
              <a:rPr lang="en-US" dirty="0"/>
              <a:t>Sioux Falls, South Dakota</a:t>
            </a:r>
          </a:p>
          <a:p>
            <a:pPr algn="r"/>
            <a:r>
              <a:rPr lang="en-US" dirty="0"/>
              <a:t>19 August 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Automobile Tracking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0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04" y="1080363"/>
            <a:ext cx="7855674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1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33500"/>
              </p:ext>
            </p:extLst>
          </p:nvPr>
        </p:nvGraphicFramePr>
        <p:xfrm>
          <a:off x="361038" y="1395405"/>
          <a:ext cx="11029616" cy="49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val="353638004"/>
                    </a:ext>
                  </a:extLst>
                </a:gridCol>
              </a:tblGrid>
              <a:tr h="68407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Temporal querying: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1224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Point 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768561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Full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98893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r>
                        <a:rPr lang="en-US" sz="2400" dirty="0"/>
                        <a:t>Between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271991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From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247449"/>
                  </a:ext>
                </a:extLst>
              </a:tr>
              <a:tr h="1188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Contained in (‘start’ &gt;=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&lt;=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4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'2017-06-10 10:10:00'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'Central Standard Time'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'UTC'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sys.time_zone_info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5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New catalog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periods</a:t>
            </a:r>
            <a:r>
              <a:rPr lang="en-US" dirty="0"/>
              <a:t> (view)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temporal_type_desc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history_table_id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generated_always_type_desc</a:t>
            </a:r>
            <a:r>
              <a:rPr lang="en-US" dirty="0"/>
              <a:t> (column)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www.tf3604.com/temporal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792110" y="345009"/>
            <a:ext cx="9936268" cy="1637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Welcome to </a:t>
            </a:r>
            <a:r>
              <a:rPr lang="en-US" b="1" dirty="0" err="1">
                <a:solidFill>
                  <a:srgbClr val="00B050"/>
                </a:solidFill>
              </a:rPr>
              <a:t>SQLSaturday</a:t>
            </a:r>
            <a:r>
              <a:rPr lang="en-US" b="1" dirty="0">
                <a:solidFill>
                  <a:srgbClr val="00B050"/>
                </a:solidFill>
              </a:rPr>
              <a:t> #767!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Hosted by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Lincoln SQL Server User Group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91086" y="5039242"/>
            <a:ext cx="10799834" cy="59857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Visit </a:t>
            </a:r>
            <a:r>
              <a:rPr lang="en-US" b="1" dirty="0">
                <a:solidFill>
                  <a:srgbClr val="00B050"/>
                </a:solidFill>
                <a:hlinkClick r:id="rId2"/>
              </a:rPr>
              <a:t>http://Lincoln.pass.org</a:t>
            </a:r>
            <a:r>
              <a:rPr lang="en-US" b="1" dirty="0">
                <a:solidFill>
                  <a:srgbClr val="00B050"/>
                </a:solidFill>
              </a:rPr>
              <a:t> for meeting &amp; group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286C29-9126-4571-9735-B95317D21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" y="1982772"/>
            <a:ext cx="11493445" cy="30386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C822C5-4CE3-4B98-99E5-1F7D839A8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3491" y="5886234"/>
            <a:ext cx="926909" cy="5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3BAB0A-7820-48FF-876E-E014417133F2}"/>
              </a:ext>
            </a:extLst>
          </p:cNvPr>
          <p:cNvSpPr txBox="1">
            <a:spLocks/>
          </p:cNvSpPr>
          <p:nvPr/>
        </p:nvSpPr>
        <p:spPr>
          <a:xfrm>
            <a:off x="341236" y="340509"/>
            <a:ext cx="10205000" cy="756801"/>
          </a:xfrm>
          <a:prstGeom prst="rect">
            <a:avLst/>
          </a:prstGeom>
        </p:spPr>
        <p:txBody>
          <a:bodyPr vert="horz" lIns="86402" tIns="43201" rIns="86402" bIns="43201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80" b="1" dirty="0">
                <a:solidFill>
                  <a:srgbClr val="00B050"/>
                </a:solidFill>
              </a:rPr>
              <a:t>Be sure to give our sponsors some #</a:t>
            </a:r>
            <a:r>
              <a:rPr lang="en-US" sz="3780" b="1" dirty="0" err="1">
                <a:solidFill>
                  <a:srgbClr val="00B050"/>
                </a:solidFill>
              </a:rPr>
              <a:t>SQLLove</a:t>
            </a:r>
            <a:endParaRPr lang="en-US" sz="3780" b="1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62F39-664E-4631-A598-63A82E8EB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771" y="2641817"/>
            <a:ext cx="1889815" cy="926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A30FF0-6CA3-4374-8BA8-78B1AD560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652" y="4162433"/>
            <a:ext cx="1907813" cy="743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FC29D2-D5DF-462B-B7AA-895E90348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652" y="2632818"/>
            <a:ext cx="1907813" cy="935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7E3F5C-7C56-480A-96F4-FA98588E4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935" y="4160569"/>
            <a:ext cx="1929859" cy="674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4AEAF2-D350-43F1-872D-65D38243C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540" y="2627661"/>
            <a:ext cx="2151912" cy="8742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8583F5-ECC0-43CC-98A1-DDB18CD72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616" y="2582666"/>
            <a:ext cx="2151912" cy="961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23858C-4E6B-4F82-95CE-A8A639FC98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6663" y="1213131"/>
            <a:ext cx="3410349" cy="980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1FF75D-163F-41F3-96DC-48D29E816B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2326" y="5686596"/>
            <a:ext cx="1697810" cy="524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C8614E-34FE-4D87-852E-B868DCF339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3412" y="1213131"/>
            <a:ext cx="2416864" cy="9809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5E19BE-1F35-47A5-8D21-D7C7132DB1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14528" y="4119918"/>
            <a:ext cx="1534148" cy="8332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6F6D16-0282-430E-88FF-094CD11909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96792" y="2625314"/>
            <a:ext cx="1848912" cy="8742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DE4C16-99D6-41DC-B64B-B9122A9A13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11475" y="5551401"/>
            <a:ext cx="1978684" cy="6747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E65BC6-D2EE-4167-819D-87420E5A306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93491" y="5886234"/>
            <a:ext cx="926909" cy="5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3BAB0A-7820-48FF-876E-E014417133F2}"/>
              </a:ext>
            </a:extLst>
          </p:cNvPr>
          <p:cNvSpPr txBox="1">
            <a:spLocks/>
          </p:cNvSpPr>
          <p:nvPr/>
        </p:nvSpPr>
        <p:spPr>
          <a:xfrm>
            <a:off x="341236" y="807082"/>
            <a:ext cx="10205000" cy="756801"/>
          </a:xfrm>
          <a:prstGeom prst="rect">
            <a:avLst/>
          </a:prstGeom>
        </p:spPr>
        <p:txBody>
          <a:bodyPr vert="horz" lIns="86402" tIns="43201" rIns="86402" bIns="4320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80" b="1" dirty="0">
                <a:solidFill>
                  <a:srgbClr val="00B050"/>
                </a:solidFill>
              </a:rPr>
              <a:t>Platinum Sponsors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23858C-4E6B-4F82-95CE-A8A639FC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63" y="1679704"/>
            <a:ext cx="3410349" cy="9809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C8614E-34FE-4D87-852E-B868DCF33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412" y="1679704"/>
            <a:ext cx="2416864" cy="980904"/>
          </a:xfrm>
          <a:prstGeom prst="rect">
            <a:avLst/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A69161EA-F69F-4DE0-9839-1EBAEE583CD4}"/>
              </a:ext>
            </a:extLst>
          </p:cNvPr>
          <p:cNvSpPr txBox="1">
            <a:spLocks/>
          </p:cNvSpPr>
          <p:nvPr/>
        </p:nvSpPr>
        <p:spPr>
          <a:xfrm>
            <a:off x="1296124" y="3067282"/>
            <a:ext cx="9394116" cy="2773515"/>
          </a:xfrm>
          <a:prstGeom prst="rect">
            <a:avLst/>
          </a:prstGeom>
        </p:spPr>
        <p:txBody>
          <a:bodyPr vert="horz" lIns="86402" tIns="43201" rIns="86402" bIns="4320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Special lunch presentations in the Nebraska Room and Red Oak Room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Bring your lunch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Presentations will start between 11:45 and Noon 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Special prize drawing only for those who attend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652F43-2BDF-49F1-B59E-0DD8DCD40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3491" y="5886234"/>
            <a:ext cx="926909" cy="5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2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3BAB0A-7820-48FF-876E-E014417133F2}"/>
              </a:ext>
            </a:extLst>
          </p:cNvPr>
          <p:cNvSpPr txBox="1">
            <a:spLocks/>
          </p:cNvSpPr>
          <p:nvPr/>
        </p:nvSpPr>
        <p:spPr>
          <a:xfrm>
            <a:off x="881393" y="953966"/>
            <a:ext cx="9664843" cy="756801"/>
          </a:xfrm>
          <a:prstGeom prst="rect">
            <a:avLst/>
          </a:prstGeom>
        </p:spPr>
        <p:txBody>
          <a:bodyPr vert="horz" lIns="86402" tIns="43201" rIns="86402" bIns="4320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80" b="1" dirty="0">
                <a:solidFill>
                  <a:srgbClr val="00B050"/>
                </a:solidFill>
              </a:rPr>
              <a:t>Things to Know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A69161EA-F69F-4DE0-9839-1EBAEE583CD4}"/>
              </a:ext>
            </a:extLst>
          </p:cNvPr>
          <p:cNvSpPr txBox="1">
            <a:spLocks/>
          </p:cNvSpPr>
          <p:nvPr/>
        </p:nvSpPr>
        <p:spPr>
          <a:xfrm>
            <a:off x="1667653" y="2047735"/>
            <a:ext cx="9195091" cy="2773515"/>
          </a:xfrm>
          <a:prstGeom prst="rect">
            <a:avLst/>
          </a:prstGeom>
        </p:spPr>
        <p:txBody>
          <a:bodyPr vert="horz" lIns="86402" tIns="43201" rIns="86402" bIns="43201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Coffee and Tea will be served in the concourse until lunch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Snacks/Tailgate in parking lot between sessions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Fajita lunch buffet in the cafeteria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	Present your pre-paid lunch ticket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	Platinum sponsor presentations &amp; special raffle</a:t>
            </a:r>
          </a:p>
          <a:p>
            <a:pPr algn="l">
              <a:spcAft>
                <a:spcPts val="472"/>
              </a:spcAft>
            </a:pPr>
            <a:r>
              <a:rPr lang="en-US" sz="2646" b="1" dirty="0">
                <a:solidFill>
                  <a:srgbClr val="00B050"/>
                </a:solidFill>
              </a:rPr>
              <a:t>End of day wrap-up and raffle in the Nebraska Room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688A74-3A79-4659-926F-D39293345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491" y="5886234"/>
            <a:ext cx="926909" cy="5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3BAB0A-7820-48FF-876E-E014417133F2}"/>
              </a:ext>
            </a:extLst>
          </p:cNvPr>
          <p:cNvSpPr txBox="1">
            <a:spLocks/>
          </p:cNvSpPr>
          <p:nvPr/>
        </p:nvSpPr>
        <p:spPr>
          <a:xfrm>
            <a:off x="341236" y="340509"/>
            <a:ext cx="10205000" cy="756801"/>
          </a:xfrm>
          <a:prstGeom prst="rect">
            <a:avLst/>
          </a:prstGeom>
        </p:spPr>
        <p:txBody>
          <a:bodyPr vert="horz" lIns="86402" tIns="43201" rIns="86402" bIns="43201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80" b="1" dirty="0">
                <a:solidFill>
                  <a:srgbClr val="00B050"/>
                </a:solidFill>
              </a:rPr>
              <a:t>After Event Networking Gathering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A69161EA-F69F-4DE0-9839-1EBAEE583CD4}"/>
              </a:ext>
            </a:extLst>
          </p:cNvPr>
          <p:cNvSpPr txBox="1">
            <a:spLocks/>
          </p:cNvSpPr>
          <p:nvPr/>
        </p:nvSpPr>
        <p:spPr>
          <a:xfrm>
            <a:off x="416118" y="1097310"/>
            <a:ext cx="10205000" cy="501134"/>
          </a:xfrm>
          <a:prstGeom prst="rect">
            <a:avLst/>
          </a:prstGeom>
        </p:spPr>
        <p:txBody>
          <a:bodyPr vert="horz" lIns="86402" tIns="43201" rIns="86402" bIns="43201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46" b="1" dirty="0">
                <a:solidFill>
                  <a:srgbClr val="00B050"/>
                </a:solidFill>
              </a:rPr>
              <a:t>Stop over to Cabin #15 after the event to network with #</a:t>
            </a:r>
            <a:r>
              <a:rPr lang="en-US" sz="2646" b="1" dirty="0" err="1">
                <a:solidFill>
                  <a:srgbClr val="00B050"/>
                </a:solidFill>
              </a:rPr>
              <a:t>SQLFamily</a:t>
            </a:r>
            <a:endParaRPr lang="en-US" sz="2646" b="1" dirty="0">
              <a:solidFill>
                <a:srgbClr val="00B0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32C4DB-4C02-42F1-AEF9-B3ADF510E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836" y="1598444"/>
            <a:ext cx="5368816" cy="48386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5D47F0-2F2E-4F76-BF3D-CF227092C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491" y="5886234"/>
            <a:ext cx="926909" cy="5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F397-973F-4CF4-B089-7CF11EC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2FAE-1993-45F8-901A-679941B1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Temporal = time-based = system versioned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Main purposes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Logging / Reversal of changes / Anomaly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Point-in-time business analytics / trends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Other purposes – but </a:t>
            </a:r>
            <a:r>
              <a:rPr lang="en-US"/>
              <a:t>with complexity / caveats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Auditing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Change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Slowly-changing dimensions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Congratulations!  You have just been awarded a lucrative contract with international automobile manufacturer </a:t>
            </a:r>
            <a:r>
              <a:rPr lang="en-US" dirty="0" err="1"/>
              <a:t>FordoyotaBenz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52" y="2511109"/>
            <a:ext cx="8071945" cy="44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595</Words>
  <Application>Microsoft Office PowerPoint</Application>
  <PresentationFormat>Custom</PresentationFormat>
  <Paragraphs>101</Paragraphs>
  <Slides>15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Brian Hansen brian@tf3604.com @tf3604</vt:lpstr>
      <vt:lpstr>Welcome to SQLSaturday #767! Hosted by Lincoln SQL Server User Group</vt:lpstr>
      <vt:lpstr>PowerPoint Presentation</vt:lpstr>
      <vt:lpstr>PowerPoint Presentation</vt:lpstr>
      <vt:lpstr>PowerPoint Presentation</vt:lpstr>
      <vt:lpstr>PowerPoint Presentation</vt:lpstr>
      <vt:lpstr>Brian Hansen</vt:lpstr>
      <vt:lpstr>Temporal Tables</vt:lpstr>
      <vt:lpstr>The Scenario</vt:lpstr>
      <vt:lpstr>Demo</vt:lpstr>
      <vt:lpstr>Summary</vt:lpstr>
      <vt:lpstr>Summary</vt:lpstr>
      <vt:lpstr>Summary</vt:lpstr>
      <vt:lpstr>Summary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70</cp:revision>
  <dcterms:created xsi:type="dcterms:W3CDTF">2011-08-19T20:30:49Z</dcterms:created>
  <dcterms:modified xsi:type="dcterms:W3CDTF">2018-10-19T03:22:17Z</dcterms:modified>
</cp:coreProperties>
</file>