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336" r:id="rId3"/>
    <p:sldId id="337" r:id="rId4"/>
    <p:sldId id="338" r:id="rId5"/>
    <p:sldId id="330" r:id="rId6"/>
    <p:sldId id="268" r:id="rId7"/>
    <p:sldId id="266" r:id="rId8"/>
    <p:sldId id="303" r:id="rId9"/>
    <p:sldId id="335" r:id="rId10"/>
    <p:sldId id="275" r:id="rId11"/>
    <p:sldId id="276" r:id="rId12"/>
    <p:sldId id="277" r:id="rId13"/>
    <p:sldId id="278" r:id="rId14"/>
    <p:sldId id="331" r:id="rId15"/>
    <p:sldId id="332" r:id="rId16"/>
    <p:sldId id="333" r:id="rId17"/>
    <p:sldId id="334" r:id="rId18"/>
    <p:sldId id="267" r:id="rId1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08/01/2019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62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96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23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automatically cleanup old rows, the history table MUST have a clustered index (either </a:t>
            </a:r>
            <a:r>
              <a:rPr lang="en-US" baseline="0" dirty="0" err="1"/>
              <a:t>rowstore</a:t>
            </a:r>
            <a:r>
              <a:rPr lang="en-US" baseline="0" dirty="0"/>
              <a:t> or </a:t>
            </a:r>
            <a:r>
              <a:rPr lang="en-US" baseline="0" dirty="0" err="1"/>
              <a:t>columnstore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1_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47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jp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11" Type="http://schemas.openxmlformats.org/officeDocument/2006/relationships/image" Target="../media/image25.jpg"/><Relationship Id="rId5" Type="http://schemas.openxmlformats.org/officeDocument/2006/relationships/image" Target="../media/image19.png"/><Relationship Id="rId15" Type="http://schemas.openxmlformats.org/officeDocument/2006/relationships/image" Target="../media/image29.jpg"/><Relationship Id="rId10" Type="http://schemas.openxmlformats.org/officeDocument/2006/relationships/image" Target="../media/image24.png"/><Relationship Id="rId4" Type="http://schemas.openxmlformats.org/officeDocument/2006/relationships/image" Target="../media/image18.jp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taylor29708?tab=repositor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 /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4D9EC6-60B2-4F4C-9D45-5E83C5C14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478231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xmlns="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xmlns="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Note: This is usually ON by default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temporal_history_retention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is_temporal_history_retention_enabled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CustomerHistory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3 months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7 weeks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4836319"/>
            <a:ext cx="10687782" cy="9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/>
              <a:t>Sample databases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;p9">
            <a:extLst>
              <a:ext uri="{FF2B5EF4-FFF2-40B4-BE49-F238E27FC236}">
                <a16:creationId xmlns="" xmlns:a16="http://schemas.microsoft.com/office/drawing/2014/main" id="{D37AF39C-9430-477B-B5A5-5FC00B9BFC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5600" y="366162"/>
            <a:ext cx="4535518" cy="6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;p9">
            <a:extLst>
              <a:ext uri="{FF2B5EF4-FFF2-40B4-BE49-F238E27FC236}">
                <a16:creationId xmlns="" xmlns:a16="http://schemas.microsoft.com/office/drawing/2014/main" id="{1CC7FA5D-D8C8-439D-916A-EFE112619711}"/>
              </a:ext>
            </a:extLst>
          </p:cNvPr>
          <p:cNvSpPr txBox="1"/>
          <p:nvPr/>
        </p:nvSpPr>
        <p:spPr>
          <a:xfrm>
            <a:off x="-12539" y="278680"/>
            <a:ext cx="66655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8F5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YOU, SPONSORS!</a:t>
            </a:r>
            <a:endParaRPr sz="4000" b="1" dirty="0">
              <a:solidFill>
                <a:srgbClr val="008F5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0449B6-3644-4DF1-993F-267062508B65}"/>
              </a:ext>
            </a:extLst>
          </p:cNvPr>
          <p:cNvSpPr txBox="1"/>
          <p:nvPr/>
        </p:nvSpPr>
        <p:spPr>
          <a:xfrm>
            <a:off x="275937" y="1046238"/>
            <a:ext cx="504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Rockstar</a:t>
            </a:r>
            <a:r>
              <a:rPr lang="en-US" sz="4000" dirty="0"/>
              <a:t> Sponsors!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14E2A6-D980-430A-9283-41AAC28AF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46" y="4008230"/>
            <a:ext cx="7231678" cy="1569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EEC72EC-AC19-4A1A-8426-632F92C4F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65" y="2236054"/>
            <a:ext cx="6462172" cy="15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;p9">
            <a:extLst>
              <a:ext uri="{FF2B5EF4-FFF2-40B4-BE49-F238E27FC236}">
                <a16:creationId xmlns="" xmlns:a16="http://schemas.microsoft.com/office/drawing/2014/main" id="{6460DB7F-50A9-4D1E-9D4E-61F7FD0796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5600" y="366162"/>
            <a:ext cx="4535518" cy="6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AD7B67B-A271-42CB-B97A-5AAD1CCA8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87" y="1628794"/>
            <a:ext cx="2473970" cy="1340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8C9427-59DD-4B1D-BE95-1F3C7B4BC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36" y="4501898"/>
            <a:ext cx="1826138" cy="550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14716C8-3310-427A-838F-4A78AA98B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91" y="1834998"/>
            <a:ext cx="2881854" cy="977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1B8973D-2ACE-4ABC-BC31-B205CAA80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0" y="1847620"/>
            <a:ext cx="2697286" cy="9645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383BC45-84A1-42B1-B0C9-C5908137070F}"/>
              </a:ext>
            </a:extLst>
          </p:cNvPr>
          <p:cNvSpPr txBox="1"/>
          <p:nvPr/>
        </p:nvSpPr>
        <p:spPr>
          <a:xfrm>
            <a:off x="200296" y="1038173"/>
            <a:ext cx="344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Gold</a:t>
            </a:r>
            <a:r>
              <a:rPr lang="en-US" sz="2000" dirty="0"/>
              <a:t> </a:t>
            </a:r>
            <a:r>
              <a:rPr lang="en-US" sz="3600" dirty="0"/>
              <a:t>Sponsors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70A065D-8A25-41A7-AC6D-072A8379C5B3}"/>
              </a:ext>
            </a:extLst>
          </p:cNvPr>
          <p:cNvSpPr txBox="1"/>
          <p:nvPr/>
        </p:nvSpPr>
        <p:spPr>
          <a:xfrm>
            <a:off x="9430985" y="4131181"/>
            <a:ext cx="196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Breakfast Sponsor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C43469-76FF-4B47-BEE8-FA07D524AD00}"/>
              </a:ext>
            </a:extLst>
          </p:cNvPr>
          <p:cNvSpPr txBox="1"/>
          <p:nvPr/>
        </p:nvSpPr>
        <p:spPr>
          <a:xfrm>
            <a:off x="9186068" y="1290240"/>
            <a:ext cx="199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After Party</a:t>
            </a:r>
            <a:r>
              <a:rPr lang="en-US" sz="1600" baseline="0" dirty="0"/>
              <a:t> </a:t>
            </a:r>
            <a:r>
              <a:rPr lang="en-US" sz="1600" dirty="0"/>
              <a:t>Sponsor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B64E446-28A7-4355-BF23-C7E1A21C61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9" y="3510656"/>
            <a:ext cx="3364109" cy="959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1723E96-82F7-4CF5-881E-D12870BD3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22" y="3452715"/>
            <a:ext cx="4474887" cy="10170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DD1B522-0A4A-4306-8C19-A18CAAB4E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66" y="1902362"/>
            <a:ext cx="1905000" cy="857250"/>
          </a:xfrm>
          <a:prstGeom prst="rect">
            <a:avLst/>
          </a:prstGeom>
        </p:spPr>
      </p:pic>
      <p:sp>
        <p:nvSpPr>
          <p:cNvPr id="26" name="Google Shape;14;p9">
            <a:extLst>
              <a:ext uri="{FF2B5EF4-FFF2-40B4-BE49-F238E27FC236}">
                <a16:creationId xmlns="" xmlns:a16="http://schemas.microsoft.com/office/drawing/2014/main" id="{31EEB94F-624C-42D1-91C9-71F0BA3B5C6F}"/>
              </a:ext>
            </a:extLst>
          </p:cNvPr>
          <p:cNvSpPr txBox="1"/>
          <p:nvPr/>
        </p:nvSpPr>
        <p:spPr>
          <a:xfrm>
            <a:off x="-12539" y="278680"/>
            <a:ext cx="66655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8F5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YOU, SPONSORS!</a:t>
            </a:r>
            <a:endParaRPr sz="4000" b="1" dirty="0">
              <a:solidFill>
                <a:srgbClr val="008F5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464A31A5-D7CB-4129-8DE1-62F7B8535D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139" y="5268194"/>
            <a:ext cx="3286125" cy="5905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EAB55074-77A9-4B8E-8AE5-C32394E8C4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70321" y="4805048"/>
            <a:ext cx="4036136" cy="15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9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;p9">
            <a:extLst>
              <a:ext uri="{FF2B5EF4-FFF2-40B4-BE49-F238E27FC236}">
                <a16:creationId xmlns="" xmlns:a16="http://schemas.microsoft.com/office/drawing/2014/main" id="{6460DB7F-50A9-4D1E-9D4E-61F7FD0796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5600" y="366162"/>
            <a:ext cx="4535518" cy="6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D8A106F-4BE0-4EE4-AEE0-B7CF7D810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5" y="1672321"/>
            <a:ext cx="874408" cy="874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D7E330-0107-4BCB-8E1B-F91A8788B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61" y="1654708"/>
            <a:ext cx="3082694" cy="896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075CDCF-0074-4C29-8B1E-CFCBCA892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82" y="5007317"/>
            <a:ext cx="1618871" cy="418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4ACD93E-DC6E-4B74-9EAC-415B778EC9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74" y="5038762"/>
            <a:ext cx="1744587" cy="418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E724713-AF28-41D8-9381-A8537588DE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53" y="4938470"/>
            <a:ext cx="549237" cy="549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F223141-1DB5-4F0B-AC33-F27131499622}"/>
              </a:ext>
            </a:extLst>
          </p:cNvPr>
          <p:cNvSpPr txBox="1"/>
          <p:nvPr/>
        </p:nvSpPr>
        <p:spPr>
          <a:xfrm>
            <a:off x="554315" y="1148387"/>
            <a:ext cx="197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Silver Sponsors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B25ED03-1369-4EEB-A37D-04004CEF017A}"/>
              </a:ext>
            </a:extLst>
          </p:cNvPr>
          <p:cNvSpPr txBox="1"/>
          <p:nvPr/>
        </p:nvSpPr>
        <p:spPr>
          <a:xfrm>
            <a:off x="563608" y="4491408"/>
            <a:ext cx="214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Bronze Sponsors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7B9426E-9A18-4416-85DA-D31D4AE5CE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22" y="5752206"/>
            <a:ext cx="1205218" cy="5781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57A5AE4-27D6-4C27-897F-ABBAA3C2F6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2" y="5831744"/>
            <a:ext cx="1676404" cy="4191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0245E4F-79E4-4135-803F-F39059AC4B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92" y="1686526"/>
            <a:ext cx="936769" cy="9367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C22CA3E-43B2-474B-A689-5E1C461670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08" y="4953347"/>
            <a:ext cx="1645489" cy="5826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072AD70-F93E-4D47-B407-DF7BE3BBBD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65" y="2910344"/>
            <a:ext cx="1899717" cy="9498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77C4FF48-BDE2-4048-AC88-0506650EAC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13" y="4442526"/>
            <a:ext cx="1617964" cy="1617964"/>
          </a:xfrm>
          <a:prstGeom prst="rect">
            <a:avLst/>
          </a:prstGeom>
        </p:spPr>
      </p:pic>
      <p:sp>
        <p:nvSpPr>
          <p:cNvPr id="26" name="Google Shape;14;p9">
            <a:extLst>
              <a:ext uri="{FF2B5EF4-FFF2-40B4-BE49-F238E27FC236}">
                <a16:creationId xmlns="" xmlns:a16="http://schemas.microsoft.com/office/drawing/2014/main" id="{31EEB94F-624C-42D1-91C9-71F0BA3B5C6F}"/>
              </a:ext>
            </a:extLst>
          </p:cNvPr>
          <p:cNvSpPr txBox="1"/>
          <p:nvPr/>
        </p:nvSpPr>
        <p:spPr>
          <a:xfrm>
            <a:off x="-12539" y="278680"/>
            <a:ext cx="66655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8F5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YOU, SPONSORS!</a:t>
            </a:r>
            <a:endParaRPr sz="4000" b="1" dirty="0">
              <a:solidFill>
                <a:srgbClr val="008F5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A3A5774A-2758-4225-B94F-1F54D7DDEF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92414" y="2774079"/>
            <a:ext cx="2099994" cy="9974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992478D-05D1-4402-B3B1-0978A09425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84711" y="5621316"/>
            <a:ext cx="21907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5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160302" y="1407183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133" y="1948799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81" y="1456064"/>
            <a:ext cx="2367147" cy="5706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58C60E0-346D-408D-8161-D9CFFB10EFF7}"/>
              </a:ext>
            </a:extLst>
          </p:cNvPr>
          <p:cNvGrpSpPr/>
          <p:nvPr/>
        </p:nvGrpSpPr>
        <p:grpSpPr>
          <a:xfrm>
            <a:off x="1962031" y="3181016"/>
            <a:ext cx="4198271" cy="921902"/>
            <a:chOff x="574562" y="3243600"/>
            <a:chExt cx="4198271" cy="921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562" y="3826507"/>
              <a:ext cx="378721" cy="3075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62" y="3243600"/>
              <a:ext cx="378721" cy="378721"/>
            </a:xfrm>
            <a:prstGeom prst="rect">
              <a:avLst/>
            </a:prstGeom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110585" y="3738796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@tf3604.com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1110586" y="3281454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brian@tf3604.com</a:t>
              </a: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E4EC1EE-F40A-4286-AF9F-AD7FAB0C5527}"/>
              </a:ext>
            </a:extLst>
          </p:cNvPr>
          <p:cNvCxnSpPr/>
          <p:nvPr/>
        </p:nvCxnSpPr>
        <p:spPr>
          <a:xfrm>
            <a:off x="5812901" y="1569044"/>
            <a:ext cx="0" cy="3084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with complexity / caveats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 / </a:t>
            </a:r>
            <a:r>
              <a:rPr lang="en-US" dirty="0">
                <a:hlinkClick r:id="rId3"/>
              </a:rPr>
              <a:t>Temporal data capture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Automobile Tracking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7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9A762-FDA9-4320-A910-D0B12318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2153953"/>
            <a:ext cx="10800000" cy="2172268"/>
          </a:xfrm>
        </p:spPr>
        <p:txBody>
          <a:bodyPr/>
          <a:lstStyle/>
          <a:p>
            <a:pPr algn="ctr"/>
            <a:r>
              <a:rPr lang="en-US" sz="6000" dirty="0"/>
              <a:t>Appendix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Usage summary</a:t>
            </a:r>
          </a:p>
        </p:txBody>
      </p:sp>
    </p:spTree>
    <p:extLst>
      <p:ext uri="{BB962C8B-B14F-4D97-AF65-F5344CB8AC3E}">
        <p14:creationId xmlns:p14="http://schemas.microsoft.com/office/powerpoint/2010/main" val="187260308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559</Words>
  <Application>Microsoft Office PowerPoint</Application>
  <PresentationFormat>Custom</PresentationFormat>
  <Paragraphs>117</Paragraphs>
  <Slides>18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Quattrocento Sans</vt:lpstr>
      <vt:lpstr>Segoe UI</vt:lpstr>
      <vt:lpstr>Wingdings</vt:lpstr>
      <vt:lpstr>SQLSatOslo 2016</vt:lpstr>
      <vt:lpstr>Image</vt:lpstr>
      <vt:lpstr>Brian Hansen brian@tf3604.com @tf3604</vt:lpstr>
      <vt:lpstr>PowerPoint Presentation</vt:lpstr>
      <vt:lpstr>PowerPoint Presentation</vt:lpstr>
      <vt:lpstr>PowerPoint Presentation</vt:lpstr>
      <vt:lpstr>Brian Hansen</vt:lpstr>
      <vt:lpstr>Temporal Tables</vt:lpstr>
      <vt:lpstr>The Scenario</vt:lpstr>
      <vt:lpstr>Demo</vt:lpstr>
      <vt:lpstr>Appendix Usage summary</vt:lpstr>
      <vt:lpstr>Summary</vt:lpstr>
      <vt:lpstr>Summary</vt:lpstr>
      <vt:lpstr>Summary</vt:lpstr>
      <vt:lpstr>Summary</vt:lpstr>
      <vt:lpstr>SQL 2017 Enhancements: Retention</vt:lpstr>
      <vt:lpstr>SQL 2017 Enhancements: Retention</vt:lpstr>
      <vt:lpstr>SQL 2017 Enhancements: Retention</vt:lpstr>
      <vt:lpstr>SQL 2017 Enhancements: Retention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91</cp:revision>
  <dcterms:created xsi:type="dcterms:W3CDTF">2011-08-19T20:30:49Z</dcterms:created>
  <dcterms:modified xsi:type="dcterms:W3CDTF">2019-08-01T14:15:38Z</dcterms:modified>
</cp:coreProperties>
</file>