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63" r:id="rId2"/>
    <p:sldId id="265" r:id="rId3"/>
    <p:sldId id="268" r:id="rId4"/>
    <p:sldId id="288" r:id="rId5"/>
    <p:sldId id="294" r:id="rId6"/>
    <p:sldId id="271" r:id="rId7"/>
    <p:sldId id="273" r:id="rId8"/>
    <p:sldId id="272" r:id="rId9"/>
    <p:sldId id="289" r:id="rId10"/>
    <p:sldId id="284" r:id="rId11"/>
    <p:sldId id="293" r:id="rId12"/>
    <p:sldId id="285" r:id="rId13"/>
    <p:sldId id="274" r:id="rId14"/>
    <p:sldId id="286" r:id="rId15"/>
    <p:sldId id="290" r:id="rId16"/>
    <p:sldId id="291" r:id="rId17"/>
    <p:sldId id="292" r:id="rId18"/>
    <p:sldId id="287" r:id="rId19"/>
    <p:sldId id="278" r:id="rId20"/>
    <p:sldId id="279" r:id="rId21"/>
    <p:sldId id="283" r:id="rId22"/>
    <p:sldId id="280" r:id="rId23"/>
    <p:sldId id="281" r:id="rId24"/>
    <p:sldId id="282" r:id="rId25"/>
    <p:sldId id="295" r:id="rId26"/>
    <p:sldId id="296" r:id="rId27"/>
    <p:sldId id="275" r:id="rId28"/>
    <p:sldId id="277" r:id="rId29"/>
    <p:sldId id="276" r:id="rId30"/>
    <p:sldId id="267" r:id="rId31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6937" autoAdjust="0"/>
  </p:normalViewPr>
  <p:slideViewPr>
    <p:cSldViewPr snapToGrid="0" snapToObjects="1">
      <p:cViewPr varScale="1">
        <p:scale>
          <a:sx n="59" d="100"/>
          <a:sy n="59" d="100"/>
        </p:scale>
        <p:origin x="1278" y="6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Wikipedia: Mathematical topics typically emerge and evolve through interactions among many researchers. Set theory, however, was founded by a single paper in 1874 by [German Mathematician] </a:t>
            </a:r>
            <a:r>
              <a:rPr lang="en-US" b="1" dirty="0"/>
              <a:t>Georg Cantor</a:t>
            </a:r>
            <a:r>
              <a:rPr lang="en-US" dirty="0"/>
              <a:t>: "On a Property of the Collection of All Real Algebraic Numbers“</a:t>
            </a:r>
            <a:r>
              <a:rPr lang="en-US" baseline="0" dirty="0"/>
              <a:t> (https://en.wikipedia.org/wiki/Set_theory)</a:t>
            </a:r>
          </a:p>
          <a:p>
            <a:endParaRPr lang="en-US" baseline="0" dirty="0"/>
          </a:p>
          <a:p>
            <a:r>
              <a:rPr lang="en-US" dirty="0"/>
              <a:t>Wikipedia: Relational algebra, first created by Edgar F. </a:t>
            </a:r>
            <a:r>
              <a:rPr lang="en-US" dirty="0" err="1"/>
              <a:t>Codd</a:t>
            </a:r>
            <a:r>
              <a:rPr lang="en-US" dirty="0"/>
              <a:t> while at IBM, is a family of algebras with a well-founded semantics used for modelling the data stored in relational databases, and defining queries on it. Relational algebra received little attention outside of pure mathematics until the publication of E.F. </a:t>
            </a:r>
            <a:r>
              <a:rPr lang="en-US" dirty="0" err="1"/>
              <a:t>Codd's</a:t>
            </a:r>
            <a:r>
              <a:rPr lang="en-US" dirty="0"/>
              <a:t> relational model of data in 1970. (https://en.wikipedia.org/wiki/Relational_algebra)</a:t>
            </a:r>
          </a:p>
          <a:p>
            <a:endParaRPr lang="en-US" dirty="0"/>
          </a:p>
          <a:p>
            <a:r>
              <a:rPr lang="en-US" dirty="0"/>
              <a:t>Relational algebra</a:t>
            </a:r>
            <a:r>
              <a:rPr lang="en-US" baseline="0" dirty="0"/>
              <a:t> is also based on the mathematical study of predicate logic.</a:t>
            </a:r>
          </a:p>
          <a:p>
            <a:endParaRPr lang="en-US" baseline="0" dirty="0"/>
          </a:p>
          <a:p>
            <a:r>
              <a:rPr lang="en-US" baseline="0" dirty="0"/>
              <a:t>Technically a “set” is distinct; a “bag” can contain duplicate, so that better describes what we commonly think of as a set in SQL Server.</a:t>
            </a:r>
          </a:p>
          <a:p>
            <a:endParaRPr lang="en-US" baseline="0" dirty="0"/>
          </a:p>
          <a:p>
            <a:r>
              <a:rPr lang="en-US" baseline="0" dirty="0"/>
              <a:t>Sets </a:t>
            </a:r>
            <a:r>
              <a:rPr lang="en-US" baseline="0"/>
              <a:t>are unordered.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5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98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1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2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40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30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 We have a database we restore to multiple test environments daily.  It has a 33MM row table that contains prod data</a:t>
            </a:r>
            <a:r>
              <a:rPr lang="en-US" baseline="0" dirty="0"/>
              <a:t> that need to converted to equivalent test data.  Not every row needs to be updated, but about 17.5MM rows do need to be updated.</a:t>
            </a:r>
          </a:p>
          <a:p>
            <a:endParaRPr lang="en-US" baseline="0" dirty="0"/>
          </a:p>
          <a:p>
            <a:r>
              <a:rPr lang="en-US" baseline="0" dirty="0"/>
              <a:t>Originally, I updated this all in a single operation, but this caused problems with the transaction log.</a:t>
            </a:r>
          </a:p>
          <a:p>
            <a:endParaRPr lang="en-US" baseline="0" dirty="0"/>
          </a:p>
          <a:p>
            <a:r>
              <a:rPr lang="en-US" baseline="0" dirty="0"/>
              <a:t>So … I split up the update into multiple operations.  In this case, the table had a unique integer column as the clustering, with relatively few gaps in the values.  I determine the min value and the max value of the clustering key (very quick operations), and then operate in chunks of 100,000 rows to do the update process.</a:t>
            </a:r>
          </a:p>
          <a:p>
            <a:endParaRPr lang="en-US" baseline="0" dirty="0"/>
          </a:p>
          <a:p>
            <a:r>
              <a:rPr lang="en-US" baseline="0" dirty="0"/>
              <a:t>While chunking up the operation adds overhead to the process, the reduced impact on the t-log makes this overall a more </a:t>
            </a:r>
            <a:r>
              <a:rPr lang="en-US" baseline="0"/>
              <a:t>performant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set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8"/>
            <a:ext cx="10799762" cy="1762126"/>
          </a:xfrm>
        </p:spPr>
        <p:txBody>
          <a:bodyPr/>
          <a:lstStyle/>
          <a:p>
            <a:r>
              <a:rPr lang="en-US" sz="6000" dirty="0"/>
              <a:t>Set Me Up</a:t>
            </a:r>
          </a:p>
          <a:p>
            <a:r>
              <a:rPr lang="en-US" dirty="0"/>
              <a:t>How to Think in 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5CA58-BC71-4CE1-ACB0-4410970492E6}"/>
              </a:ext>
            </a:extLst>
          </p:cNvPr>
          <p:cNvSpPr txBox="1"/>
          <p:nvPr/>
        </p:nvSpPr>
        <p:spPr>
          <a:xfrm>
            <a:off x="8392092" y="5196483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#662</a:t>
            </a:r>
          </a:p>
          <a:p>
            <a:pPr algn="r"/>
            <a:r>
              <a:rPr lang="en-US" dirty="0"/>
              <a:t>Sioux Falls, South Dakota</a:t>
            </a:r>
          </a:p>
          <a:p>
            <a:pPr algn="r"/>
            <a:r>
              <a:rPr lang="en-US" dirty="0"/>
              <a:t>19 August 2017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Cursors and 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6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6" y="1439813"/>
            <a:ext cx="5042192" cy="4680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od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Line1ProductId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OrderHeader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oh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8846" y="1439813"/>
            <a:ext cx="5042192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OrderDate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OrderHeader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oh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od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oh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OrderDetailId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4926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5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(UDFs)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Scalar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Returns single value of any data type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Call as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ScalarFunc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param1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param2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Multi-Statement Table-Valued *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Returns table variable populated by function code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Call as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TableValuedFunc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param1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param2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Inline Table-Valued: single select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934" y="5930843"/>
            <a:ext cx="927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Improved performance in SQL 2017 under certain conditions (“adaptive join processing”)</a:t>
            </a:r>
          </a:p>
        </p:txBody>
      </p:sp>
    </p:spTree>
    <p:extLst>
      <p:ext uri="{BB962C8B-B14F-4D97-AF65-F5344CB8AC3E}">
        <p14:creationId xmlns:p14="http://schemas.microsoft.com/office/powerpoint/2010/main" val="77980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5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Joins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1331197"/>
            <a:ext cx="7422007" cy="1499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08332" y="3005959"/>
            <a:ext cx="56101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PersonDim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'Contact'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CustomerStatus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PersonDim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pnext.ValidFrom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&gt;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pd.ValidFrom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pnext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ValidFrom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'Prospect'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65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Joins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1322867"/>
            <a:ext cx="7445312" cy="150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8" y="3069784"/>
            <a:ext cx="7963201" cy="162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6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/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LEAD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LAG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tbl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PartitionColumn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tbl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SortColumn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…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49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Aggregations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9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SSIS: Command Component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02" y="1388705"/>
            <a:ext cx="6715471" cy="42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1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365397"/>
            <a:ext cx="7776210" cy="2117982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  <a:p>
            <a:r>
              <a:rPr lang="en-US" sz="2857" dirty="0"/>
              <a:t>Started as </a:t>
            </a:r>
            <a:r>
              <a:rPr lang="en-US" sz="2857" b="1" dirty="0"/>
              <a:t>developer</a:t>
            </a:r>
            <a:r>
              <a:rPr lang="en-US" sz="2857" dirty="0"/>
              <a:t>, still </a:t>
            </a:r>
            <a:r>
              <a:rPr lang="en-US" sz="2857" i="1" dirty="0"/>
              <a:t>trying</a:t>
            </a:r>
            <a:r>
              <a:rPr lang="en-US" sz="2857" dirty="0"/>
              <a:t> to keep 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947780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526292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943385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992485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443858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981239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923076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634816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SSIS: Staging 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30" y="1080363"/>
            <a:ext cx="9476615" cy="51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76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29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baseline="30000" dirty="0"/>
              <a:t>#</a:t>
            </a:r>
            <a:r>
              <a:rPr lang="en-US" dirty="0"/>
              <a:t>: Singleton Inserts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"insert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stage.DataFile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values (@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@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_files)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_connection))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file.FullName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command.Parameters.Add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writeTimeParameter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file.LastWriteTime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writeTimeParameter.SqlDbType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.DateTime2;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command.Parameters.Add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writeTimeParameter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command.ExecuteNonQuery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4826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baseline="30000" dirty="0"/>
              <a:t>#</a:t>
            </a:r>
            <a:r>
              <a:rPr lang="en-US" dirty="0"/>
              <a:t>: Bulk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connection,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SqlBulkCopyOptions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.TableLock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SqlBulkCopyOptions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.UseInternalTransaction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bulkCopy.BulkCopyTimeout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300;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bulkCopy.ColumnMappings.Clear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bulkCopy.ColumnMappings.Add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bulkCopy.ColumnMappings.Add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LastWriteTime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bulkCopy.DestinationTableName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stage.DataFile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CreateFileListDataTable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bulkCopy.WriteToServer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7968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82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So if sets are good, really big sets are better, right?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Transaction log impacts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Long-running transactions and clearing the log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 growth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 space reservation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What if DB is restored to point in the middle of the operation?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Splitting up sets is a bit </a:t>
            </a:r>
            <a:r>
              <a:rPr lang="en-US"/>
              <a:t>of an 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42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7BFA-186D-4C50-B7F0-4DD01FC8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3746-B260-4255-A890-AFA739367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In-Memory OLTP changes things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aka </a:t>
            </a:r>
            <a:r>
              <a:rPr lang="en-US" dirty="0" err="1"/>
              <a:t>Hekaton</a:t>
            </a:r>
            <a:r>
              <a:rPr lang="en-US"/>
              <a:t>, new in SQL 2014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If natively compiled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Loops with data access perform well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Beware of limitations</a:t>
            </a:r>
          </a:p>
        </p:txBody>
      </p:sp>
    </p:spTree>
    <p:extLst>
      <p:ext uri="{BB962C8B-B14F-4D97-AF65-F5344CB8AC3E}">
        <p14:creationId xmlns:p14="http://schemas.microsoft.com/office/powerpoint/2010/main" val="1758122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Cursors are usually inefficient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If necessary, declare as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fast_forward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read_only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Still necessary for lots of admin functionality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Pre-2012, still best way to do running totals,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Triangle joins are evil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50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Avoid most UDFs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Scalar and multi-statement TVFs with data access tend to perform poorly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CLR with data access tends to perform poorly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Inline TVFs generally optimize well and tend to perform nicely</a:t>
            </a:r>
          </a:p>
        </p:txBody>
      </p:sp>
    </p:spTree>
    <p:extLst>
      <p:ext uri="{BB962C8B-B14F-4D97-AF65-F5344CB8AC3E}">
        <p14:creationId xmlns:p14="http://schemas.microsoft.com/office/powerpoint/2010/main" val="3534619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Embrace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/>
              <a:t>: It is much more useful than just for counting rows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Embrace windowing 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Embrace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Easy way to improve many scalar UDFs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May need to split up very large sets</a:t>
            </a:r>
          </a:p>
        </p:txBody>
      </p:sp>
    </p:spTree>
    <p:extLst>
      <p:ext uri="{BB962C8B-B14F-4D97-AF65-F5344CB8AC3E}">
        <p14:creationId xmlns:p14="http://schemas.microsoft.com/office/powerpoint/2010/main" val="274394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Why sets?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Anti-patterns and solutions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Set-based constructs</a:t>
            </a:r>
          </a:p>
        </p:txBody>
      </p:sp>
    </p:spTree>
    <p:extLst>
      <p:ext uri="{BB962C8B-B14F-4D97-AF65-F5344CB8AC3E}">
        <p14:creationId xmlns:p14="http://schemas.microsoft.com/office/powerpoint/2010/main" val="3517812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www.tf3604.com/sets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334814"/>
            <a:ext cx="10800000" cy="478499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Math: set theory (Cantor, 1874)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Rigorous proofs of set operations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Relational model / relational algebra (</a:t>
            </a:r>
            <a:r>
              <a:rPr lang="en-US" dirty="0" err="1"/>
              <a:t>Codd</a:t>
            </a:r>
            <a:r>
              <a:rPr lang="en-US" dirty="0"/>
              <a:t>, 1970)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Very stable, still basis for most RDBMS engines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internal operators are optimized for sets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However, most code still operates row-by-row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Some newer operations run in “batch” mode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0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5400135"/>
            <a:ext cx="10800000" cy="719677"/>
          </a:xfrm>
        </p:spPr>
        <p:txBody>
          <a:bodyPr/>
          <a:lstStyle/>
          <a:p>
            <a:r>
              <a:rPr lang="en-US" dirty="0"/>
              <a:t>Can be external or internal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A072C-7926-41E0-B73D-643B0D73A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0363"/>
            <a:ext cx="3271913" cy="1840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DA9823-AE8A-4DEE-9F72-FF82E5364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900" y="1063109"/>
            <a:ext cx="2075717" cy="1167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BAB9CC-BE18-4833-9C69-EF84E94F5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617" y="3919522"/>
            <a:ext cx="3271913" cy="1840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B3D48D-7586-44AA-B3A8-BA0BC32CC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946" y="2375214"/>
            <a:ext cx="9484654" cy="267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1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Harness (SQL)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TestStartTime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Execute test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...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TestEndTime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ExecutionResult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N'Test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Name'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03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Harness (SQL) –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MostRecentTestRuns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 xr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datediff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millisecond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N'Test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Name'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MostRecentTestRuns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offset 1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fetch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only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330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Harness (C</a:t>
            </a:r>
            <a:r>
              <a:rPr lang="en-US" baseline="30000" dirty="0"/>
              <a:t>#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Stopwatch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clock =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Stopwatch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Execute test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clock.Stop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clock.Elapsed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executionTimes.RemoveMinAndMaxValues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averageTimeInMilliseconds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executionTimes.Average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(t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t.TotalMilliseconds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924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 and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Cursors – heavyweight objects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Many infrequently used features enabled by default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If necessary, declare as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fast_forward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read_only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WHILE loops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More lightweight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However, still tend be slow (compared to procedural languages)</a:t>
            </a:r>
          </a:p>
        </p:txBody>
      </p:sp>
    </p:spTree>
    <p:extLst>
      <p:ext uri="{BB962C8B-B14F-4D97-AF65-F5344CB8AC3E}">
        <p14:creationId xmlns:p14="http://schemas.microsoft.com/office/powerpoint/2010/main" val="1515926937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1408</Words>
  <Application>Microsoft Office PowerPoint</Application>
  <PresentationFormat>Custom</PresentationFormat>
  <Paragraphs>247</Paragraphs>
  <Slides>30</Slides>
  <Notes>9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Brian Hansen</vt:lpstr>
      <vt:lpstr>Agenda</vt:lpstr>
      <vt:lpstr>Why Sets?</vt:lpstr>
      <vt:lpstr>RBAR</vt:lpstr>
      <vt:lpstr>Test Harness (SQL)</vt:lpstr>
      <vt:lpstr>Test Harness (SQL) – Results</vt:lpstr>
      <vt:lpstr>Test Harness (C#)</vt:lpstr>
      <vt:lpstr>Cursors and Loops</vt:lpstr>
      <vt:lpstr>Demo</vt:lpstr>
      <vt:lpstr>Subqueries</vt:lpstr>
      <vt:lpstr>Demo</vt:lpstr>
      <vt:lpstr>User-Defined Functions (UDFs)</vt:lpstr>
      <vt:lpstr>Demo</vt:lpstr>
      <vt:lpstr>Triangle Joins</vt:lpstr>
      <vt:lpstr>Triangle Joins</vt:lpstr>
      <vt:lpstr>Windowing Functions</vt:lpstr>
      <vt:lpstr>Demo</vt:lpstr>
      <vt:lpstr>SSIS: Command Component</vt:lpstr>
      <vt:lpstr>SSIS: Staging Table</vt:lpstr>
      <vt:lpstr>Demo</vt:lpstr>
      <vt:lpstr>C#: Singleton Inserts</vt:lpstr>
      <vt:lpstr>C#: Bulk Insert</vt:lpstr>
      <vt:lpstr>Demo</vt:lpstr>
      <vt:lpstr>So if sets are good, really big sets are better, right?</vt:lpstr>
      <vt:lpstr>Other Stuff</vt:lpstr>
      <vt:lpstr>Key Take-Aways</vt:lpstr>
      <vt:lpstr>Key Take-Aways</vt:lpstr>
      <vt:lpstr>Key Take-Aways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104</cp:revision>
  <dcterms:created xsi:type="dcterms:W3CDTF">2011-08-19T20:30:49Z</dcterms:created>
  <dcterms:modified xsi:type="dcterms:W3CDTF">2017-08-05T02:32:49Z</dcterms:modified>
</cp:coreProperties>
</file>