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EET 495 Theater Proposal</a:t>
            </a:r>
          </a:p>
        </p:txBody>
      </p:sp>
      <p:sp>
        <p:nvSpPr>
          <p:cNvPr id="135" name="Shape 135"/>
          <p:cNvSpPr txBox="1"/>
          <p:nvPr>
            <p:ph idx="1" type="subTitle"/>
          </p:nvPr>
        </p:nvSpPr>
        <p:spPr>
          <a:xfrm>
            <a:off x="4310550" y="3482375"/>
            <a:ext cx="2083500" cy="1309500"/>
          </a:xfrm>
          <a:prstGeom prst="rect">
            <a:avLst/>
          </a:prstGeom>
        </p:spPr>
        <p:txBody>
          <a:bodyPr anchorCtr="0" anchor="t" bIns="91425" lIns="91425" rIns="91425" wrap="square" tIns="91425">
            <a:noAutofit/>
          </a:bodyPr>
          <a:lstStyle/>
          <a:p>
            <a:pPr lvl="0">
              <a:spcBef>
                <a:spcPts val="0"/>
              </a:spcBef>
              <a:buNone/>
            </a:pPr>
            <a:r>
              <a:rPr b="1" lang="en"/>
              <a:t>Presented by:</a:t>
            </a:r>
          </a:p>
          <a:p>
            <a:pPr lvl="0">
              <a:spcBef>
                <a:spcPts val="0"/>
              </a:spcBef>
              <a:buNone/>
            </a:pPr>
            <a:r>
              <a:rPr lang="en"/>
              <a:t>Software:</a:t>
            </a:r>
          </a:p>
          <a:p>
            <a:pPr lvl="0">
              <a:spcBef>
                <a:spcPts val="0"/>
              </a:spcBef>
              <a:buNone/>
            </a:pPr>
            <a:r>
              <a:rPr lang="en"/>
              <a:t>Austin Bechtel</a:t>
            </a:r>
          </a:p>
          <a:p>
            <a:pPr lvl="0" rtl="0">
              <a:spcBef>
                <a:spcPts val="0"/>
              </a:spcBef>
              <a:buNone/>
            </a:pPr>
            <a:r>
              <a:rPr lang="en"/>
              <a:t>Patrick Dudczyk</a:t>
            </a:r>
          </a:p>
          <a:p>
            <a:pPr lvl="0">
              <a:spcBef>
                <a:spcPts val="0"/>
              </a:spcBef>
              <a:buNone/>
            </a:pPr>
            <a:r>
              <a:rPr lang="en"/>
              <a:t>Mohammed Abdulwahab</a:t>
            </a:r>
          </a:p>
          <a:p>
            <a:pPr lvl="0">
              <a:spcBef>
                <a:spcPts val="0"/>
              </a:spcBef>
              <a:buNone/>
            </a:pPr>
            <a:r>
              <a:t/>
            </a:r>
            <a:endParaRPr/>
          </a:p>
        </p:txBody>
      </p:sp>
      <p:sp>
        <p:nvSpPr>
          <p:cNvPr id="136" name="Shape 136"/>
          <p:cNvSpPr txBox="1"/>
          <p:nvPr/>
        </p:nvSpPr>
        <p:spPr>
          <a:xfrm>
            <a:off x="6521225" y="3482375"/>
            <a:ext cx="2395200" cy="1434900"/>
          </a:xfrm>
          <a:prstGeom prst="rect">
            <a:avLst/>
          </a:prstGeom>
          <a:noFill/>
          <a:ln>
            <a:noFill/>
          </a:ln>
        </p:spPr>
        <p:txBody>
          <a:bodyPr anchorCtr="0" anchor="t" bIns="91425" lIns="91425" rIns="91425" wrap="square" tIns="91425">
            <a:noAutofit/>
          </a:bodyPr>
          <a:lstStyle/>
          <a:p>
            <a:pPr lvl="0" rtl="0">
              <a:spcBef>
                <a:spcPts val="0"/>
              </a:spcBef>
              <a:buNone/>
            </a:pPr>
            <a:r>
              <a:t/>
            </a:r>
            <a:endParaRPr b="1" sz="1300">
              <a:solidFill>
                <a:schemeClr val="lt1"/>
              </a:solidFill>
              <a:latin typeface="Lato"/>
              <a:ea typeface="Lato"/>
              <a:cs typeface="Lato"/>
              <a:sym typeface="Lato"/>
            </a:endParaRPr>
          </a:p>
          <a:p>
            <a:pPr lvl="0" rtl="0">
              <a:spcBef>
                <a:spcPts val="0"/>
              </a:spcBef>
              <a:buNone/>
            </a:pPr>
            <a:r>
              <a:rPr lang="en" sz="1300">
                <a:solidFill>
                  <a:schemeClr val="lt1"/>
                </a:solidFill>
                <a:latin typeface="Lato"/>
                <a:ea typeface="Lato"/>
                <a:cs typeface="Lato"/>
                <a:sym typeface="Lato"/>
              </a:rPr>
              <a:t>Hardware:</a:t>
            </a:r>
          </a:p>
          <a:p>
            <a:pPr lvl="0" rtl="0">
              <a:spcBef>
                <a:spcPts val="0"/>
              </a:spcBef>
              <a:buNone/>
            </a:pPr>
            <a:r>
              <a:rPr lang="en" sz="1300">
                <a:solidFill>
                  <a:schemeClr val="lt1"/>
                </a:solidFill>
                <a:latin typeface="Lato"/>
                <a:ea typeface="Lato"/>
                <a:cs typeface="Lato"/>
                <a:sym typeface="Lato"/>
              </a:rPr>
              <a:t>Nick Sjoberg</a:t>
            </a:r>
          </a:p>
          <a:p>
            <a:pPr lvl="0" rtl="0">
              <a:spcBef>
                <a:spcPts val="0"/>
              </a:spcBef>
              <a:buNone/>
            </a:pPr>
            <a:r>
              <a:rPr lang="en" sz="1300">
                <a:solidFill>
                  <a:schemeClr val="lt1"/>
                </a:solidFill>
                <a:latin typeface="Lato"/>
                <a:ea typeface="Lato"/>
                <a:cs typeface="Lato"/>
                <a:sym typeface="Lato"/>
              </a:rPr>
              <a:t>Yasser Alharthi</a:t>
            </a:r>
          </a:p>
          <a:p>
            <a:pPr lvl="0" rtl="0">
              <a:spcBef>
                <a:spcPts val="0"/>
              </a:spcBef>
              <a:buNone/>
            </a:pPr>
            <a:r>
              <a:rPr lang="en" sz="1300">
                <a:solidFill>
                  <a:schemeClr val="lt1"/>
                </a:solidFill>
                <a:latin typeface="Lato"/>
                <a:ea typeface="Lato"/>
                <a:cs typeface="Lato"/>
                <a:sym typeface="Lato"/>
              </a:rPr>
              <a:t>Hassan Alkhwaildi</a:t>
            </a:r>
          </a:p>
          <a:p>
            <a:pPr lvl="0" rtl="0">
              <a:spcBef>
                <a:spcPts val="0"/>
              </a:spcBef>
              <a:buNone/>
            </a:pPr>
            <a:r>
              <a:t/>
            </a:r>
            <a:endParaRPr sz="1300">
              <a:solidFill>
                <a:schemeClr val="lt1"/>
              </a:solidFill>
              <a:latin typeface="Lato"/>
              <a:ea typeface="Lato"/>
              <a:cs typeface="Lato"/>
              <a:sym typeface="Lato"/>
            </a:endParaRPr>
          </a:p>
          <a:p>
            <a:pPr lvl="0" rtl="0">
              <a:spcBef>
                <a:spcPts val="0"/>
              </a:spcBef>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Action Plan</a:t>
            </a:r>
          </a:p>
        </p:txBody>
      </p:sp>
      <p:sp>
        <p:nvSpPr>
          <p:cNvPr id="192" name="Shape 19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Hardware.PNG" id="193" name="Shape 193"/>
          <p:cNvPicPr preferRelativeResize="0"/>
          <p:nvPr/>
        </p:nvPicPr>
        <p:blipFill>
          <a:blip r:embed="rId3">
            <a:alphaModFix/>
          </a:blip>
          <a:stretch>
            <a:fillRect/>
          </a:stretch>
        </p:blipFill>
        <p:spPr>
          <a:xfrm>
            <a:off x="300800" y="962525"/>
            <a:ext cx="8632650" cy="411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Action Plan</a:t>
            </a:r>
          </a:p>
        </p:txBody>
      </p:sp>
      <p:sp>
        <p:nvSpPr>
          <p:cNvPr id="199" name="Shape 19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Software.PNG" id="200" name="Shape 200"/>
          <p:cNvPicPr preferRelativeResize="0"/>
          <p:nvPr/>
        </p:nvPicPr>
        <p:blipFill>
          <a:blip r:embed="rId3">
            <a:alphaModFix/>
          </a:blip>
          <a:stretch>
            <a:fillRect/>
          </a:stretch>
        </p:blipFill>
        <p:spPr>
          <a:xfrm>
            <a:off x="300775" y="952500"/>
            <a:ext cx="8582550" cy="41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Results Reporting</a:t>
            </a:r>
          </a:p>
        </p:txBody>
      </p:sp>
      <p:sp>
        <p:nvSpPr>
          <p:cNvPr id="206" name="Shape 20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lnSpc>
                <a:spcPct val="150000"/>
              </a:lnSpc>
              <a:spcBef>
                <a:spcPts val="0"/>
              </a:spcBef>
              <a:buNone/>
            </a:pPr>
            <a:r>
              <a:rPr lang="en"/>
              <a:t>Monthly written  report presents:</a:t>
            </a:r>
          </a:p>
          <a:p>
            <a:pPr indent="-311150" lvl="0" marL="457200" rtl="0">
              <a:lnSpc>
                <a:spcPct val="150000"/>
              </a:lnSpc>
              <a:spcBef>
                <a:spcPts val="0"/>
              </a:spcBef>
              <a:spcAft>
                <a:spcPts val="0"/>
              </a:spcAft>
              <a:buSzPct val="100000"/>
              <a:buChar char="-"/>
            </a:pPr>
            <a:r>
              <a:rPr lang="en"/>
              <a:t>What was done since last report</a:t>
            </a:r>
          </a:p>
          <a:p>
            <a:pPr indent="-311150" lvl="0" marL="457200" rtl="0">
              <a:lnSpc>
                <a:spcPct val="150000"/>
              </a:lnSpc>
              <a:spcBef>
                <a:spcPts val="0"/>
              </a:spcBef>
              <a:spcAft>
                <a:spcPts val="0"/>
              </a:spcAft>
              <a:buSzPct val="100000"/>
              <a:buChar char="-"/>
            </a:pPr>
            <a:r>
              <a:rPr lang="en"/>
              <a:t>What is being done so far</a:t>
            </a:r>
          </a:p>
          <a:p>
            <a:pPr indent="-311150" lvl="0" marL="457200">
              <a:lnSpc>
                <a:spcPct val="150000"/>
              </a:lnSpc>
              <a:spcBef>
                <a:spcPts val="0"/>
              </a:spcBef>
              <a:buSzPct val="100000"/>
              <a:buChar char="-"/>
            </a:pPr>
            <a:r>
              <a:rPr lang="en"/>
              <a:t>What will be done next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Budget</a:t>
            </a:r>
          </a:p>
        </p:txBody>
      </p:sp>
      <p:pic>
        <p:nvPicPr>
          <p:cNvPr descr="senior design cost.PNG" id="212" name="Shape 212"/>
          <p:cNvPicPr preferRelativeResize="0"/>
          <p:nvPr/>
        </p:nvPicPr>
        <p:blipFill>
          <a:blip r:embed="rId3">
            <a:alphaModFix/>
          </a:blip>
          <a:stretch>
            <a:fillRect/>
          </a:stretch>
        </p:blipFill>
        <p:spPr>
          <a:xfrm>
            <a:off x="795500" y="1046475"/>
            <a:ext cx="7552975" cy="354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Personnel</a:t>
            </a:r>
          </a:p>
        </p:txBody>
      </p:sp>
      <p:sp>
        <p:nvSpPr>
          <p:cNvPr id="218" name="Shape 21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a:spcBef>
                <a:spcPts val="0"/>
              </a:spcBef>
              <a:buSzPct val="100000"/>
            </a:pPr>
            <a:r>
              <a:rPr lang="en"/>
              <a:t>Please see each group </a:t>
            </a:r>
            <a:r>
              <a:rPr lang="en"/>
              <a:t>member's printed</a:t>
            </a:r>
            <a:r>
              <a:rPr lang="en"/>
              <a:t> </a:t>
            </a:r>
            <a:r>
              <a:rPr lang="en"/>
              <a:t>qualifications/</a:t>
            </a:r>
            <a:r>
              <a:rPr lang="en"/>
              <a:t>resume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142" name="Shape 142"/>
          <p:cNvSpPr txBox="1"/>
          <p:nvPr>
            <p:ph idx="1" type="body"/>
          </p:nvPr>
        </p:nvSpPr>
        <p:spPr>
          <a:xfrm>
            <a:off x="1167725" y="1543950"/>
            <a:ext cx="7038900" cy="2927100"/>
          </a:xfrm>
          <a:prstGeom prst="rect">
            <a:avLst/>
          </a:prstGeom>
        </p:spPr>
        <p:txBody>
          <a:bodyPr anchorCtr="0" anchor="t" bIns="91425" lIns="91425" rIns="91425" wrap="square" tIns="91425">
            <a:noAutofit/>
          </a:bodyPr>
          <a:lstStyle/>
          <a:p>
            <a:pPr lvl="0" rtl="0">
              <a:spcBef>
                <a:spcPts val="0"/>
              </a:spcBef>
              <a:spcAft>
                <a:spcPts val="0"/>
              </a:spcAft>
              <a:buNone/>
            </a:pPr>
            <a:r>
              <a:rPr b="1" lang="en" sz="1400">
                <a:latin typeface="Times New Roman"/>
                <a:ea typeface="Times New Roman"/>
                <a:cs typeface="Times New Roman"/>
                <a:sym typeface="Times New Roman"/>
              </a:rPr>
              <a:t>Purpose:</a:t>
            </a:r>
          </a:p>
          <a:p>
            <a:pPr lvl="0" rtl="0">
              <a:lnSpc>
                <a:spcPct val="200000"/>
              </a:lnSpc>
              <a:spcBef>
                <a:spcPts val="0"/>
              </a:spcBef>
              <a:spcAft>
                <a:spcPts val="0"/>
              </a:spcAft>
              <a:buNone/>
            </a:pPr>
            <a:r>
              <a:rPr lang="en" sz="1400">
                <a:latin typeface="Times New Roman"/>
                <a:ea typeface="Times New Roman"/>
                <a:cs typeface="Times New Roman"/>
                <a:sym typeface="Times New Roman"/>
              </a:rPr>
              <a:t> 	The purpose of the project is to move limited amount of scene, custom, objects or sometimes actors in a limited amount of weight. The robot must be programmed to be controlled wirelessly and be able to navigate the stage in a limited distance. </a:t>
            </a:r>
          </a:p>
          <a:p>
            <a:pPr lvl="0" rtl="0">
              <a:lnSpc>
                <a:spcPct val="200000"/>
              </a:lnSpc>
              <a:spcBef>
                <a:spcPts val="0"/>
              </a:spcBef>
              <a:spcAft>
                <a:spcPts val="0"/>
              </a:spcAft>
              <a:buNone/>
            </a:pPr>
            <a:r>
              <a:rPr b="1" lang="en" sz="1400">
                <a:latin typeface="Times New Roman"/>
                <a:ea typeface="Times New Roman"/>
                <a:cs typeface="Times New Roman"/>
                <a:sym typeface="Times New Roman"/>
              </a:rPr>
              <a:t>Implementing this project:</a:t>
            </a:r>
            <a:r>
              <a:rPr lang="en" sz="1400">
                <a:latin typeface="Times New Roman"/>
                <a:ea typeface="Times New Roman"/>
                <a:cs typeface="Times New Roman"/>
                <a:sym typeface="Times New Roman"/>
              </a:rPr>
              <a:t> </a:t>
            </a:r>
          </a:p>
          <a:p>
            <a:pPr lvl="0" rtl="0">
              <a:lnSpc>
                <a:spcPct val="200000"/>
              </a:lnSpc>
              <a:spcBef>
                <a:spcPts val="0"/>
              </a:spcBef>
              <a:spcAft>
                <a:spcPts val="0"/>
              </a:spcAft>
              <a:buNone/>
            </a:pPr>
            <a:r>
              <a:rPr lang="en" sz="1400">
                <a:latin typeface="Times New Roman"/>
                <a:ea typeface="Times New Roman"/>
                <a:cs typeface="Times New Roman"/>
                <a:sym typeface="Times New Roman"/>
              </a:rPr>
              <a:t>This is going to make an incredible scenery mover for the theater department &amp; save money because it is much less than the retailer price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Overview</a:t>
            </a:r>
          </a:p>
        </p:txBody>
      </p:sp>
      <p:sp>
        <p:nvSpPr>
          <p:cNvPr id="148" name="Shape 148"/>
          <p:cNvSpPr txBox="1"/>
          <p:nvPr>
            <p:ph idx="1" type="body"/>
          </p:nvPr>
        </p:nvSpPr>
        <p:spPr>
          <a:xfrm>
            <a:off x="1052550" y="1050000"/>
            <a:ext cx="7038900" cy="3409200"/>
          </a:xfrm>
          <a:prstGeom prst="rect">
            <a:avLst/>
          </a:prstGeom>
        </p:spPr>
        <p:txBody>
          <a:bodyPr anchorCtr="0" anchor="t" bIns="91425" lIns="91425" rIns="91425" wrap="square" tIns="91425">
            <a:noAutofit/>
          </a:bodyPr>
          <a:lstStyle/>
          <a:p>
            <a:pPr lvl="0" rtl="0">
              <a:spcBef>
                <a:spcPts val="0"/>
              </a:spcBef>
              <a:spcAft>
                <a:spcPts val="0"/>
              </a:spcAft>
              <a:buNone/>
            </a:pPr>
            <a:r>
              <a:rPr b="1" lang="en" sz="1400">
                <a:latin typeface="Times New Roman"/>
                <a:ea typeface="Times New Roman"/>
                <a:cs typeface="Times New Roman"/>
                <a:sym typeface="Times New Roman"/>
              </a:rPr>
              <a:t>Protection:</a:t>
            </a:r>
          </a:p>
          <a:p>
            <a:pPr lvl="0" rtl="0">
              <a:spcBef>
                <a:spcPts val="0"/>
              </a:spcBef>
              <a:spcAft>
                <a:spcPts val="0"/>
              </a:spcAft>
              <a:buNone/>
            </a:pPr>
            <a:r>
              <a:t/>
            </a:r>
            <a:endParaRPr b="1" sz="1400">
              <a:latin typeface="Times New Roman"/>
              <a:ea typeface="Times New Roman"/>
              <a:cs typeface="Times New Roman"/>
              <a:sym typeface="Times New Roman"/>
            </a:endParaRPr>
          </a:p>
          <a:p>
            <a:pPr indent="-317500" lvl="0" marL="457200" rtl="0">
              <a:lnSpc>
                <a:spcPct val="200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Safety break: </a:t>
            </a:r>
          </a:p>
          <a:p>
            <a:pPr lvl="0" rtl="0">
              <a:lnSpc>
                <a:spcPct val="200000"/>
              </a:lnSpc>
              <a:spcBef>
                <a:spcPts val="0"/>
              </a:spcBef>
              <a:spcAft>
                <a:spcPts val="0"/>
              </a:spcAft>
              <a:buNone/>
            </a:pPr>
            <a:r>
              <a:rPr lang="en" sz="1400">
                <a:latin typeface="Times New Roman"/>
                <a:ea typeface="Times New Roman"/>
                <a:cs typeface="Times New Roman"/>
                <a:sym typeface="Times New Roman"/>
              </a:rPr>
              <a:t>must detect the object nearby the robot and make a slow movement brake.</a:t>
            </a:r>
          </a:p>
          <a:p>
            <a:pPr indent="-317500" lvl="0" marL="457200" rtl="0">
              <a:lnSpc>
                <a:spcPct val="200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Over load protection:</a:t>
            </a:r>
          </a:p>
          <a:p>
            <a:pPr lvl="0" rtl="0">
              <a:lnSpc>
                <a:spcPct val="200000"/>
              </a:lnSpc>
              <a:spcBef>
                <a:spcPts val="0"/>
              </a:spcBef>
              <a:spcAft>
                <a:spcPts val="0"/>
              </a:spcAft>
              <a:buNone/>
            </a:pPr>
            <a:r>
              <a:rPr lang="en" sz="1400">
                <a:latin typeface="Times New Roman"/>
                <a:ea typeface="Times New Roman"/>
                <a:cs typeface="Times New Roman"/>
                <a:sym typeface="Times New Roman"/>
              </a:rPr>
              <a:t> if the weight more than what it should be an alarm alert visible in the control stage.</a:t>
            </a:r>
          </a:p>
          <a:p>
            <a:pPr indent="-317500" lvl="0" marL="457200" rtl="0">
              <a:lnSpc>
                <a:spcPct val="200000"/>
              </a:lnSpc>
              <a:spcBef>
                <a:spcPts val="0"/>
              </a:spcBef>
              <a:spcAft>
                <a:spcPts val="0"/>
              </a:spcAft>
              <a:buSzPct val="100000"/>
              <a:buFont typeface="Times New Roman"/>
              <a:buChar char="❖"/>
            </a:pPr>
            <a:r>
              <a:rPr lang="en" sz="1400">
                <a:latin typeface="Times New Roman"/>
                <a:ea typeface="Times New Roman"/>
                <a:cs typeface="Times New Roman"/>
                <a:sym typeface="Times New Roman"/>
              </a:rPr>
              <a:t>Battery life: </a:t>
            </a:r>
          </a:p>
          <a:p>
            <a:pPr lvl="0" rtl="0">
              <a:lnSpc>
                <a:spcPct val="200000"/>
              </a:lnSpc>
              <a:spcBef>
                <a:spcPts val="0"/>
              </a:spcBef>
              <a:spcAft>
                <a:spcPts val="0"/>
              </a:spcAft>
              <a:buNone/>
            </a:pPr>
            <a:r>
              <a:rPr lang="en" sz="1400">
                <a:latin typeface="Times New Roman"/>
                <a:ea typeface="Times New Roman"/>
                <a:cs typeface="Times New Roman"/>
                <a:sym typeface="Times New Roman"/>
              </a:rPr>
              <a:t>It has a limited life battery. Must of the time it is going to be in standby which is good. But most of the scene goes for hours that the robot could be use at any time.</a:t>
            </a:r>
          </a:p>
          <a:p>
            <a:pPr lvl="0" rtl="0">
              <a:lnSpc>
                <a:spcPct val="2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Problem Statement</a:t>
            </a:r>
          </a:p>
        </p:txBody>
      </p:sp>
      <p:sp>
        <p:nvSpPr>
          <p:cNvPr id="154" name="Shape 15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To design, </a:t>
            </a:r>
            <a:r>
              <a:rPr lang="en"/>
              <a:t>implement</a:t>
            </a:r>
            <a:r>
              <a:rPr lang="en"/>
              <a:t>, and </a:t>
            </a:r>
            <a:r>
              <a:rPr lang="en"/>
              <a:t>enhance</a:t>
            </a:r>
            <a:r>
              <a:rPr lang="en"/>
              <a:t> an automated stage robotic system to carry numerous </a:t>
            </a:r>
            <a:r>
              <a:rPr lang="en"/>
              <a:t>scenes</a:t>
            </a:r>
            <a:r>
              <a:rPr lang="en"/>
              <a:t> and sets </a:t>
            </a:r>
            <a:r>
              <a:rPr lang="en"/>
              <a:t>to various programmed points on the stage floor, while maintaining safety as a number one priority by implementing several safety features. </a:t>
            </a:r>
            <a:r>
              <a:rPr lang="en"/>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Background</a:t>
            </a:r>
          </a:p>
        </p:txBody>
      </p:sp>
      <p:sp>
        <p:nvSpPr>
          <p:cNvPr id="160" name="Shape 160"/>
          <p:cNvSpPr txBox="1"/>
          <p:nvPr>
            <p:ph idx="1" type="body"/>
          </p:nvPr>
        </p:nvSpPr>
        <p:spPr>
          <a:xfrm>
            <a:off x="1297500" y="1390925"/>
            <a:ext cx="7038900" cy="2911200"/>
          </a:xfrm>
          <a:prstGeom prst="rect">
            <a:avLst/>
          </a:prstGeom>
        </p:spPr>
        <p:txBody>
          <a:bodyPr anchorCtr="0" anchor="t" bIns="91425" lIns="91425" rIns="91425" wrap="square" tIns="91425">
            <a:noAutofit/>
          </a:bodyPr>
          <a:lstStyle/>
          <a:p>
            <a:pPr lvl="0">
              <a:spcBef>
                <a:spcPts val="0"/>
              </a:spcBef>
              <a:buNone/>
            </a:pPr>
            <a:r>
              <a:rPr lang="en"/>
              <a:t>Current SIU theater program has a lack of automation in their play productions. I</a:t>
            </a:r>
            <a:r>
              <a:rPr lang="en"/>
              <a:t>mplementing</a:t>
            </a:r>
            <a:r>
              <a:rPr lang="en"/>
              <a:t> an automated scenery robotic system will allow SIU to take their productions to the next level with automation. Prior work has been completed at other universities with similar goals. Through the partnership of the  SIU theater program and the Electrical Engineering Technology senior design class, the goal  of automation can become a reality. The use of open source software and off the shelf components will allow easy </a:t>
            </a:r>
            <a:r>
              <a:rPr lang="en"/>
              <a:t>replication</a:t>
            </a:r>
            <a:r>
              <a:rPr lang="en"/>
              <a:t> and improvement 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Project Objectives</a:t>
            </a:r>
          </a:p>
        </p:txBody>
      </p:sp>
      <p:sp>
        <p:nvSpPr>
          <p:cNvPr id="166" name="Shape 16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Design an easy to use PC based user interface</a:t>
            </a:r>
          </a:p>
          <a:p>
            <a:pPr indent="-311150" lvl="0" marL="457200" rtl="0">
              <a:spcBef>
                <a:spcPts val="0"/>
              </a:spcBef>
              <a:spcAft>
                <a:spcPts val="0"/>
              </a:spcAft>
              <a:buSzPct val="100000"/>
            </a:pPr>
            <a:r>
              <a:rPr lang="en"/>
              <a:t>Establish wireless communication from PC to robot platform</a:t>
            </a:r>
          </a:p>
          <a:p>
            <a:pPr indent="-311150" lvl="0" marL="457200" rtl="0">
              <a:spcBef>
                <a:spcPts val="0"/>
              </a:spcBef>
              <a:spcAft>
                <a:spcPts val="0"/>
              </a:spcAft>
              <a:buSzPct val="100000"/>
            </a:pPr>
            <a:r>
              <a:rPr lang="en"/>
              <a:t>Create wireless safety protocol </a:t>
            </a:r>
          </a:p>
          <a:p>
            <a:pPr indent="-311150" lvl="0" marL="457200" rtl="0">
              <a:spcBef>
                <a:spcPts val="0"/>
              </a:spcBef>
              <a:spcAft>
                <a:spcPts val="0"/>
              </a:spcAft>
              <a:buSzPct val="100000"/>
            </a:pPr>
            <a:r>
              <a:rPr lang="en"/>
              <a:t>Establish smooth motion control of robot via USB joystick</a:t>
            </a:r>
          </a:p>
          <a:p>
            <a:pPr indent="-311150" lvl="0" marL="457200" rtl="0">
              <a:spcBef>
                <a:spcPts val="0"/>
              </a:spcBef>
              <a:spcAft>
                <a:spcPts val="0"/>
              </a:spcAft>
              <a:buSzPct val="100000"/>
            </a:pPr>
            <a:r>
              <a:rPr lang="en"/>
              <a:t>Utilize dog fence for edge of stage detection</a:t>
            </a:r>
          </a:p>
          <a:p>
            <a:pPr indent="-311150" lvl="0" marL="457200" rtl="0">
              <a:spcBef>
                <a:spcPts val="0"/>
              </a:spcBef>
              <a:spcAft>
                <a:spcPts val="0"/>
              </a:spcAft>
              <a:buSzPct val="100000"/>
            </a:pPr>
            <a:r>
              <a:rPr lang="en"/>
              <a:t>Create ESTOP system with multiple triggers</a:t>
            </a:r>
          </a:p>
          <a:p>
            <a:pPr indent="-298450" lvl="1" marL="914400" rtl="0">
              <a:spcBef>
                <a:spcPts val="0"/>
              </a:spcBef>
              <a:spcAft>
                <a:spcPts val="0"/>
              </a:spcAft>
              <a:buSzPct val="100000"/>
            </a:pPr>
            <a:r>
              <a:rPr lang="en"/>
              <a:t>Deadman switch on joystick</a:t>
            </a:r>
          </a:p>
          <a:p>
            <a:pPr indent="-298450" lvl="1" marL="914400" rtl="0">
              <a:spcBef>
                <a:spcPts val="0"/>
              </a:spcBef>
              <a:spcAft>
                <a:spcPts val="0"/>
              </a:spcAft>
              <a:buSzPct val="100000"/>
            </a:pPr>
            <a:r>
              <a:rPr lang="en"/>
              <a:t>Loss of PC to robot connection</a:t>
            </a:r>
          </a:p>
          <a:p>
            <a:pPr indent="-298450" lvl="1" marL="914400" rtl="0">
              <a:spcBef>
                <a:spcPts val="0"/>
              </a:spcBef>
              <a:spcAft>
                <a:spcPts val="0"/>
              </a:spcAft>
              <a:buSzPct val="100000"/>
            </a:pPr>
            <a:r>
              <a:rPr lang="en"/>
              <a:t>Edge of stage detection</a:t>
            </a:r>
          </a:p>
          <a:p>
            <a:pPr indent="-298450" lvl="1" marL="914400" rtl="0">
              <a:spcBef>
                <a:spcPts val="0"/>
              </a:spcBef>
              <a:spcAft>
                <a:spcPts val="0"/>
              </a:spcAft>
              <a:buSzPct val="100000"/>
            </a:pPr>
            <a:r>
              <a:rPr lang="en"/>
              <a:t>UI stop button</a:t>
            </a:r>
          </a:p>
          <a:p>
            <a:pPr indent="-298450" lvl="1" marL="914400" rtl="0">
              <a:spcBef>
                <a:spcPts val="0"/>
              </a:spcBef>
              <a:spcAft>
                <a:spcPts val="0"/>
              </a:spcAft>
              <a:buSzPct val="100000"/>
            </a:pPr>
            <a:r>
              <a:rPr lang="en"/>
              <a:t>Mechanical switch on robot</a:t>
            </a:r>
          </a:p>
          <a:p>
            <a:pPr indent="-298450" lvl="1" marL="914400" rtl="0">
              <a:spcBef>
                <a:spcPts val="0"/>
              </a:spcBef>
              <a:buSzPct val="100000"/>
            </a:pPr>
            <a:r>
              <a:rPr lang="en"/>
              <a:t>Actor/Object detection</a:t>
            </a:r>
          </a:p>
          <a:p>
            <a:pPr indent="0" lvl="0" marL="45720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Strategy</a:t>
            </a:r>
          </a:p>
        </p:txBody>
      </p:sp>
      <p:sp>
        <p:nvSpPr>
          <p:cNvPr id="172" name="Shape 17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lnSpc>
                <a:spcPct val="150000"/>
              </a:lnSpc>
              <a:spcBef>
                <a:spcPts val="0"/>
              </a:spcBef>
              <a:buNone/>
            </a:pPr>
            <a:r>
              <a:rPr lang="en"/>
              <a:t>The team is divided to two groups:</a:t>
            </a:r>
          </a:p>
          <a:p>
            <a:pPr indent="-311150" lvl="0" marL="457200" rtl="0">
              <a:lnSpc>
                <a:spcPct val="150000"/>
              </a:lnSpc>
              <a:spcBef>
                <a:spcPts val="0"/>
              </a:spcBef>
              <a:spcAft>
                <a:spcPts val="0"/>
              </a:spcAft>
              <a:buSzPct val="100000"/>
              <a:buAutoNum type="arabicPeriod"/>
            </a:pPr>
            <a:r>
              <a:rPr lang="en"/>
              <a:t>Software group</a:t>
            </a:r>
          </a:p>
          <a:p>
            <a:pPr indent="-311150" lvl="0" marL="457200" rtl="0">
              <a:lnSpc>
                <a:spcPct val="150000"/>
              </a:lnSpc>
              <a:spcBef>
                <a:spcPts val="0"/>
              </a:spcBef>
              <a:spcAft>
                <a:spcPts val="0"/>
              </a:spcAft>
              <a:buSzPct val="100000"/>
              <a:buChar char="-"/>
            </a:pPr>
            <a:r>
              <a:rPr lang="en"/>
              <a:t>Develop sample program utilizing My Open Lab and Arduino</a:t>
            </a:r>
          </a:p>
          <a:p>
            <a:pPr indent="-311150" lvl="0" marL="457200" rtl="0">
              <a:lnSpc>
                <a:spcPct val="150000"/>
              </a:lnSpc>
              <a:spcBef>
                <a:spcPts val="0"/>
              </a:spcBef>
              <a:spcAft>
                <a:spcPts val="0"/>
              </a:spcAft>
              <a:buSzPct val="100000"/>
              <a:buChar char="-"/>
            </a:pPr>
            <a:r>
              <a:rPr lang="en"/>
              <a:t>Develop basic codes</a:t>
            </a:r>
          </a:p>
          <a:p>
            <a:pPr indent="-311150" lvl="0" marL="457200" rtl="0">
              <a:lnSpc>
                <a:spcPct val="150000"/>
              </a:lnSpc>
              <a:spcBef>
                <a:spcPts val="0"/>
              </a:spcBef>
              <a:spcAft>
                <a:spcPts val="0"/>
              </a:spcAft>
              <a:buSzPct val="100000"/>
              <a:buAutoNum type="arabicPeriod"/>
            </a:pPr>
            <a:r>
              <a:rPr lang="en"/>
              <a:t>Hardware group</a:t>
            </a:r>
          </a:p>
          <a:p>
            <a:pPr indent="-311150" lvl="0" marL="457200" rtl="0">
              <a:lnSpc>
                <a:spcPct val="150000"/>
              </a:lnSpc>
              <a:spcBef>
                <a:spcPts val="0"/>
              </a:spcBef>
              <a:spcAft>
                <a:spcPts val="0"/>
              </a:spcAft>
              <a:buSzPct val="100000"/>
              <a:buChar char="-"/>
            </a:pPr>
            <a:r>
              <a:rPr lang="en"/>
              <a:t>Evaluate hardware component choices</a:t>
            </a:r>
          </a:p>
          <a:p>
            <a:pPr indent="-311150" lvl="0" marL="457200" rtl="0">
              <a:lnSpc>
                <a:spcPct val="150000"/>
              </a:lnSpc>
              <a:spcBef>
                <a:spcPts val="0"/>
              </a:spcBef>
              <a:buSzPct val="100000"/>
              <a:buChar char="-"/>
            </a:pPr>
            <a:r>
              <a:rPr lang="en"/>
              <a:t>System integration and testing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Strategy </a:t>
            </a:r>
          </a:p>
        </p:txBody>
      </p:sp>
      <p:sp>
        <p:nvSpPr>
          <p:cNvPr id="178" name="Shape 178"/>
          <p:cNvSpPr txBox="1"/>
          <p:nvPr/>
        </p:nvSpPr>
        <p:spPr>
          <a:xfrm>
            <a:off x="7731400" y="3619775"/>
            <a:ext cx="7264800" cy="847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descr="Stage Robot Block Diagram (3).png" id="179" name="Shape 179"/>
          <p:cNvPicPr preferRelativeResize="0"/>
          <p:nvPr/>
        </p:nvPicPr>
        <p:blipFill>
          <a:blip r:embed="rId3">
            <a:alphaModFix/>
          </a:blip>
          <a:stretch>
            <a:fillRect/>
          </a:stretch>
        </p:blipFill>
        <p:spPr>
          <a:xfrm>
            <a:off x="3091100" y="246875"/>
            <a:ext cx="5334000" cy="464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Action Plan</a:t>
            </a:r>
          </a:p>
        </p:txBody>
      </p:sp>
      <p:sp>
        <p:nvSpPr>
          <p:cNvPr id="185" name="Shape 18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Tasks.PNG" id="186" name="Shape 186"/>
          <p:cNvPicPr preferRelativeResize="0"/>
          <p:nvPr/>
        </p:nvPicPr>
        <p:blipFill>
          <a:blip r:embed="rId3">
            <a:alphaModFix/>
          </a:blip>
          <a:stretch>
            <a:fillRect/>
          </a:stretch>
        </p:blipFill>
        <p:spPr>
          <a:xfrm>
            <a:off x="421100" y="942475"/>
            <a:ext cx="8462224" cy="4070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