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57A-5919-44C2-254E-C26949F5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01D6E-C37F-5FC4-21F6-23754EC75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9D01-91CF-40A0-AF22-2BA727B5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AF8E-5CCF-1ECB-8008-2EA33B22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3B727-AACB-492B-0BFE-5F13D37F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760A-728D-E4B6-7E7E-33F3C705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E1CB0-7D1E-770D-9277-5B3BDC50B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962F-E593-C51A-E587-A8EF1F06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4E33-487A-1860-F6ED-BA1875D5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A898B-AFE2-29F9-57AF-62A3263E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DC209-0242-073A-28AB-03FAFB86B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1F44-3EA4-EC02-F3DB-46F3811D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9EF7-0D76-54B7-8395-4D8D8736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8C2F-F5EF-BB2F-BDE7-617114F8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E3F4-8A2E-1045-33E0-30A7E7D5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3428-415F-6103-0C1E-444D89C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4E9F-3963-4FB4-87CF-244D7197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A6ED-E66E-ECF1-361F-FD72E276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25F2-FBB5-E61A-4EFD-741B2FE6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724E-99D5-1634-D2C8-2F91C3AA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344-B97F-20DA-C15B-D1D3F4E3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05DF-8778-87C5-036E-4C2EB84B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DBCC-259F-8739-4292-04B4E53B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AC93-4BDF-CE35-8D05-CACDF4DA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F1E6-39E5-8D54-6B58-0F897311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A3AD-B547-5DE9-39D3-0BE494B7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F19B-1553-3F06-F67B-DBD2827F9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9638E-CCF8-37A1-8702-CEBDD2A9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3133-832F-576B-1185-9F7A4F15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7101D-B775-56D0-FC4F-66DA2A14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77C2-3304-A9A4-CA07-70B7C4A8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F322-8628-C5F6-2D38-9DFB0B26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640A-E61D-BC41-A14C-B7CB77E7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506BF-AA2D-2C3F-DFC6-0CB1B523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F3404-5340-68DE-3E2C-7F36CCD79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40D3C-C436-1A16-162A-76C920514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88870-CEBE-C9BD-8820-03F55225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DBAEF-1E43-E6B3-D81A-F98E4799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1A2F5-8966-2796-2856-B8153A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B152-8B4C-7E56-411F-A18D0B10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90AD-1F11-848D-4FEC-66C4CC6A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28C8-8930-2525-26C4-A1917DE3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FE2F-80D2-CE80-2B4E-CCA3366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78669-C6C9-5812-B2EA-ABBAC61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4B2D8-7E51-5682-0839-3028ECAF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60774-E8E4-B875-2161-7018CA92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4CE-AB78-19C6-ADE1-66636F88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526C-AC9F-3BBA-DBD7-6CA7B32E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8BF9F-1A0A-187C-E746-DFD96000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5DBED-5B76-2F87-4E5B-3B5A9063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A52D-063E-8963-CD3C-3D8DE2C9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2D675-B36E-ABE0-73A3-1C60EC16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6F2C-52BF-0D5E-3D75-EB3A1A86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8C8C0-A87F-78F8-99B9-B3A129AAA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0E7C-BEC5-E3A1-8A24-F46FC41B7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4C1D-E667-1579-5CEC-C7BE9506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F9CC-5E4D-D648-3F66-7E16C6A9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8D96F-670B-B91D-F1CF-4DAE377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8E9E5-595B-669A-965E-F638277F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8904-DA26-7430-6B6D-F795BFF4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989-0812-4E7B-7CF6-7C4FA5DE9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20CF-E057-CEE0-820C-691C004D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AACD-C5D5-6138-1001-D1DC40ADD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A6EFC7BB-64AE-45E4-90F7-BA062F86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5B51E-2110-4BFE-90CE-A5C01B48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E1CF9E80-2E6A-8F09-4555-79A92375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70" b="1767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739C1-4394-1167-9FF9-D5CB5412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970" y="302133"/>
            <a:ext cx="9122229" cy="2044026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Real GDP Forecast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DDD2C-2DA7-46A1-6FB1-D7956342D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0" y="4072044"/>
            <a:ext cx="9122229" cy="167156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Tahsin Fairooz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DCE-76BD-5C26-B38F-EE36E41002E7}"/>
              </a:ext>
            </a:extLst>
          </p:cNvPr>
          <p:cNvSpPr txBox="1"/>
          <p:nvPr/>
        </p:nvSpPr>
        <p:spPr>
          <a:xfrm>
            <a:off x="1022684" y="2490537"/>
            <a:ext cx="744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Comparison between USA and India</a:t>
            </a:r>
          </a:p>
        </p:txBody>
      </p:sp>
    </p:spTree>
    <p:extLst>
      <p:ext uri="{BB962C8B-B14F-4D97-AF65-F5344CB8AC3E}">
        <p14:creationId xmlns:p14="http://schemas.microsoft.com/office/powerpoint/2010/main" val="12251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55B05-A2ED-6F8A-D09B-95E720F3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595959"/>
                </a:solidFill>
              </a:rPr>
              <a:t>ARIMA: 4) White-Noise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E917E37-EA40-95FC-A4CF-5A616CFF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72" y="2993789"/>
            <a:ext cx="5266986" cy="18907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1DF46-ED2D-3F63-9DB8-8A81A97585A5}"/>
              </a:ext>
            </a:extLst>
          </p:cNvPr>
          <p:cNvSpPr txBox="1"/>
          <p:nvPr/>
        </p:nvSpPr>
        <p:spPr>
          <a:xfrm>
            <a:off x="6592313" y="3130176"/>
            <a:ext cx="4813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Ljung</a:t>
            </a:r>
            <a:r>
              <a:rPr lang="en-US" dirty="0"/>
              <a:t>-Box Test results to determine white noise process for the estimated ARIMA Models. </a:t>
            </a:r>
          </a:p>
          <a:p>
            <a:endParaRPr lang="en-US" dirty="0"/>
          </a:p>
          <a:p>
            <a:r>
              <a:rPr lang="en-US" dirty="0"/>
              <a:t>Based on the AICc and BIC and the white noise test, I choose ARIMA(0,1,1) model to forecast GDP. </a:t>
            </a:r>
          </a:p>
        </p:txBody>
      </p:sp>
    </p:spTree>
    <p:extLst>
      <p:ext uri="{BB962C8B-B14F-4D97-AF65-F5344CB8AC3E}">
        <p14:creationId xmlns:p14="http://schemas.microsoft.com/office/powerpoint/2010/main" val="156027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31AE2-9E59-D7A0-E107-F4DD76F0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641" y="1314103"/>
            <a:ext cx="7277654" cy="45693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E25BC-937E-E201-052A-0D5052FCD110}"/>
              </a:ext>
            </a:extLst>
          </p:cNvPr>
          <p:cNvSpPr txBox="1"/>
          <p:nvPr/>
        </p:nvSpPr>
        <p:spPr>
          <a:xfrm>
            <a:off x="8633938" y="3883611"/>
            <a:ext cx="2538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Specification: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ARIMA(0,1,1)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AICc: -262</a:t>
            </a:r>
            <a:br>
              <a:rPr lang="en-US" dirty="0"/>
            </a:br>
            <a:r>
              <a:rPr lang="en-US" dirty="0"/>
              <a:t>BIC: -256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856A4-88DB-E0D2-347A-58181568B73E}"/>
              </a:ext>
            </a:extLst>
          </p:cNvPr>
          <p:cNvSpPr txBox="1"/>
          <p:nvPr/>
        </p:nvSpPr>
        <p:spPr>
          <a:xfrm>
            <a:off x="1673115" y="122789"/>
            <a:ext cx="6364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ARIMA: 5) Forecast on Test Set </a:t>
            </a:r>
          </a:p>
        </p:txBody>
      </p:sp>
    </p:spTree>
    <p:extLst>
      <p:ext uri="{BB962C8B-B14F-4D97-AF65-F5344CB8AC3E}">
        <p14:creationId xmlns:p14="http://schemas.microsoft.com/office/powerpoint/2010/main" val="3455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57410-905B-1F59-C3E7-1027E24E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764967"/>
            <a:ext cx="9292856" cy="9846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 Model Estimation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5F70CC-C06E-E365-E37B-BB249C87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78866"/>
              </p:ext>
            </p:extLst>
          </p:nvPr>
        </p:nvGraphicFramePr>
        <p:xfrm>
          <a:off x="1279451" y="2812503"/>
          <a:ext cx="9633101" cy="285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76">
                  <a:extLst>
                    <a:ext uri="{9D8B030D-6E8A-4147-A177-3AD203B41FA5}">
                      <a16:colId xmlns:a16="http://schemas.microsoft.com/office/drawing/2014/main" val="98412347"/>
                    </a:ext>
                  </a:extLst>
                </a:gridCol>
                <a:gridCol w="2155624">
                  <a:extLst>
                    <a:ext uri="{9D8B030D-6E8A-4147-A177-3AD203B41FA5}">
                      <a16:colId xmlns:a16="http://schemas.microsoft.com/office/drawing/2014/main" val="1223654247"/>
                    </a:ext>
                  </a:extLst>
                </a:gridCol>
                <a:gridCol w="2049403">
                  <a:extLst>
                    <a:ext uri="{9D8B030D-6E8A-4147-A177-3AD203B41FA5}">
                      <a16:colId xmlns:a16="http://schemas.microsoft.com/office/drawing/2014/main" val="2384595054"/>
                    </a:ext>
                  </a:extLst>
                </a:gridCol>
                <a:gridCol w="2155624">
                  <a:extLst>
                    <a:ext uri="{9D8B030D-6E8A-4147-A177-3AD203B41FA5}">
                      <a16:colId xmlns:a16="http://schemas.microsoft.com/office/drawing/2014/main" val="2909467547"/>
                    </a:ext>
                  </a:extLst>
                </a:gridCol>
                <a:gridCol w="1641674">
                  <a:extLst>
                    <a:ext uri="{9D8B030D-6E8A-4147-A177-3AD203B41FA5}">
                      <a16:colId xmlns:a16="http://schemas.microsoft.com/office/drawing/2014/main" val="2844675995"/>
                    </a:ext>
                  </a:extLst>
                </a:gridCol>
              </a:tblGrid>
              <a:tr h="571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Inflation</a:t>
                      </a:r>
                      <a:endParaRPr lang="en-US" sz="32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Real </a:t>
                      </a:r>
                      <a:r>
                        <a:rPr lang="en-US" sz="3200" u="none" strike="noStrike" dirty="0" err="1">
                          <a:effectLst/>
                        </a:rPr>
                        <a:t>gdp</a:t>
                      </a:r>
                      <a:endParaRPr lang="en-US" sz="32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Discount R</a:t>
                      </a:r>
                      <a:endParaRPr lang="en-US" sz="32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Emplyed</a:t>
                      </a:r>
                      <a:endParaRPr lang="en-US" sz="32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extLst>
                  <a:ext uri="{0D108BD9-81ED-4DB2-BD59-A6C34878D82A}">
                    <a16:rowId xmlns:a16="http://schemas.microsoft.com/office/drawing/2014/main" val="2487254128"/>
                  </a:ext>
                </a:extLst>
              </a:tr>
              <a:tr h="57159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Inflation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extLst>
                  <a:ext uri="{0D108BD9-81ED-4DB2-BD59-A6C34878D82A}">
                    <a16:rowId xmlns:a16="http://schemas.microsoft.com/office/drawing/2014/main" val="1816964331"/>
                  </a:ext>
                </a:extLst>
              </a:tr>
              <a:tr h="57159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Real </a:t>
                      </a:r>
                      <a:r>
                        <a:rPr lang="en-US" sz="3200" u="none" strike="noStrike" dirty="0" err="1">
                          <a:effectLst/>
                        </a:rPr>
                        <a:t>gdp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0.114899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extLst>
                  <a:ext uri="{0D108BD9-81ED-4DB2-BD59-A6C34878D82A}">
                    <a16:rowId xmlns:a16="http://schemas.microsoft.com/office/drawing/2014/main" val="644587015"/>
                  </a:ext>
                </a:extLst>
              </a:tr>
              <a:tr h="57159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Discount 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-0.197741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-0.44709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extLst>
                  <a:ext uri="{0D108BD9-81ED-4DB2-BD59-A6C34878D82A}">
                    <a16:rowId xmlns:a16="http://schemas.microsoft.com/office/drawing/2014/main" val="2872598684"/>
                  </a:ext>
                </a:extLst>
              </a:tr>
              <a:tr h="57159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 err="1">
                          <a:effectLst/>
                        </a:rPr>
                        <a:t>emplyd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0.096033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0.996246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-0.430059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78" marR="18778" marT="18778" marB="0" anchor="b"/>
                </a:tc>
                <a:extLst>
                  <a:ext uri="{0D108BD9-81ED-4DB2-BD59-A6C34878D82A}">
                    <a16:rowId xmlns:a16="http://schemas.microsoft.com/office/drawing/2014/main" val="7165871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E10B7F-7D44-7105-36D1-72226FBE4061}"/>
              </a:ext>
            </a:extLst>
          </p:cNvPr>
          <p:cNvSpPr txBox="1"/>
          <p:nvPr/>
        </p:nvSpPr>
        <p:spPr>
          <a:xfrm>
            <a:off x="1279451" y="1828765"/>
            <a:ext cx="6630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correlation matrix to decide the 2</a:t>
            </a:r>
            <a:r>
              <a:rPr lang="en-US" sz="2000" baseline="30000" dirty="0"/>
              <a:t>nd</a:t>
            </a:r>
            <a:r>
              <a:rPr lang="en-US" sz="2000" dirty="0"/>
              <a:t> variable for VAR model. </a:t>
            </a:r>
            <a:br>
              <a:rPr lang="en-US" sz="2000" dirty="0"/>
            </a:br>
            <a:r>
              <a:rPr lang="en-US" sz="2000" dirty="0"/>
              <a:t>From the matrix I chose discount Rate.</a:t>
            </a:r>
          </a:p>
        </p:txBody>
      </p:sp>
    </p:spTree>
    <p:extLst>
      <p:ext uri="{BB962C8B-B14F-4D97-AF65-F5344CB8AC3E}">
        <p14:creationId xmlns:p14="http://schemas.microsoft.com/office/powerpoint/2010/main" val="355680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54486-714D-8ADC-985D-BC63C679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832" y="561547"/>
            <a:ext cx="8959893" cy="739890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VAR: White Noise Test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92B31B74-0954-BF99-4CBD-5FA2B7B9C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83" y="1576137"/>
            <a:ext cx="6257017" cy="4596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EDCF0-F959-AF9B-6868-6018712611C3}"/>
              </a:ext>
            </a:extLst>
          </p:cNvPr>
          <p:cNvSpPr txBox="1"/>
          <p:nvPr/>
        </p:nvSpPr>
        <p:spPr>
          <a:xfrm>
            <a:off x="7496190" y="4299108"/>
            <a:ext cx="385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Both the AICC and BIC VAR(2) models are white noise processes.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3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8B7FA02-8D85-2B1B-4C80-A75E8EDB4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23" y="685800"/>
            <a:ext cx="8033908" cy="5131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FC400-4CEC-3F4E-D469-A13388ECC8B8}"/>
              </a:ext>
            </a:extLst>
          </p:cNvPr>
          <p:cNvSpPr txBox="1"/>
          <p:nvPr/>
        </p:nvSpPr>
        <p:spPr>
          <a:xfrm>
            <a:off x="9119937" y="2827421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Specification:</a:t>
            </a:r>
          </a:p>
          <a:p>
            <a:endParaRPr lang="en-US" dirty="0"/>
          </a:p>
          <a:p>
            <a:r>
              <a:rPr lang="en-US" dirty="0"/>
              <a:t>VAR(2)</a:t>
            </a:r>
            <a:r>
              <a:rPr lang="en-US" dirty="0" err="1"/>
              <a:t>aicc</a:t>
            </a:r>
            <a:r>
              <a:rPr lang="en-US" dirty="0"/>
              <a:t>:</a:t>
            </a:r>
          </a:p>
          <a:p>
            <a:r>
              <a:rPr lang="en-US" dirty="0"/>
              <a:t>AICC: -88.7</a:t>
            </a:r>
            <a:br>
              <a:rPr lang="en-US" dirty="0"/>
            </a:br>
            <a:r>
              <a:rPr lang="en-US" dirty="0"/>
              <a:t>BIC: -72.7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VAR(2)</a:t>
            </a:r>
            <a:r>
              <a:rPr lang="en-US" dirty="0" err="1"/>
              <a:t>bic</a:t>
            </a:r>
            <a:r>
              <a:rPr lang="en-US" dirty="0"/>
              <a:t>:</a:t>
            </a:r>
          </a:p>
          <a:p>
            <a:r>
              <a:rPr lang="en-US" dirty="0"/>
              <a:t>AICC: -88.7</a:t>
            </a:r>
          </a:p>
          <a:p>
            <a:r>
              <a:rPr lang="en-US" dirty="0"/>
              <a:t>BIC: -88.5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647EA-D6E3-D0C4-4972-2FBE8F527487}"/>
              </a:ext>
            </a:extLst>
          </p:cNvPr>
          <p:cNvSpPr txBox="1"/>
          <p:nvPr/>
        </p:nvSpPr>
        <p:spPr>
          <a:xfrm>
            <a:off x="884023" y="5817284"/>
            <a:ext cx="663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of GDP and Discount rate using VAR</a:t>
            </a:r>
          </a:p>
        </p:txBody>
      </p:sp>
    </p:spTree>
    <p:extLst>
      <p:ext uri="{BB962C8B-B14F-4D97-AF65-F5344CB8AC3E}">
        <p14:creationId xmlns:p14="http://schemas.microsoft.com/office/powerpoint/2010/main" val="269142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80698-B622-DF57-DEB6-0EC46765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Forecast for Next 10 Years w/ VAR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D452114-5033-5A59-E316-46B81C77D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563" y="871442"/>
            <a:ext cx="8156437" cy="50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093B8-245D-865E-ED5A-CA3477D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229" y="0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78892-1308-D77E-174B-B2A7888F726C}"/>
              </a:ext>
            </a:extLst>
          </p:cNvPr>
          <p:cNvSpPr txBox="1"/>
          <p:nvPr/>
        </p:nvSpPr>
        <p:spPr>
          <a:xfrm>
            <a:off x="1231105" y="1778793"/>
            <a:ext cx="989810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 final project will be forecasting India’s real GDP, followed by a comparison and contrast between the forecasts of the two.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should be noted that none of the forecasts are accurate as we all know what happened during 2020.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motivated me to study this variable to see what was expected after 2019 if covid did not exist! </a:t>
            </a:r>
          </a:p>
        </p:txBody>
      </p:sp>
    </p:spTree>
    <p:extLst>
      <p:ext uri="{BB962C8B-B14F-4D97-AF65-F5344CB8AC3E}">
        <p14:creationId xmlns:p14="http://schemas.microsoft.com/office/powerpoint/2010/main" val="399842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CC254-7499-E6F5-8E1D-FF3B4BF147D1}"/>
              </a:ext>
            </a:extLst>
          </p:cNvPr>
          <p:cNvSpPr txBox="1"/>
          <p:nvPr/>
        </p:nvSpPr>
        <p:spPr>
          <a:xfrm>
            <a:off x="8523177" y="3404937"/>
            <a:ext cx="3801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to Note: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$I = $US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Log-Normal GDP </a:t>
            </a:r>
          </a:p>
        </p:txBody>
      </p:sp>
      <p:pic>
        <p:nvPicPr>
          <p:cNvPr id="21" name="Content Placeholder 20" descr="Chart, line chart&#10;&#10;Description automatically generated">
            <a:extLst>
              <a:ext uri="{FF2B5EF4-FFF2-40B4-BE49-F238E27FC236}">
                <a16:creationId xmlns:a16="http://schemas.microsoft.com/office/drawing/2014/main" id="{EF84FEFC-F678-86CE-BC3B-C2C5BF6B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56" y="1361228"/>
            <a:ext cx="7361806" cy="4654561"/>
          </a:xfrm>
        </p:spPr>
      </p:pic>
    </p:spTree>
    <p:extLst>
      <p:ext uri="{BB962C8B-B14F-4D97-AF65-F5344CB8AC3E}">
        <p14:creationId xmlns:p14="http://schemas.microsoft.com/office/powerpoint/2010/main" val="42210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5F974-63AF-8487-DB14-D7D03922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595959"/>
                </a:solidFill>
              </a:rPr>
              <a:t>Why Real GDP?</a:t>
            </a:r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2A27944-2B41-0E31-3599-B8BE08A23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233" y="2693187"/>
            <a:ext cx="9116114" cy="30195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Wanted to study the increase in productivity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the data between India and USA and see how the gap changes between the two countries.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2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B97D8-FB4C-B3C1-74BF-F025C51B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322" y="514716"/>
            <a:ext cx="9471140" cy="888360"/>
          </a:xfrm>
        </p:spPr>
        <p:txBody>
          <a:bodyPr anchor="b"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GDP Shock Recovery Debate: Who do you think is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DBEB-7FAC-D3E2-E76F-C37C46CF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21" y="1745976"/>
            <a:ext cx="10118558" cy="459804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“If real GDP </a:t>
            </a:r>
            <a:r>
              <a:rPr lang="en-US" sz="2000" u="sng" dirty="0"/>
              <a:t>contains a unit root</a:t>
            </a:r>
            <a:r>
              <a:rPr lang="en-US" sz="2000" dirty="0"/>
              <a:t>, shocks tend to </a:t>
            </a:r>
            <a:r>
              <a:rPr lang="en-US" sz="2000" u="sng" dirty="0"/>
              <a:t>permanently change</a:t>
            </a:r>
            <a:r>
              <a:rPr lang="en-US" sz="2000" dirty="0"/>
              <a:t> real GDP’s </a:t>
            </a:r>
            <a:r>
              <a:rPr lang="en-US" sz="2000" u="sng" dirty="0"/>
              <a:t>growth path</a:t>
            </a:r>
            <a:r>
              <a:rPr lang="en-US" sz="2000" dirty="0"/>
              <a:t>. A 1% negative shock to real GDP would lead to a permanent reduction in the growth path of even more than 1%. After a </a:t>
            </a:r>
            <a:r>
              <a:rPr lang="en-US" sz="2000" u="sng" dirty="0"/>
              <a:t>recession</a:t>
            </a:r>
            <a:r>
              <a:rPr lang="en-US" sz="2000" dirty="0"/>
              <a:t>, one would therefore </a:t>
            </a:r>
            <a:r>
              <a:rPr lang="en-US" sz="2000" u="sng" dirty="0"/>
              <a:t>expect no rebound</a:t>
            </a:r>
            <a:r>
              <a:rPr lang="en-US" sz="2000" dirty="0"/>
              <a:t> in real GDP.” Mankiw, 2009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“A </a:t>
            </a:r>
            <a:r>
              <a:rPr lang="en-US" sz="2000" u="sng" dirty="0"/>
              <a:t>fall in production</a:t>
            </a:r>
            <a:r>
              <a:rPr lang="en-US" sz="2000" dirty="0"/>
              <a:t> that does not also change the </a:t>
            </a:r>
            <a:r>
              <a:rPr lang="en-US" sz="2000" u="sng" dirty="0"/>
              <a:t>unemployment rate </a:t>
            </a:r>
            <a:r>
              <a:rPr lang="en-US" sz="2000" dirty="0"/>
              <a:t>will in all likelihood </a:t>
            </a:r>
            <a:r>
              <a:rPr lang="en-US" sz="2000" u="sng" dirty="0"/>
              <a:t>be permanent</a:t>
            </a:r>
            <a:r>
              <a:rPr lang="en-US" sz="2000" dirty="0"/>
              <a:t>. A fall in production that is accompanied by a big rise in the unemployment rate will in all likelihood be reversed. You have to do a bivariate analysis—to look at two variables, output and unemployment.” DeLong, 2009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93A05-3179-0289-A781-05769731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27072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595959"/>
                </a:solidFill>
              </a:rPr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DBD5-964C-74FE-4B87-17BB635F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1973179"/>
            <a:ext cx="8959892" cy="362368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Annual Data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1961-2019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set 1961-2014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GDP, Inflation and Discount rate - FRED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4B3BB-0832-7D2E-EDAA-CB77F068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575335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Smoothing (Damped Holt’s)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4C763C3-EB64-DCB8-6C03-B1CC894C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749" y="1651084"/>
            <a:ext cx="7184546" cy="4521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32BE9-179D-334D-80C6-FE2A9C94F012}"/>
              </a:ext>
            </a:extLst>
          </p:cNvPr>
          <p:cNvSpPr txBox="1"/>
          <p:nvPr/>
        </p:nvSpPr>
        <p:spPr>
          <a:xfrm>
            <a:off x="8262530" y="4142149"/>
            <a:ext cx="2851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Specifications:</a:t>
            </a:r>
          </a:p>
          <a:p>
            <a:endParaRPr lang="en-US" dirty="0"/>
          </a:p>
          <a:p>
            <a:r>
              <a:rPr lang="en-US" dirty="0"/>
              <a:t>AICc: -200</a:t>
            </a:r>
          </a:p>
          <a:p>
            <a:r>
              <a:rPr lang="en-US" dirty="0"/>
              <a:t>BIC: -198</a:t>
            </a:r>
          </a:p>
          <a:p>
            <a:r>
              <a:rPr lang="en-US" dirty="0"/>
              <a:t>RMSE: 0.0186 (train)</a:t>
            </a:r>
          </a:p>
        </p:txBody>
      </p:sp>
    </p:spTree>
    <p:extLst>
      <p:ext uri="{BB962C8B-B14F-4D97-AF65-F5344CB8AC3E}">
        <p14:creationId xmlns:p14="http://schemas.microsoft.com/office/powerpoint/2010/main" val="10190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2AA36-56A2-454C-C4DB-980EA5FA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61" y="560252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595959"/>
                </a:solidFill>
              </a:rPr>
              <a:t>ARIMA: 1) Unit-root Determination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A78295A-18A7-F1A8-2ECE-9008115F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475" y="1565088"/>
            <a:ext cx="7127480" cy="4485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43209-44EE-28B3-FBF3-315B175C6030}"/>
              </a:ext>
            </a:extLst>
          </p:cNvPr>
          <p:cNvSpPr txBox="1"/>
          <p:nvPr/>
        </p:nvSpPr>
        <p:spPr>
          <a:xfrm>
            <a:off x="8564478" y="4278976"/>
            <a:ext cx="3441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Kpss Test: </a:t>
            </a:r>
          </a:p>
          <a:p>
            <a:endParaRPr lang="en-US" dirty="0"/>
          </a:p>
          <a:p>
            <a:r>
              <a:rPr lang="en-US" dirty="0"/>
              <a:t>P- value &lt; 0.05</a:t>
            </a:r>
          </a:p>
          <a:p>
            <a:endParaRPr lang="en-US" dirty="0"/>
          </a:p>
          <a:p>
            <a:r>
              <a:rPr lang="en-US" dirty="0"/>
              <a:t>Unit root Process </a:t>
            </a:r>
          </a:p>
        </p:txBody>
      </p:sp>
    </p:spTree>
    <p:extLst>
      <p:ext uri="{BB962C8B-B14F-4D97-AF65-F5344CB8AC3E}">
        <p14:creationId xmlns:p14="http://schemas.microsoft.com/office/powerpoint/2010/main" val="10738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EAB7DAE-BE87-4081-B614-6F8021496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892" y="1570121"/>
            <a:ext cx="7265407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E8EDC-8F7F-A2B5-B26A-0B6477A58214}"/>
              </a:ext>
            </a:extLst>
          </p:cNvPr>
          <p:cNvSpPr txBox="1"/>
          <p:nvPr/>
        </p:nvSpPr>
        <p:spPr>
          <a:xfrm>
            <a:off x="8440974" y="3164305"/>
            <a:ext cx="2916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Kpss Test:</a:t>
            </a:r>
          </a:p>
          <a:p>
            <a:endParaRPr lang="en-US" dirty="0"/>
          </a:p>
          <a:p>
            <a:r>
              <a:rPr lang="en-US" dirty="0"/>
              <a:t>P-value: 0.0567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Stationary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5C043-911C-E37C-582E-087636CA9A1F}"/>
              </a:ext>
            </a:extLst>
          </p:cNvPr>
          <p:cNvSpPr txBox="1"/>
          <p:nvPr/>
        </p:nvSpPr>
        <p:spPr>
          <a:xfrm>
            <a:off x="3411264" y="685800"/>
            <a:ext cx="8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ARIMA: 2) Differencing the data </a:t>
            </a:r>
          </a:p>
        </p:txBody>
      </p:sp>
    </p:spTree>
    <p:extLst>
      <p:ext uri="{BB962C8B-B14F-4D97-AF65-F5344CB8AC3E}">
        <p14:creationId xmlns:p14="http://schemas.microsoft.com/office/powerpoint/2010/main" val="265471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D031-8CBE-8782-BBC3-40FD5A3B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595959"/>
                </a:solidFill>
              </a:rPr>
              <a:t>ARIMA: 3) Estimating models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725579F-961C-3412-BF37-0D38921EE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69" y="2787796"/>
            <a:ext cx="9398299" cy="20915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07A5D-5411-25CB-E600-76556D69C656}"/>
              </a:ext>
            </a:extLst>
          </p:cNvPr>
          <p:cNvSpPr txBox="1"/>
          <p:nvPr/>
        </p:nvSpPr>
        <p:spPr>
          <a:xfrm>
            <a:off x="1261869" y="5173579"/>
            <a:ext cx="950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chart, top pick is the Stepwise followed by ARIMA(1,1,0). </a:t>
            </a:r>
          </a:p>
        </p:txBody>
      </p:sp>
    </p:spTree>
    <p:extLst>
      <p:ext uri="{BB962C8B-B14F-4D97-AF65-F5344CB8AC3E}">
        <p14:creationId xmlns:p14="http://schemas.microsoft.com/office/powerpoint/2010/main" val="140004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543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Real GDP Forecast of USA</vt:lpstr>
      <vt:lpstr>PowerPoint Presentation</vt:lpstr>
      <vt:lpstr>Why Real GDP?</vt:lpstr>
      <vt:lpstr>GDP Shock Recovery Debate: Who do you think is right?</vt:lpstr>
      <vt:lpstr>Data</vt:lpstr>
      <vt:lpstr>Exponential Smoothing (Damped Holt’s) </vt:lpstr>
      <vt:lpstr>ARIMA: 1) Unit-root Determination </vt:lpstr>
      <vt:lpstr>PowerPoint Presentation</vt:lpstr>
      <vt:lpstr>ARIMA: 3) Estimating models </vt:lpstr>
      <vt:lpstr>ARIMA: 4) White-Noise Test</vt:lpstr>
      <vt:lpstr>PowerPoint Presentation</vt:lpstr>
      <vt:lpstr>VAR Model Estimation </vt:lpstr>
      <vt:lpstr>VAR: White Noise Test</vt:lpstr>
      <vt:lpstr>PowerPoint Presentation</vt:lpstr>
      <vt:lpstr>Forecast for Next 10 Years w/ VAR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GDP Forecast of USA</dc:title>
  <dc:creator>Fairooz, Tahsin</dc:creator>
  <cp:lastModifiedBy>Fairooz, Tahsin</cp:lastModifiedBy>
  <cp:revision>25</cp:revision>
  <dcterms:created xsi:type="dcterms:W3CDTF">2023-04-30T20:21:16Z</dcterms:created>
  <dcterms:modified xsi:type="dcterms:W3CDTF">2023-05-01T06:10:05Z</dcterms:modified>
</cp:coreProperties>
</file>