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9" r:id="rId2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60" autoAdjust="0"/>
  </p:normalViewPr>
  <p:slideViewPr>
    <p:cSldViewPr snapToGrid="0" snapToObjects="1">
      <p:cViewPr varScale="1">
        <p:scale>
          <a:sx n="54" d="100"/>
          <a:sy n="54" d="100"/>
        </p:scale>
        <p:origin x="163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D8465-EC7D-7C4E-B26B-3EC62093EBE2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CE1F4-CB38-7940-AD71-2E9D733A08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28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Induction on 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CE1F4-CB38-7940-AD71-2E9D733A08D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86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CE1F4-CB38-7940-AD71-2E9D733A08D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58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CE1F4-CB38-7940-AD71-2E9D733A08D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97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x=t1 in t2 = (λx:T1.t2) t1 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CE1F4-CB38-7940-AD71-2E9D733A08D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47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CE1F4-CB38-7940-AD71-2E9D733A08D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33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CE1F4-CB38-7940-AD71-2E9D733A08D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596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CE1F4-CB38-7940-AD71-2E9D733A08D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25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CE1F4-CB38-7940-AD71-2E9D733A08D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29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To deal</a:t>
            </a:r>
            <a:r>
              <a:rPr kumimoji="1" lang="en-US" altLang="ja-JP" baseline="0" dirty="0"/>
              <a:t> with T2, we may give it by the user, derived by the system, or treat it as a universal.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CE1F4-CB38-7940-AD71-2E9D733A08D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2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CE1F4-CB38-7940-AD71-2E9D733A08D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32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7262D4-1F63-9C46-8338-653BE1C5C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7262D4-1F63-9C46-8338-653BE1C5C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78625" y="496888"/>
            <a:ext cx="1908175" cy="559911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054100" y="496888"/>
            <a:ext cx="5572125" cy="559911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7262D4-1F63-9C46-8338-653BE1C5C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7262D4-1F63-9C46-8338-653BE1C5C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7262D4-1F63-9C46-8338-653BE1C5C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54100" y="1295400"/>
            <a:ext cx="37401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46650" y="1295400"/>
            <a:ext cx="37401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7262D4-1F63-9C46-8338-653BE1C5C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7262D4-1F63-9C46-8338-653BE1C5C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7262D4-1F63-9C46-8338-653BE1C5C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7262D4-1F63-9C46-8338-653BE1C5C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7262D4-1F63-9C46-8338-653BE1C5C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7262D4-1F63-9C46-8338-653BE1C5CD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62118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</a:t>
            </a:r>
            <a:r>
              <a:rPr lang="en-US" altLang="ja-JP"/>
              <a:t> </a:t>
            </a:r>
            <a:r>
              <a:rPr lang="ja-JP" altLang="en-US"/>
              <a:t>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327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</a:t>
            </a:r>
            <a:r>
              <a:rPr lang="en-US" altLang="ja-JP" dirty="0"/>
              <a:t> </a:t>
            </a:r>
            <a:r>
              <a:rPr lang="ja-JP" altLang="en-US" dirty="0"/>
              <a:t>テキストの書式設定</a:t>
            </a:r>
            <a:endParaRPr lang="en-US" altLang="ja-JP" dirty="0"/>
          </a:p>
          <a:p>
            <a:pPr lvl="1"/>
            <a:r>
              <a:rPr lang="ja-JP" altLang="en-US" dirty="0"/>
              <a:t>第</a:t>
            </a:r>
            <a:r>
              <a:rPr lang="en-US" altLang="ja-JP" dirty="0"/>
              <a:t> 2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2"/>
            <a:r>
              <a:rPr lang="ja-JP" altLang="en-US" dirty="0"/>
              <a:t>第</a:t>
            </a:r>
            <a:r>
              <a:rPr lang="en-US" altLang="ja-JP" dirty="0"/>
              <a:t> 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</a:t>
            </a:r>
            <a:r>
              <a:rPr lang="en-US" altLang="ja-JP" dirty="0"/>
              <a:t> 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</a:t>
            </a:r>
            <a:r>
              <a:rPr lang="en-US" altLang="ja-JP" dirty="0"/>
              <a:t> 5 </a:t>
            </a:r>
            <a:r>
              <a:rPr lang="ja-JP" altLang="en-US" dirty="0"/>
              <a:t>レベル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55888" y="6248400"/>
            <a:ext cx="45831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3235E"/>
                </a:solidFill>
                <a:latin typeface="Calibri" panose="020F0502020204030204" pitchFamily="34" charset="0"/>
                <a:ea typeface="ヒラギノ丸ゴ Pro W4" pitchFamily="-108" charset="-128"/>
                <a:cs typeface="ヒラギノ丸ゴ Pro W4" pitchFamily="-108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172200"/>
            <a:ext cx="5762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3235E"/>
                </a:solidFill>
                <a:latin typeface="Calibri" panose="020F0502020204030204" pitchFamily="34" charset="0"/>
                <a:ea typeface="ヒラギノ丸ゴ Pro W4" pitchFamily="-108" charset="-128"/>
                <a:cs typeface="ヒラギノ丸ゴ Pro W4" pitchFamily="-108" charset="-128"/>
              </a:defRPr>
            </a:lvl1pPr>
          </a:lstStyle>
          <a:p>
            <a:fld id="{117262D4-1F63-9C46-8338-653BE1C5CD2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30" name="図 7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934200" y="457200"/>
            <a:ext cx="203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84368" y="5694760"/>
            <a:ext cx="1081832" cy="1081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A52131"/>
          </a:solidFill>
          <a:latin typeface="Times New Roman" pitchFamily="-111" charset="0"/>
          <a:ea typeface="ヒラギノ丸ゴ Pro W4" pitchFamily="-111" charset="-128"/>
          <a:cs typeface="ヒラギノ丸ゴ Pro W4" pitchFamily="-11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453931"/>
            <a:ext cx="7772400" cy="1470025"/>
          </a:xfrm>
        </p:spPr>
        <p:txBody>
          <a:bodyPr/>
          <a:lstStyle/>
          <a:p>
            <a:r>
              <a:rPr kumimoji="1" lang="en-US" altLang="ja-JP" dirty="0"/>
              <a:t>Chapter </a:t>
            </a:r>
            <a:r>
              <a:rPr lang="en-US" altLang="ja-JP" dirty="0"/>
              <a:t>11</a:t>
            </a:r>
            <a:r>
              <a:rPr kumimoji="1" lang="en-US" altLang="ja-JP" dirty="0"/>
              <a:t>: Simply Extensions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767930"/>
            <a:ext cx="6400800" cy="3292790"/>
          </a:xfrm>
        </p:spPr>
        <p:txBody>
          <a:bodyPr/>
          <a:lstStyle/>
          <a:p>
            <a:r>
              <a:rPr lang="en-US" altLang="ja-JP" dirty="0"/>
              <a:t>Basic </a:t>
            </a:r>
            <a:r>
              <a:rPr kumimoji="1" lang="en-US" altLang="ja-JP" dirty="0"/>
              <a:t>Types / </a:t>
            </a:r>
            <a:r>
              <a:rPr lang="en-US" altLang="ja-JP" dirty="0"/>
              <a:t>The Unit Type</a:t>
            </a:r>
          </a:p>
          <a:p>
            <a:r>
              <a:rPr lang="en-US" altLang="ja-JP" dirty="0"/>
              <a:t>Derived Forms: Sequencing and Wildcard</a:t>
            </a:r>
          </a:p>
          <a:p>
            <a:r>
              <a:rPr lang="en-US" altLang="ja-JP" dirty="0"/>
              <a:t>Ascription / Let Binding</a:t>
            </a:r>
          </a:p>
          <a:p>
            <a:r>
              <a:rPr lang="en-US" altLang="ja-JP" dirty="0"/>
              <a:t>Pairs/Tuples/Records</a:t>
            </a:r>
          </a:p>
          <a:p>
            <a:r>
              <a:rPr lang="en-US" altLang="ja-JP" dirty="0"/>
              <a:t>Sums/Variants</a:t>
            </a:r>
          </a:p>
          <a:p>
            <a:r>
              <a:rPr lang="en-US" altLang="ja-JP" dirty="0"/>
              <a:t>General Recursion / Lists </a:t>
            </a:r>
          </a:p>
        </p:txBody>
      </p:sp>
    </p:spTree>
    <p:extLst>
      <p:ext uri="{BB962C8B-B14F-4D97-AF65-F5344CB8AC3E}">
        <p14:creationId xmlns:p14="http://schemas.microsoft.com/office/powerpoint/2010/main" val="47861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799" y="1295400"/>
            <a:ext cx="7976937" cy="4800600"/>
          </a:xfrm>
        </p:spPr>
        <p:txBody>
          <a:bodyPr/>
          <a:lstStyle/>
          <a:p>
            <a:r>
              <a:rPr kumimoji="1" lang="en-US" altLang="ja-JP" dirty="0"/>
              <a:t>Is “let binding” a derived form?</a:t>
            </a:r>
          </a:p>
          <a:p>
            <a:pPr marL="0" indent="0">
              <a:buNone/>
            </a:pPr>
            <a:r>
              <a:rPr lang="en-US" altLang="ja-JP" dirty="0"/>
              <a:t>         Yes, let x=t</a:t>
            </a:r>
            <a:r>
              <a:rPr lang="en-US" altLang="ja-JP" baseline="-25000" dirty="0"/>
              <a:t>1</a:t>
            </a:r>
            <a:r>
              <a:rPr lang="en-US" altLang="ja-JP" dirty="0"/>
              <a:t> in t</a:t>
            </a:r>
            <a:r>
              <a:rPr lang="en-US" altLang="ja-JP" baseline="-25000" dirty="0"/>
              <a:t>2</a:t>
            </a:r>
            <a:r>
              <a:rPr lang="en-US" altLang="ja-JP" dirty="0"/>
              <a:t> </a:t>
            </a:r>
            <a:r>
              <a:rPr lang="en-US" altLang="ja-JP" dirty="0">
                <a:sym typeface="Wingdings"/>
              </a:rPr>
              <a:t></a:t>
            </a:r>
            <a:r>
              <a:rPr lang="en-US" altLang="ja-JP" dirty="0"/>
              <a:t> (λx: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en-US" altLang="ja-JP" baseline="-25000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.t</a:t>
            </a:r>
            <a:r>
              <a:rPr lang="en-US" altLang="ja-JP" baseline="-25000" dirty="0"/>
              <a:t>2</a:t>
            </a:r>
            <a:r>
              <a:rPr lang="en-US" altLang="ja-JP" dirty="0"/>
              <a:t>) t</a:t>
            </a:r>
            <a:r>
              <a:rPr lang="en-US" altLang="ja-JP" baseline="-25000" dirty="0"/>
              <a:t>1</a:t>
            </a:r>
            <a:r>
              <a:rPr lang="en-US" altLang="ja-JP" dirty="0"/>
              <a:t> 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ja-JP" dirty="0"/>
          </a:p>
          <a:p>
            <a:r>
              <a:rPr kumimoji="1" lang="en-US" altLang="ja-JP" dirty="0" err="1"/>
              <a:t>Desugaring</a:t>
            </a:r>
            <a:r>
              <a:rPr kumimoji="1" lang="en-US" altLang="ja-JP" dirty="0"/>
              <a:t> is not on terms but on typing derivations</a:t>
            </a:r>
            <a:endParaRPr kumimoji="1" lang="ja-JP" altLang="en-US" dirty="0"/>
          </a:p>
        </p:txBody>
      </p:sp>
      <p:grpSp>
        <p:nvGrpSpPr>
          <p:cNvPr id="7" name="図形グループ 6"/>
          <p:cNvGrpSpPr/>
          <p:nvPr/>
        </p:nvGrpSpPr>
        <p:grpSpPr>
          <a:xfrm>
            <a:off x="1812091" y="2887576"/>
            <a:ext cx="5867400" cy="3342104"/>
            <a:chOff x="1812091" y="2887576"/>
            <a:chExt cx="5867400" cy="334210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2500" y="2887576"/>
              <a:ext cx="4699000" cy="1270000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2091" y="4591380"/>
              <a:ext cx="5867400" cy="1638300"/>
            </a:xfrm>
            <a:prstGeom prst="rect">
              <a:avLst/>
            </a:prstGeom>
          </p:spPr>
        </p:pic>
        <p:sp>
          <p:nvSpPr>
            <p:cNvPr id="6" name="下矢印 5"/>
            <p:cNvSpPr/>
            <p:nvPr/>
          </p:nvSpPr>
          <p:spPr bwMode="auto">
            <a:xfrm>
              <a:off x="4304633" y="4291256"/>
              <a:ext cx="441158" cy="393700"/>
            </a:xfrm>
            <a:prstGeom prst="downArrow">
              <a:avLst/>
            </a:prstGeom>
            <a:ln>
              <a:solidFill>
                <a:srgbClr val="00CC99"/>
              </a:solidFill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ＭＳ Ｐゴシック" pitchFamily="-111" charset="-128"/>
                <a:cs typeface="ＭＳ Ｐゴシック" pitchFamily="-11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32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Pairs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121611"/>
            <a:ext cx="7632700" cy="4800600"/>
          </a:xfrm>
        </p:spPr>
        <p:txBody>
          <a:bodyPr/>
          <a:lstStyle/>
          <a:p>
            <a:r>
              <a:rPr lang="en-US" altLang="ja-JP" dirty="0"/>
              <a:t>To build compound data structures.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64" y="1719423"/>
            <a:ext cx="7255710" cy="467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1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Tuples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05" y="1712816"/>
            <a:ext cx="8154738" cy="4041467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685800" y="1128150"/>
            <a:ext cx="574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aseline="30000" dirty="0">
                <a:latin typeface="Calibri" panose="020F0502020204030204" pitchFamily="34" charset="0"/>
              </a:rPr>
              <a:t>Generalization:</a:t>
            </a:r>
            <a:r>
              <a:rPr lang="en-US" altLang="ja-JP" sz="2800" dirty="0">
                <a:latin typeface="Calibri" panose="020F0502020204030204" pitchFamily="34" charset="0"/>
              </a:rPr>
              <a:t> </a:t>
            </a:r>
            <a:r>
              <a:rPr lang="en-US" altLang="ja-JP" sz="2800" baseline="30000" dirty="0">
                <a:latin typeface="Calibri" panose="020F0502020204030204" pitchFamily="34" charset="0"/>
              </a:rPr>
              <a:t>binary </a:t>
            </a:r>
            <a:r>
              <a:rPr lang="en-US" altLang="ja-JP" sz="2800" baseline="30000" dirty="0">
                <a:latin typeface="Calibri" panose="020F0502020204030204" pitchFamily="34" charset="0"/>
                <a:sym typeface="Wingdings"/>
              </a:rPr>
              <a:t> </a:t>
            </a:r>
            <a:r>
              <a:rPr lang="en-US" altLang="ja-JP" sz="2800" baseline="30000" dirty="0">
                <a:latin typeface="Calibri" panose="020F0502020204030204" pitchFamily="34" charset="0"/>
              </a:rPr>
              <a:t>n-</a:t>
            </a:r>
            <a:r>
              <a:rPr lang="en-US" altLang="ja-JP" sz="2800" baseline="30000" dirty="0" err="1">
                <a:latin typeface="Calibri" panose="020F0502020204030204" pitchFamily="34" charset="0"/>
              </a:rPr>
              <a:t>ary</a:t>
            </a:r>
            <a:r>
              <a:rPr lang="en-US" altLang="ja-JP" sz="2800" baseline="30000" dirty="0">
                <a:latin typeface="Calibri" panose="020F0502020204030204" pitchFamily="34" charset="0"/>
              </a:rPr>
              <a:t> products</a:t>
            </a:r>
            <a:endParaRPr lang="ja-JP" alt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7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Records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85800" y="1128150"/>
            <a:ext cx="5748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aseline="30000" dirty="0">
                <a:latin typeface="Calibri" panose="020F0502020204030204" pitchFamily="34" charset="0"/>
              </a:rPr>
              <a:t>Generalization:</a:t>
            </a:r>
            <a:r>
              <a:rPr lang="en-US" altLang="ja-JP" sz="2800" dirty="0">
                <a:latin typeface="Calibri" panose="020F0502020204030204" pitchFamily="34" charset="0"/>
              </a:rPr>
              <a:t> </a:t>
            </a:r>
            <a:r>
              <a:rPr lang="en-US" altLang="ja-JP" sz="2800" baseline="30000" dirty="0">
                <a:latin typeface="Calibri" panose="020F0502020204030204" pitchFamily="34" charset="0"/>
              </a:rPr>
              <a:t>n-</a:t>
            </a:r>
            <a:r>
              <a:rPr lang="en-US" altLang="ja-JP" sz="2800" baseline="30000" dirty="0" err="1">
                <a:latin typeface="Calibri" panose="020F0502020204030204" pitchFamily="34" charset="0"/>
              </a:rPr>
              <a:t>ary</a:t>
            </a:r>
            <a:r>
              <a:rPr lang="en-US" altLang="ja-JP" sz="2800" baseline="30000" dirty="0">
                <a:latin typeface="Calibri" panose="020F0502020204030204" pitchFamily="34" charset="0"/>
              </a:rPr>
              <a:t> products </a:t>
            </a:r>
            <a:r>
              <a:rPr lang="en-US" altLang="ja-JP" sz="2800" baseline="30000" dirty="0">
                <a:latin typeface="Calibri" panose="020F0502020204030204" pitchFamily="34" charset="0"/>
                <a:sym typeface="Wingdings"/>
              </a:rPr>
              <a:t> labeled records</a:t>
            </a:r>
            <a:endParaRPr lang="ja-JP" altLang="en-US" sz="2800" dirty="0">
              <a:latin typeface="Calibri" panose="020F0502020204030204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31210"/>
            <a:ext cx="7994316" cy="399715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180747" y="5910712"/>
            <a:ext cx="5767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ja-JP" sz="2400" baseline="30000" dirty="0" err="1">
                <a:latin typeface="Calibri" panose="020F0502020204030204" pitchFamily="34" charset="0"/>
              </a:rPr>
              <a:t>Question</a:t>
            </a:r>
            <a:r>
              <a:rPr lang="it-IT" altLang="ja-JP" sz="2400" baseline="30000" dirty="0">
                <a:latin typeface="Calibri" panose="020F0502020204030204" pitchFamily="34" charset="0"/>
              </a:rPr>
              <a:t>: {</a:t>
            </a:r>
            <a:r>
              <a:rPr lang="it-IT" altLang="ja-JP" sz="2400" baseline="30000" dirty="0" err="1">
                <a:latin typeface="Calibri" panose="020F0502020204030204" pitchFamily="34" charset="0"/>
              </a:rPr>
              <a:t>partno</a:t>
            </a:r>
            <a:r>
              <a:rPr lang="it-IT" altLang="ja-JP" sz="2400" baseline="30000" dirty="0">
                <a:latin typeface="Calibri" panose="020F0502020204030204" pitchFamily="34" charset="0"/>
              </a:rPr>
              <a:t>=5524, </a:t>
            </a:r>
            <a:r>
              <a:rPr lang="it-IT" altLang="ja-JP" sz="2400" baseline="30000" dirty="0" err="1">
                <a:latin typeface="Calibri" panose="020F0502020204030204" pitchFamily="34" charset="0"/>
              </a:rPr>
              <a:t>cost</a:t>
            </a:r>
            <a:r>
              <a:rPr lang="it-IT" altLang="ja-JP" sz="2400" baseline="30000" dirty="0">
                <a:latin typeface="Calibri" panose="020F0502020204030204" pitchFamily="34" charset="0"/>
              </a:rPr>
              <a:t>=30.27} = {</a:t>
            </a:r>
            <a:r>
              <a:rPr lang="it-IT" altLang="ja-JP" sz="2400" baseline="30000" dirty="0" err="1">
                <a:latin typeface="Calibri" panose="020F0502020204030204" pitchFamily="34" charset="0"/>
              </a:rPr>
              <a:t>cost</a:t>
            </a:r>
            <a:r>
              <a:rPr lang="it-IT" altLang="ja-JP" sz="2400" baseline="30000" dirty="0">
                <a:latin typeface="Calibri" panose="020F0502020204030204" pitchFamily="34" charset="0"/>
              </a:rPr>
              <a:t>=30.27,partno=5524}? </a:t>
            </a:r>
            <a:endParaRPr lang="ja-JP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8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188455"/>
            <a:ext cx="7632700" cy="4680281"/>
          </a:xfrm>
        </p:spPr>
        <p:txBody>
          <a:bodyPr/>
          <a:lstStyle/>
          <a:p>
            <a:r>
              <a:rPr lang="en-US" altLang="ja-JP" dirty="0"/>
              <a:t>To deal with heterogeneous collections of values.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ja-JP" dirty="0"/>
          </a:p>
          <a:p>
            <a:r>
              <a:rPr lang="en-US" altLang="ja-JP" dirty="0"/>
              <a:t>An Example: Address books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Injection by tagging (</a:t>
            </a:r>
            <a:r>
              <a:rPr lang="en-US" altLang="ja-JP" dirty="0">
                <a:solidFill>
                  <a:srgbClr val="FF0000"/>
                </a:solidFill>
              </a:rPr>
              <a:t>disjoint unions</a:t>
            </a:r>
            <a:r>
              <a:rPr lang="en-US" altLang="ja-JP" dirty="0"/>
              <a:t>)</a:t>
            </a:r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Processing by case analysis</a:t>
            </a:r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84" y="2344832"/>
            <a:ext cx="5854700" cy="7366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31" y="3081432"/>
            <a:ext cx="4241800" cy="4572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984" y="4043953"/>
            <a:ext cx="6121400" cy="6985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5741" y="5156534"/>
            <a:ext cx="3365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5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188456"/>
            <a:ext cx="7632700" cy="683126"/>
          </a:xfrm>
        </p:spPr>
        <p:txBody>
          <a:bodyPr/>
          <a:lstStyle/>
          <a:p>
            <a:r>
              <a:rPr lang="en-US" altLang="ja-JP" dirty="0"/>
              <a:t>To deal with heterogeneous collections of values. </a:t>
            </a:r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734" y="1656215"/>
            <a:ext cx="6563896" cy="480183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6336632" y="4465053"/>
            <a:ext cx="173789" cy="2540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1000"/>
                </a:schemeClr>
              </a:gs>
              <a:gs pos="35000">
                <a:schemeClr val="accent3">
                  <a:tint val="37000"/>
                  <a:satMod val="300000"/>
                  <a:alpha val="1000"/>
                </a:schemeClr>
              </a:gs>
              <a:gs pos="100000">
                <a:schemeClr val="accent3">
                  <a:tint val="15000"/>
                  <a:satMod val="350000"/>
                  <a:alpha val="1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6096731" y="5031875"/>
            <a:ext cx="173789" cy="2540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1000"/>
                </a:schemeClr>
              </a:gs>
              <a:gs pos="35000">
                <a:schemeClr val="accent3">
                  <a:tint val="37000"/>
                  <a:satMod val="300000"/>
                  <a:alpha val="1000"/>
                </a:schemeClr>
              </a:gs>
              <a:gs pos="100000">
                <a:schemeClr val="accent3">
                  <a:tint val="15000"/>
                  <a:satMod val="350000"/>
                  <a:alpha val="1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349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Sums (with Unique Typing)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73" y="1347230"/>
            <a:ext cx="8609263" cy="4342725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 bwMode="auto">
          <a:xfrm>
            <a:off x="6229684" y="4759158"/>
            <a:ext cx="5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線コネクタ 6"/>
          <p:cNvCxnSpPr/>
          <p:nvPr/>
        </p:nvCxnSpPr>
        <p:spPr bwMode="auto">
          <a:xfrm>
            <a:off x="6229684" y="5392822"/>
            <a:ext cx="50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97033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Variant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Generalization: Sums </a:t>
            </a:r>
            <a:r>
              <a:rPr kumimoji="1" lang="en-US" altLang="ja-JP" dirty="0">
                <a:sym typeface="Wingdings"/>
              </a:rPr>
              <a:t> </a:t>
            </a:r>
            <a:r>
              <a:rPr lang="en-US" altLang="ja-JP" dirty="0">
                <a:sym typeface="Wingdings"/>
              </a:rPr>
              <a:t>L</a:t>
            </a:r>
            <a:r>
              <a:rPr kumimoji="1" lang="en-US" altLang="ja-JP" dirty="0">
                <a:sym typeface="Wingdings"/>
              </a:rPr>
              <a:t>abeled variants</a:t>
            </a:r>
          </a:p>
          <a:p>
            <a:pPr lvl="1"/>
            <a:r>
              <a:rPr lang="en-US" altLang="ja-JP" dirty="0">
                <a:sym typeface="Wingdings"/>
              </a:rPr>
              <a:t>T1 + T2  &lt;l1:T1, l2:T2&gt;</a:t>
            </a:r>
          </a:p>
          <a:p>
            <a:pPr lvl="1"/>
            <a:r>
              <a:rPr lang="en-US" altLang="ja-JP" dirty="0" err="1">
                <a:sym typeface="Wingdings"/>
              </a:rPr>
              <a:t>i</a:t>
            </a:r>
            <a:r>
              <a:rPr kumimoji="1" lang="en-US" altLang="ja-JP" dirty="0" err="1">
                <a:sym typeface="Wingdings"/>
              </a:rPr>
              <a:t>nl</a:t>
            </a:r>
            <a:r>
              <a:rPr kumimoji="1" lang="en-US" altLang="ja-JP" dirty="0">
                <a:sym typeface="Wingdings"/>
              </a:rPr>
              <a:t> t as T1+T2  &lt;l1=t&gt; as </a:t>
            </a:r>
            <a:r>
              <a:rPr lang="en-US" altLang="ja-JP" dirty="0">
                <a:sym typeface="Wingdings"/>
              </a:rPr>
              <a:t>&lt;l1:T1</a:t>
            </a:r>
            <a:r>
              <a:rPr lang="en-US" altLang="ja-JP">
                <a:sym typeface="Wingdings"/>
              </a:rPr>
              <a:t>, l2:T2&gt;</a:t>
            </a:r>
            <a:endParaRPr lang="en-US" altLang="ja-JP" dirty="0">
              <a:sym typeface="Wingdings"/>
            </a:endParaRPr>
          </a:p>
          <a:p>
            <a:r>
              <a:rPr kumimoji="1" lang="en-US" altLang="ja-JP" dirty="0"/>
              <a:t>Example: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19" y="3152276"/>
            <a:ext cx="6529801" cy="27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1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16" y="1211638"/>
            <a:ext cx="8488947" cy="44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10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Special </a:t>
            </a:r>
            <a:r>
              <a:rPr kumimoji="1" lang="en-US" altLang="ja-JP" dirty="0"/>
              <a:t>Instances of Variants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Options</a:t>
            </a:r>
          </a:p>
          <a:p>
            <a:pPr marL="457200" lvl="1" indent="0">
              <a:buNone/>
            </a:pPr>
            <a:r>
              <a:rPr lang="en-US" altLang="ja-JP" dirty="0" err="1"/>
              <a:t>OptionalNat</a:t>
            </a:r>
            <a:r>
              <a:rPr lang="en-US" altLang="ja-JP" dirty="0"/>
              <a:t> = &lt;</a:t>
            </a:r>
            <a:r>
              <a:rPr lang="en-US" altLang="ja-JP" dirty="0" err="1"/>
              <a:t>none:</a:t>
            </a:r>
            <a:r>
              <a:rPr lang="en-US" altLang="ja-JP" dirty="0" err="1">
                <a:solidFill>
                  <a:srgbClr val="FF0000"/>
                </a:solidFill>
              </a:rPr>
              <a:t>Unit</a:t>
            </a:r>
            <a:r>
              <a:rPr lang="en-US" altLang="ja-JP" dirty="0"/>
              <a:t>, </a:t>
            </a:r>
            <a:r>
              <a:rPr lang="en-US" altLang="ja-JP" dirty="0" err="1"/>
              <a:t>some:Nat</a:t>
            </a:r>
            <a:r>
              <a:rPr lang="en-US" altLang="ja-JP" dirty="0"/>
              <a:t>&gt;; </a:t>
            </a:r>
          </a:p>
          <a:p>
            <a:endParaRPr kumimoji="1" lang="en-US" altLang="ja-JP" dirty="0"/>
          </a:p>
          <a:p>
            <a:r>
              <a:rPr lang="en-US" altLang="ja-JP" dirty="0"/>
              <a:t>Enumerations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en-US" altLang="ja-JP" dirty="0"/>
              <a:t>Weekday = &lt;</a:t>
            </a:r>
            <a:r>
              <a:rPr lang="en-US" altLang="ja-JP" dirty="0" err="1"/>
              <a:t>monday:</a:t>
            </a:r>
            <a:r>
              <a:rPr lang="en-US" altLang="ja-JP" dirty="0" err="1">
                <a:solidFill>
                  <a:srgbClr val="FF0000"/>
                </a:solidFill>
              </a:rPr>
              <a:t>Unit</a:t>
            </a:r>
            <a:r>
              <a:rPr lang="en-US" altLang="ja-JP" dirty="0"/>
              <a:t>, </a:t>
            </a:r>
            <a:r>
              <a:rPr lang="en-US" altLang="ja-JP" dirty="0" err="1"/>
              <a:t>tuesday:</a:t>
            </a:r>
            <a:r>
              <a:rPr lang="en-US" altLang="ja-JP" dirty="0" err="1">
                <a:solidFill>
                  <a:srgbClr val="FF0000"/>
                </a:solidFill>
              </a:rPr>
              <a:t>Unit</a:t>
            </a:r>
            <a:r>
              <a:rPr lang="en-US" altLang="ja-JP" dirty="0"/>
              <a:t>, </a:t>
            </a:r>
            <a:r>
              <a:rPr lang="en-US" altLang="ja-JP" dirty="0" err="1"/>
              <a:t>wednesday:</a:t>
            </a:r>
            <a:r>
              <a:rPr lang="en-US" altLang="ja-JP" dirty="0" err="1">
                <a:solidFill>
                  <a:srgbClr val="FF0000"/>
                </a:solidFill>
              </a:rPr>
              <a:t>Unit</a:t>
            </a:r>
            <a:r>
              <a:rPr lang="en-US" altLang="ja-JP" dirty="0"/>
              <a:t>, </a:t>
            </a:r>
          </a:p>
          <a:p>
            <a:pPr marL="457200" lvl="1" indent="0">
              <a:buNone/>
            </a:pPr>
            <a:r>
              <a:rPr lang="en-US" altLang="ja-JP" dirty="0"/>
              <a:t>               </a:t>
            </a:r>
            <a:r>
              <a:rPr lang="en-US" altLang="ja-JP" dirty="0" err="1"/>
              <a:t>thursday:</a:t>
            </a:r>
            <a:r>
              <a:rPr lang="en-US" altLang="ja-JP" dirty="0" err="1">
                <a:solidFill>
                  <a:srgbClr val="FF0000"/>
                </a:solidFill>
              </a:rPr>
              <a:t>Unit</a:t>
            </a:r>
            <a:r>
              <a:rPr lang="en-US" altLang="ja-JP" dirty="0"/>
              <a:t>, </a:t>
            </a:r>
            <a:r>
              <a:rPr lang="en-US" altLang="ja-JP" dirty="0" err="1"/>
              <a:t>friday:</a:t>
            </a:r>
            <a:r>
              <a:rPr lang="en-US" altLang="ja-JP" dirty="0" err="1">
                <a:solidFill>
                  <a:srgbClr val="FF0000"/>
                </a:solidFill>
              </a:rPr>
              <a:t>Unit</a:t>
            </a:r>
            <a:r>
              <a:rPr lang="en-US" altLang="ja-JP" dirty="0"/>
              <a:t>&gt;; 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00050"/>
            <a:r>
              <a:rPr lang="en-US" altLang="ja-JP" dirty="0"/>
              <a:t>Single-Field Variants</a:t>
            </a:r>
          </a:p>
          <a:p>
            <a:pPr marL="514350" lvl="1" indent="0">
              <a:buNone/>
            </a:pPr>
            <a:r>
              <a:rPr lang="en-US" altLang="ja-JP" dirty="0"/>
              <a:t>V = &lt;</a:t>
            </a:r>
            <a:r>
              <a:rPr lang="en-US" altLang="ja-JP" dirty="0" err="1"/>
              <a:t>l:T</a:t>
            </a:r>
            <a:r>
              <a:rPr lang="en-US" altLang="ja-JP" dirty="0"/>
              <a:t>&gt;</a:t>
            </a:r>
          </a:p>
          <a:p>
            <a:pPr marL="514350" lvl="1" indent="0">
              <a:buNone/>
            </a:pPr>
            <a:r>
              <a:rPr lang="en-US" altLang="ja-JP" sz="1600" dirty="0"/>
              <a:t>Operations on T cannot be applied to elements of V without first </a:t>
            </a:r>
            <a:r>
              <a:rPr lang="en-US" altLang="ja-JP" sz="1600" dirty="0" err="1"/>
              <a:t>unpackaging</a:t>
            </a:r>
            <a:r>
              <a:rPr lang="en-US" altLang="ja-JP" sz="1600" dirty="0"/>
              <a:t> them: a V cannot be accidentally mistaken for a T. </a:t>
            </a:r>
          </a:p>
          <a:p>
            <a:pPr marL="514350" lvl="1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683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Base Types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Base types in every programming language:</a:t>
            </a:r>
          </a:p>
          <a:p>
            <a:pPr lvl="1"/>
            <a:r>
              <a:rPr lang="en-US" altLang="ja-JP" dirty="0"/>
              <a:t>sets of </a:t>
            </a:r>
            <a:r>
              <a:rPr lang="en-US" altLang="ja-JP" dirty="0">
                <a:solidFill>
                  <a:srgbClr val="FF0000"/>
                </a:solidFill>
              </a:rPr>
              <a:t>simple, unstructured values </a:t>
            </a:r>
            <a:r>
              <a:rPr lang="en-US" altLang="ja-JP" dirty="0"/>
              <a:t>such as numbers, Booleans, or characters, and 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primitive operations </a:t>
            </a:r>
            <a:r>
              <a:rPr lang="en-US" altLang="ja-JP" dirty="0"/>
              <a:t>for manipulating these values. </a:t>
            </a:r>
          </a:p>
          <a:p>
            <a:pPr lvl="1"/>
            <a:endParaRPr lang="en-US" altLang="ja-JP" dirty="0"/>
          </a:p>
          <a:p>
            <a:pPr marL="400050"/>
            <a:r>
              <a:rPr lang="en-US" altLang="ja-JP" dirty="0"/>
              <a:t>Theoretically, we may consider our language is equipped with some </a:t>
            </a:r>
            <a:r>
              <a:rPr lang="en-US" altLang="ja-JP" dirty="0" err="1">
                <a:solidFill>
                  <a:srgbClr val="FF0000"/>
                </a:solidFill>
              </a:rPr>
              <a:t>uninterpreted</a:t>
            </a:r>
            <a:r>
              <a:rPr lang="en-US" altLang="ja-JP" dirty="0">
                <a:solidFill>
                  <a:srgbClr val="FF0000"/>
                </a:solidFill>
              </a:rPr>
              <a:t> base types.</a:t>
            </a:r>
          </a:p>
        </p:txBody>
      </p:sp>
      <p:grpSp>
        <p:nvGrpSpPr>
          <p:cNvPr id="6" name="図形グループ 5"/>
          <p:cNvGrpSpPr/>
          <p:nvPr/>
        </p:nvGrpSpPr>
        <p:grpSpPr>
          <a:xfrm>
            <a:off x="392797" y="3992373"/>
            <a:ext cx="8536800" cy="2220361"/>
            <a:chOff x="392797" y="3992373"/>
            <a:chExt cx="8536800" cy="2220361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797" y="3992373"/>
              <a:ext cx="8536800" cy="1792728"/>
            </a:xfrm>
            <a:prstGeom prst="rect">
              <a:avLst/>
            </a:prstGeom>
          </p:spPr>
        </p:pic>
        <p:sp>
          <p:nvSpPr>
            <p:cNvPr id="5" name="テキスト ボックス 4"/>
            <p:cNvSpPr txBox="1"/>
            <p:nvPr/>
          </p:nvSpPr>
          <p:spPr>
            <a:xfrm>
              <a:off x="1335512" y="5843402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  <a:latin typeface="Calibri" panose="020F0502020204030204" pitchFamily="34" charset="0"/>
                </a:rPr>
                <a:t>A, B, C, …</a:t>
              </a:r>
              <a:endParaRPr kumimoji="1" lang="ja-JP" altLang="en-US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676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General Recursions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Introduce “fix” operator: fix f = f (fix f)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sz="1800" dirty="0"/>
              <a:t> </a:t>
            </a:r>
            <a:r>
              <a:rPr lang="en-US" altLang="ja-JP" sz="1600" dirty="0"/>
              <a:t>(It cannot be defined as a derived form in simply typed lambda calculus)</a:t>
            </a:r>
            <a:endParaRPr kumimoji="1" lang="ja-JP" altLang="en-US" sz="1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32" y="2405340"/>
            <a:ext cx="8318500" cy="32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3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Example 1: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95" y="2015958"/>
            <a:ext cx="5448300" cy="37084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2874211" y="4398211"/>
            <a:ext cx="1310105" cy="32084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0"/>
                </a:schemeClr>
              </a:gs>
              <a:gs pos="35000">
                <a:schemeClr val="accent3">
                  <a:tint val="37000"/>
                  <a:satMod val="300000"/>
                  <a:alpha val="0"/>
                </a:schemeClr>
              </a:gs>
              <a:gs pos="100000">
                <a:schemeClr val="accent3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869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Example 2: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523" y="1832175"/>
            <a:ext cx="5499100" cy="242433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926" y="4308947"/>
            <a:ext cx="4517540" cy="70956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523" y="5157987"/>
            <a:ext cx="2968331" cy="1525557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 bwMode="auto">
          <a:xfrm>
            <a:off x="2219158" y="4612104"/>
            <a:ext cx="3596105" cy="32084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  <a:alpha val="0"/>
                </a:schemeClr>
              </a:gs>
              <a:gs pos="35000">
                <a:schemeClr val="accent3">
                  <a:tint val="37000"/>
                  <a:satMod val="300000"/>
                  <a:alpha val="0"/>
                </a:schemeClr>
              </a:gs>
              <a:gs pos="100000">
                <a:schemeClr val="accent3">
                  <a:tint val="15000"/>
                  <a:satMod val="350000"/>
                  <a:alpha val="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150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Example 3: Given any type T, can you define a term that has type T?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390" y="4067348"/>
            <a:ext cx="5964303" cy="119981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826127" y="2526633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alibri" panose="020F0502020204030204" pitchFamily="34" charset="0"/>
              </a:rPr>
              <a:t>x</a:t>
            </a:r>
            <a:r>
              <a:rPr kumimoji="1" lang="en-US" altLang="ja-JP" sz="2000" dirty="0">
                <a:latin typeface="Calibri" panose="020F0502020204030204" pitchFamily="34" charset="0"/>
              </a:rPr>
              <a:t> as T</a:t>
            </a:r>
            <a:endParaRPr kumimoji="1" lang="ja-JP" altLang="en-US" sz="2000" dirty="0">
              <a:latin typeface="Calibri" panose="020F050202020403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26127" y="3216262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alibri" panose="020F0502020204030204" pitchFamily="34" charset="0"/>
              </a:rPr>
              <a:t>fix (</a:t>
            </a:r>
            <a:r>
              <a:rPr lang="en-US" altLang="ja-JP" sz="2000" dirty="0" err="1">
                <a:latin typeface="Calibri" panose="020F0502020204030204" pitchFamily="34" charset="0"/>
              </a:rPr>
              <a:t>λx:T</a:t>
            </a:r>
            <a:r>
              <a:rPr lang="en-US" altLang="ja-JP" sz="2000" dirty="0">
                <a:latin typeface="Calibri" panose="020F0502020204030204" pitchFamily="34" charset="0"/>
              </a:rPr>
              <a:t>. x)</a:t>
            </a:r>
            <a:endParaRPr kumimoji="1" lang="ja-JP" alt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5800" y="1108242"/>
            <a:ext cx="7896726" cy="4800600"/>
          </a:xfrm>
        </p:spPr>
        <p:txBody>
          <a:bodyPr/>
          <a:lstStyle/>
          <a:p>
            <a:r>
              <a:rPr lang="en-US" altLang="ja-JP" sz="1800" dirty="0"/>
              <a:t>List T describes finite-length lists whose elements are drawn from T. </a:t>
            </a:r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37" y="1458382"/>
            <a:ext cx="6092658" cy="539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7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Homework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Read Chapter 11.</a:t>
            </a:r>
          </a:p>
          <a:p>
            <a:r>
              <a:rPr lang="en-US" altLang="ja-JP" dirty="0"/>
              <a:t>Do </a:t>
            </a:r>
            <a:r>
              <a:rPr lang="en-US" altLang="ja-JP"/>
              <a:t>Exercise 11.11.1.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34" y="3257849"/>
            <a:ext cx="7454532" cy="3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6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altLang="ja-JP" dirty="0"/>
              <a:t>λx:A. x;</a:t>
            </a:r>
            <a:br>
              <a:rPr lang="el-GR" altLang="ja-JP" dirty="0"/>
            </a:br>
            <a:r>
              <a:rPr lang="el-GR" altLang="ja-JP" dirty="0">
                <a:solidFill>
                  <a:schemeClr val="accent2"/>
                </a:solidFill>
              </a:rPr>
              <a:t>&lt;fun&gt;:</a:t>
            </a:r>
            <a:r>
              <a:rPr lang="en-US" altLang="ja-JP" dirty="0">
                <a:solidFill>
                  <a:schemeClr val="accent2"/>
                </a:solidFill>
              </a:rPr>
              <a:t> </a:t>
            </a:r>
            <a:r>
              <a:rPr lang="el-GR" altLang="ja-JP" dirty="0">
                <a:solidFill>
                  <a:schemeClr val="accent2"/>
                </a:solidFill>
              </a:rPr>
              <a:t>A→A </a:t>
            </a:r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l-GR" altLang="ja-JP" dirty="0"/>
              <a:t>λx:B. x; </a:t>
            </a:r>
          </a:p>
          <a:p>
            <a:pPr marL="0" indent="0">
              <a:buNone/>
            </a:pPr>
            <a:r>
              <a:rPr lang="el-GR" altLang="ja-JP" dirty="0">
                <a:solidFill>
                  <a:srgbClr val="3333CC"/>
                </a:solidFill>
              </a:rPr>
              <a:t>&lt;fun&gt;:</a:t>
            </a:r>
            <a:r>
              <a:rPr lang="en-US" altLang="ja-JP" dirty="0">
                <a:solidFill>
                  <a:srgbClr val="3333CC"/>
                </a:solidFill>
              </a:rPr>
              <a:t> </a:t>
            </a:r>
            <a:r>
              <a:rPr lang="el-GR" altLang="ja-JP" dirty="0">
                <a:solidFill>
                  <a:srgbClr val="3333CC"/>
                </a:solidFill>
              </a:rPr>
              <a:t>B→B 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l-GR" altLang="ja-JP" dirty="0"/>
              <a:t>λf:A→A. λx:A. f(f(x)); </a:t>
            </a:r>
          </a:p>
          <a:p>
            <a:pPr marL="0" indent="0">
              <a:buNone/>
            </a:pPr>
            <a:r>
              <a:rPr lang="el-GR" altLang="ja-JP" dirty="0">
                <a:solidFill>
                  <a:srgbClr val="3333CC"/>
                </a:solidFill>
              </a:rPr>
              <a:t>&lt;fun&gt;:</a:t>
            </a:r>
            <a:r>
              <a:rPr lang="en-US" altLang="ja-JP" dirty="0">
                <a:solidFill>
                  <a:srgbClr val="3333CC"/>
                </a:solidFill>
              </a:rPr>
              <a:t> </a:t>
            </a:r>
            <a:r>
              <a:rPr lang="el-GR" altLang="ja-JP" dirty="0">
                <a:solidFill>
                  <a:srgbClr val="3333CC"/>
                </a:solidFill>
              </a:rPr>
              <a:t>(A→A)→A→A</a:t>
            </a:r>
            <a:br>
              <a:rPr lang="el-GR" altLang="ja-JP" dirty="0">
                <a:solidFill>
                  <a:srgbClr val="3333CC"/>
                </a:solidFill>
              </a:rPr>
            </a:br>
            <a:endParaRPr lang="el-GR" altLang="ja-JP" dirty="0">
              <a:solidFill>
                <a:srgbClr val="3333CC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712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Unit Type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is the</a:t>
            </a:r>
            <a:r>
              <a:rPr kumimoji="1" lang="en-US" altLang="ja-JP" dirty="0"/>
              <a:t> singleton type (like void in C).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2" y="2067204"/>
            <a:ext cx="8117816" cy="309152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152206" y="5249358"/>
            <a:ext cx="6354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alibri" panose="020F0502020204030204" pitchFamily="34" charset="0"/>
              </a:rPr>
              <a:t>Application: </a:t>
            </a:r>
            <a:r>
              <a:rPr lang="en-US" altLang="ja-JP" dirty="0">
                <a:latin typeface="Calibri" panose="020F0502020204030204" pitchFamily="34" charset="0"/>
              </a:rPr>
              <a:t>U</a:t>
            </a:r>
            <a:r>
              <a:rPr kumimoji="1" lang="en-US" altLang="ja-JP" dirty="0">
                <a:latin typeface="Calibri" panose="020F0502020204030204" pitchFamily="34" charset="0"/>
              </a:rPr>
              <a:t>nit-type expressions care more about “side effects” </a:t>
            </a:r>
          </a:p>
          <a:p>
            <a:r>
              <a:rPr lang="en-US" altLang="ja-JP" dirty="0">
                <a:latin typeface="Calibri" panose="020F0502020204030204" pitchFamily="34" charset="0"/>
              </a:rPr>
              <a:t>               </a:t>
            </a:r>
            <a:r>
              <a:rPr kumimoji="1" lang="en-US" altLang="ja-JP" dirty="0">
                <a:latin typeface="Calibri" panose="020F0502020204030204" pitchFamily="34" charset="0"/>
              </a:rPr>
              <a:t>rather than “results”.</a:t>
            </a:r>
            <a:endParaRPr kumimoji="1" lang="ja-JP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1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Derived </a:t>
            </a:r>
            <a:r>
              <a:rPr lang="en-US" altLang="ja-JP" dirty="0"/>
              <a:t>Form: </a:t>
            </a:r>
            <a:r>
              <a:rPr kumimoji="1" lang="en-US" altLang="ja-JP" dirty="0"/>
              <a:t>Sequencing t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 ; t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 direct extension </a:t>
            </a:r>
            <a:r>
              <a:rPr lang="en-US" altLang="ja-JP" dirty="0" err="1"/>
              <a:t>λ</a:t>
            </a:r>
            <a:r>
              <a:rPr lang="en-US" altLang="ja-JP" baseline="30000" dirty="0" err="1"/>
              <a:t>E</a:t>
            </a:r>
            <a:endParaRPr kumimoji="1" lang="en-US" altLang="ja-JP" baseline="30000" dirty="0"/>
          </a:p>
          <a:p>
            <a:pPr lvl="1"/>
            <a:r>
              <a:rPr lang="en-US" altLang="ja-JP" dirty="0"/>
              <a:t>t ::= …</a:t>
            </a:r>
          </a:p>
          <a:p>
            <a:pPr marL="457200" lvl="1" indent="0">
              <a:buNone/>
            </a:pPr>
            <a:r>
              <a:rPr lang="en-US" altLang="ja-JP" dirty="0"/>
              <a:t>         t1 ; t2</a:t>
            </a:r>
          </a:p>
          <a:p>
            <a:pPr marL="457200" lvl="1" indent="0">
              <a:lnSpc>
                <a:spcPct val="50000"/>
              </a:lnSpc>
              <a:buNone/>
            </a:pPr>
            <a:endParaRPr lang="en-US" altLang="ja-JP" dirty="0"/>
          </a:p>
          <a:p>
            <a:pPr lvl="1"/>
            <a:r>
              <a:rPr lang="en-US" altLang="ja-JP" dirty="0"/>
              <a:t>New valuation relation rules</a:t>
            </a:r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/>
              <a:t>New typing rules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66300"/>
            <a:ext cx="5943600" cy="11938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179" y="4932943"/>
            <a:ext cx="3378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6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Derived Form: </a:t>
            </a:r>
            <a:r>
              <a:rPr kumimoji="1" lang="en-US" altLang="ja-JP" dirty="0"/>
              <a:t>Sequencing t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 ; t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Derived form </a:t>
            </a:r>
            <a:r>
              <a:rPr lang="en-US" altLang="ja-JP" dirty="0"/>
              <a:t>(</a:t>
            </a:r>
            <a:r>
              <a:rPr kumimoji="1" lang="en-US" altLang="ja-JP" dirty="0" err="1"/>
              <a:t>λ</a:t>
            </a:r>
            <a:r>
              <a:rPr kumimoji="1" lang="en-US" altLang="ja-JP" baseline="30000" dirty="0" err="1"/>
              <a:t>I</a:t>
            </a:r>
            <a:r>
              <a:rPr lang="en-US" altLang="ja-JP" dirty="0"/>
              <a:t>):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2"/>
                </a:solidFill>
              </a:rPr>
              <a:t>syntactic sugar 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b="1" dirty="0"/>
              <a:t>Theorem</a:t>
            </a:r>
            <a:r>
              <a:rPr lang="en-US" altLang="ja-JP" dirty="0"/>
              <a:t> [Sequencing is a derived form]: </a:t>
            </a:r>
            <a:r>
              <a:rPr lang="en-US" altLang="ja-JP" sz="1800" dirty="0"/>
              <a:t>Let </a:t>
            </a:r>
          </a:p>
          <a:p>
            <a:pPr marL="0" indent="0">
              <a:buNone/>
            </a:pPr>
            <a:r>
              <a:rPr lang="en-US" altLang="ja-JP" sz="1800" dirty="0"/>
              <a:t>            e ∈ </a:t>
            </a:r>
            <a:r>
              <a:rPr lang="en-US" altLang="ja-JP" sz="1800" dirty="0" err="1"/>
              <a:t>λ</a:t>
            </a:r>
            <a:r>
              <a:rPr lang="en-US" altLang="ja-JP" sz="1800" baseline="30000" dirty="0" err="1"/>
              <a:t>E</a:t>
            </a:r>
            <a:r>
              <a:rPr lang="en-US" altLang="ja-JP" sz="1800" dirty="0"/>
              <a:t> → </a:t>
            </a:r>
            <a:r>
              <a:rPr lang="en-US" altLang="ja-JP" sz="1800" dirty="0" err="1"/>
              <a:t>λ</a:t>
            </a:r>
            <a:r>
              <a:rPr lang="en-US" altLang="ja-JP" sz="1800" baseline="30000" dirty="0" err="1"/>
              <a:t>I</a:t>
            </a:r>
            <a:r>
              <a:rPr lang="en-US" altLang="ja-JP" sz="1800" dirty="0"/>
              <a:t> </a:t>
            </a:r>
          </a:p>
          <a:p>
            <a:pPr marL="400050" lvl="1" indent="0">
              <a:buNone/>
            </a:pPr>
            <a:r>
              <a:rPr lang="en-US" altLang="ja-JP" sz="1800" dirty="0"/>
              <a:t>be the </a:t>
            </a:r>
            <a:r>
              <a:rPr lang="en-US" altLang="ja-JP" sz="1800" dirty="0">
                <a:solidFill>
                  <a:srgbClr val="FF0000"/>
                </a:solidFill>
              </a:rPr>
              <a:t>elaboration function </a:t>
            </a:r>
            <a:r>
              <a:rPr lang="en-US" altLang="ja-JP" sz="1800" dirty="0">
                <a:solidFill>
                  <a:srgbClr val="3333CC"/>
                </a:solidFill>
              </a:rPr>
              <a:t>(</a:t>
            </a:r>
            <a:r>
              <a:rPr lang="en-US" altLang="ja-JP" sz="1800" dirty="0" err="1">
                <a:solidFill>
                  <a:srgbClr val="3333CC"/>
                </a:solidFill>
              </a:rPr>
              <a:t>desugaring</a:t>
            </a:r>
            <a:r>
              <a:rPr lang="en-US" altLang="ja-JP" sz="1800" dirty="0">
                <a:solidFill>
                  <a:srgbClr val="3333CC"/>
                </a:solidFill>
              </a:rPr>
              <a:t>) </a:t>
            </a:r>
            <a:r>
              <a:rPr lang="en-US" altLang="ja-JP" sz="1800" dirty="0"/>
              <a:t>that translates from the external to the internal language by replacing every occurrence of t1;t2 with (λx:Unit.t2) t1. Then</a:t>
            </a:r>
          </a:p>
          <a:p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253" y="2056541"/>
            <a:ext cx="5334907" cy="1086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781" y="5297239"/>
            <a:ext cx="34798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9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Derived Form: </a:t>
            </a:r>
            <a:r>
              <a:rPr kumimoji="1" lang="en-US" altLang="ja-JP" dirty="0"/>
              <a:t>Wildcard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n-US" altLang="ja-JP" dirty="0"/>
              <a:t>A derived form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λ</a:t>
            </a:r>
            <a:r>
              <a:rPr lang="en-US" altLang="ja-JP" b="1" dirty="0">
                <a:solidFill>
                  <a:srgbClr val="FF0000"/>
                </a:solidFill>
              </a:rPr>
              <a:t>_</a:t>
            </a:r>
            <a:r>
              <a:rPr lang="en-US" altLang="ja-JP" dirty="0"/>
              <a:t>:</a:t>
            </a:r>
            <a:r>
              <a:rPr lang="en-US" altLang="ja-JP" dirty="0" err="1"/>
              <a:t>S.t</a:t>
            </a:r>
            <a:r>
              <a:rPr lang="en-US" altLang="ja-JP" dirty="0"/>
              <a:t> </a:t>
            </a:r>
            <a:r>
              <a:rPr lang="en-US" altLang="ja-JP" dirty="0">
                <a:sym typeface="Wingdings"/>
              </a:rPr>
              <a:t></a:t>
            </a:r>
            <a:r>
              <a:rPr lang="en-US" altLang="ja-JP" dirty="0"/>
              <a:t> </a:t>
            </a:r>
            <a:r>
              <a:rPr lang="en-US" altLang="ja-JP" dirty="0" err="1"/>
              <a:t>λx:S.t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where x is some variable not occurring in t.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117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Ascription</a:t>
            </a:r>
            <a:r>
              <a:rPr lang="en-US" altLang="ja-JP" dirty="0"/>
              <a:t>: t as T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</a:rPr>
              <a:t>t as T</a:t>
            </a:r>
          </a:p>
          <a:p>
            <a:pPr marL="0" indent="0">
              <a:buNone/>
            </a:pPr>
            <a:r>
              <a:rPr lang="en-US" altLang="ja-JP" dirty="0"/>
              <a:t>   checking if the term t has the type T</a:t>
            </a:r>
          </a:p>
          <a:p>
            <a:pPr lvl="1"/>
            <a:r>
              <a:rPr lang="en-US" altLang="ja-JP" sz="1800" dirty="0"/>
              <a:t>Useful for documentation and pinpointing error sources</a:t>
            </a:r>
          </a:p>
          <a:p>
            <a:pPr lvl="1"/>
            <a:r>
              <a:rPr lang="en-US" altLang="ja-JP" sz="1800" dirty="0"/>
              <a:t>Useful for controlling type printing</a:t>
            </a:r>
          </a:p>
          <a:p>
            <a:pPr lvl="1"/>
            <a:r>
              <a:rPr lang="en-US" altLang="ja-JP" sz="1800" dirty="0"/>
              <a:t>Useful for specializing types (after</a:t>
            </a:r>
            <a:r>
              <a:rPr lang="zh-CN" altLang="en-US" sz="1800" dirty="0"/>
              <a:t> </a:t>
            </a:r>
            <a:r>
              <a:rPr lang="en-US" altLang="zh-CN" sz="1800" dirty="0"/>
              <a:t>learning subtyping)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dirty="0"/>
              <a:t> </a:t>
            </a:r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2" y="3334030"/>
            <a:ext cx="7757027" cy="281544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276034" y="4734913"/>
            <a:ext cx="123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Calibri" panose="020F0502020204030204" pitchFamily="34" charset="0"/>
              </a:rPr>
              <a:t>verification</a:t>
            </a:r>
            <a:endParaRPr kumimoji="1" lang="ja-JP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74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 Bindings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To </a:t>
            </a:r>
            <a:r>
              <a:rPr lang="en-US" altLang="ja-JP" dirty="0"/>
              <a:t>give names to some of its </a:t>
            </a:r>
            <a:r>
              <a:rPr lang="en-US" altLang="ja-JP" dirty="0" err="1"/>
              <a:t>subexpressions</a:t>
            </a:r>
            <a:r>
              <a:rPr lang="en-US" altLang="ja-JP" dirty="0"/>
              <a:t>. </a:t>
            </a:r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09" y="2067781"/>
            <a:ext cx="8448842" cy="24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009"/>
      </p:ext>
    </p:extLst>
  </p:cSld>
  <p:clrMapOvr>
    <a:masterClrMapping/>
  </p:clrMapOvr>
</p:sld>
</file>

<file path=ppt/theme/theme1.xml><?xml version="1.0" encoding="utf-8"?>
<a:theme xmlns:a="http://schemas.openxmlformats.org/drawingml/2006/main" name="hu_NII_PKU">
  <a:themeElements>
    <a:clrScheme name="IS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ST">
      <a:majorFont>
        <a:latin typeface="Times New Roman"/>
        <a:ea typeface="ヒラギノ丸ゴ Pro W4"/>
        <a:cs typeface="ヒラギノ丸ゴ Pro W4"/>
      </a:majorFont>
      <a:minorFont>
        <a:latin typeface="Chalkboard"/>
        <a:ea typeface="ヒラギノ丸ゴ Pro W4"/>
        <a:cs typeface="ヒラギノ丸ゴ Pro W4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1" charset="0"/>
            <a:ea typeface="ＭＳ Ｐゴシック" pitchFamily="-111" charset="-128"/>
            <a:cs typeface="ＭＳ Ｐゴシック" pitchFamily="-111" charset="-128"/>
          </a:defRPr>
        </a:defPPr>
      </a:lstStyle>
    </a:lnDef>
  </a:objectDefaults>
  <a:extraClrSchemeLst>
    <a:extraClrScheme>
      <a:clrScheme name="I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hu_NII_PKU.thmx</Template>
  <TotalTime>2931</TotalTime>
  <Words>723</Words>
  <Application>Microsoft Office PowerPoint</Application>
  <PresentationFormat>全屏显示(4:3)</PresentationFormat>
  <Paragraphs>129</Paragraphs>
  <Slides>25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ＭＳ Ｐゴシック</vt:lpstr>
      <vt:lpstr>ヒラギノ丸ゴ Pro W4</vt:lpstr>
      <vt:lpstr>宋体</vt:lpstr>
      <vt:lpstr>Arial</vt:lpstr>
      <vt:lpstr>Calibri</vt:lpstr>
      <vt:lpstr>Times New Roman</vt:lpstr>
      <vt:lpstr>Wingdings</vt:lpstr>
      <vt:lpstr>hu_NII_PKU</vt:lpstr>
      <vt:lpstr>Chapter 11: Simply Extensions</vt:lpstr>
      <vt:lpstr>Base Types</vt:lpstr>
      <vt:lpstr>PowerPoint 演示文稿</vt:lpstr>
      <vt:lpstr>The Unit Type</vt:lpstr>
      <vt:lpstr>Derived Form: Sequencing t1 ; t2</vt:lpstr>
      <vt:lpstr>Derived Form: Sequencing t1 ; t2</vt:lpstr>
      <vt:lpstr>Derived Form: Wildcard</vt:lpstr>
      <vt:lpstr>Ascription: t as T</vt:lpstr>
      <vt:lpstr>Let Bindings</vt:lpstr>
      <vt:lpstr>PowerPoint 演示文稿</vt:lpstr>
      <vt:lpstr>Pairs</vt:lpstr>
      <vt:lpstr>Tuples</vt:lpstr>
      <vt:lpstr>Records</vt:lpstr>
      <vt:lpstr>Sums</vt:lpstr>
      <vt:lpstr>Sums</vt:lpstr>
      <vt:lpstr>Sums (with Unique Typing)</vt:lpstr>
      <vt:lpstr> Variant</vt:lpstr>
      <vt:lpstr>PowerPoint 演示文稿</vt:lpstr>
      <vt:lpstr>Special Instances of Variants</vt:lpstr>
      <vt:lpstr>General Recursions</vt:lpstr>
      <vt:lpstr>PowerPoint 演示文稿</vt:lpstr>
      <vt:lpstr>PowerPoint 演示文稿</vt:lpstr>
      <vt:lpstr>PowerPoint 演示文稿</vt:lpstr>
      <vt:lpstr>Lists</vt:lpstr>
      <vt:lpstr>Homework</vt:lpstr>
    </vt:vector>
  </TitlesOfParts>
  <Company>National Institute of Informatics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Nameless Representation of Terms</dc:title>
  <dc:creator>Zhenjiang Hu</dc:creator>
  <cp:lastModifiedBy>Xiong Yingfei</cp:lastModifiedBy>
  <cp:revision>107</cp:revision>
  <cp:lastPrinted>2015-03-18T10:07:06Z</cp:lastPrinted>
  <dcterms:created xsi:type="dcterms:W3CDTF">2014-02-11T16:03:23Z</dcterms:created>
  <dcterms:modified xsi:type="dcterms:W3CDTF">2020-03-09T15:00:03Z</dcterms:modified>
</cp:coreProperties>
</file>