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7E55C-5615-4B85-B067-AD944985CC8F}" v="321" dt="2023-11-07T16:57:24.211"/>
    <p1510:client id="{45554B6D-D35A-4267-91E6-D87BBA8E5AEA}" v="7" dt="2023-11-07T17:01:39.500"/>
    <p1510:client id="{E6C08D5F-8B87-472C-9DF2-B27F4910C9C5}" v="6" dt="2023-11-07T17:05:5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50" autoAdjust="0"/>
  </p:normalViewPr>
  <p:slideViewPr>
    <p:cSldViewPr snapToGrid="0">
      <p:cViewPr>
        <p:scale>
          <a:sx n="89" d="100"/>
          <a:sy n="89" d="100"/>
        </p:scale>
        <p:origin x="-1123" y="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shiful Ferdous" userId="fa03d8879d68b369" providerId="Windows Live" clId="Web-{45554B6D-D35A-4267-91E6-D87BBA8E5AEA}"/>
    <pc:docChg chg="modSld">
      <pc:chgData name="Toushiful Ferdous" userId="fa03d8879d68b369" providerId="Windows Live" clId="Web-{45554B6D-D35A-4267-91E6-D87BBA8E5AEA}" dt="2023-11-07T17:01:39.500" v="5" actId="20577"/>
      <pc:docMkLst>
        <pc:docMk/>
      </pc:docMkLst>
      <pc:sldChg chg="modSp">
        <pc:chgData name="Toushiful Ferdous" userId="fa03d8879d68b369" providerId="Windows Live" clId="Web-{45554B6D-D35A-4267-91E6-D87BBA8E5AEA}" dt="2023-11-07T17:01:39.500" v="5" actId="20577"/>
        <pc:sldMkLst>
          <pc:docMk/>
          <pc:sldMk cId="114419924" sldId="259"/>
        </pc:sldMkLst>
        <pc:spChg chg="mod">
          <ac:chgData name="Toushiful Ferdous" userId="fa03d8879d68b369" providerId="Windows Live" clId="Web-{45554B6D-D35A-4267-91E6-D87BBA8E5AEA}" dt="2023-11-07T17:01:32.609" v="4" actId="20577"/>
          <ac:spMkLst>
            <pc:docMk/>
            <pc:sldMk cId="114419924" sldId="259"/>
            <ac:spMk id="2" creationId="{DB96CF19-9C19-9DC6-3B5A-24B303A82DAA}"/>
          </ac:spMkLst>
        </pc:spChg>
        <pc:spChg chg="mod">
          <ac:chgData name="Toushiful Ferdous" userId="fa03d8879d68b369" providerId="Windows Live" clId="Web-{45554B6D-D35A-4267-91E6-D87BBA8E5AEA}" dt="2023-11-07T17:01:39.500" v="5" actId="20577"/>
          <ac:spMkLst>
            <pc:docMk/>
            <pc:sldMk cId="114419924" sldId="259"/>
            <ac:spMk id="3" creationId="{1E55EC76-7B08-58C7-0180-0409224489E4}"/>
          </ac:spMkLst>
        </pc:spChg>
      </pc:sldChg>
    </pc:docChg>
  </pc:docChgLst>
  <pc:docChgLst>
    <pc:chgData name="Toushiful Ferdous" userId="fa03d8879d68b369" providerId="Windows Live" clId="Web-{34D7E55C-5615-4B85-B067-AD944985CC8F}"/>
    <pc:docChg chg="addSld modSld sldOrd addMainMaster delMainMaster">
      <pc:chgData name="Toushiful Ferdous" userId="fa03d8879d68b369" providerId="Windows Live" clId="Web-{34D7E55C-5615-4B85-B067-AD944985CC8F}" dt="2023-11-07T16:57:24.211" v="323" actId="20577"/>
      <pc:docMkLst>
        <pc:docMk/>
      </pc:docMkLst>
      <pc:sldChg chg="modSp mod modClrScheme chgLayout">
        <pc:chgData name="Toushiful Ferdous" userId="fa03d8879d68b369" providerId="Windows Live" clId="Web-{34D7E55C-5615-4B85-B067-AD944985CC8F}" dt="2023-11-07T16:53:39.262" v="302" actId="20577"/>
        <pc:sldMkLst>
          <pc:docMk/>
          <pc:sldMk cId="109857222" sldId="256"/>
        </pc:sldMkLst>
        <pc:spChg chg="mod ord">
          <ac:chgData name="Toushiful Ferdous" userId="fa03d8879d68b369" providerId="Windows Live" clId="Web-{34D7E55C-5615-4B85-B067-AD944985CC8F}" dt="2023-11-07T16:33:11.548" v="12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oushiful Ferdous" userId="fa03d8879d68b369" providerId="Windows Live" clId="Web-{34D7E55C-5615-4B85-B067-AD944985CC8F}" dt="2023-11-07T16:53:39.262" v="30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setClrOvrMap chgLayout">
        <pc:chgData name="Toushiful Ferdous" userId="fa03d8879d68b369" providerId="Windows Live" clId="Web-{34D7E55C-5615-4B85-B067-AD944985CC8F}" dt="2023-11-07T16:41:26.998" v="170" actId="20577"/>
        <pc:sldMkLst>
          <pc:docMk/>
          <pc:sldMk cId="1462580247" sldId="257"/>
        </pc:sldMkLst>
        <pc:spChg chg="mod ord">
          <ac:chgData name="Toushiful Ferdous" userId="fa03d8879d68b369" providerId="Windows Live" clId="Web-{34D7E55C-5615-4B85-B067-AD944985CC8F}" dt="2023-11-07T12:28:20.720" v="57"/>
          <ac:spMkLst>
            <pc:docMk/>
            <pc:sldMk cId="1462580247" sldId="257"/>
            <ac:spMk id="2" creationId="{07CDB63D-F37D-D012-460B-92CD6E123FA0}"/>
          </ac:spMkLst>
        </pc:spChg>
        <pc:spChg chg="mod ord">
          <ac:chgData name="Toushiful Ferdous" userId="fa03d8879d68b369" providerId="Windows Live" clId="Web-{34D7E55C-5615-4B85-B067-AD944985CC8F}" dt="2023-11-07T16:41:26.998" v="170" actId="20577"/>
          <ac:spMkLst>
            <pc:docMk/>
            <pc:sldMk cId="1462580247" sldId="257"/>
            <ac:spMk id="3" creationId="{E1486057-EA34-232D-5348-69C6BC284D54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8" creationId="{052BEFF1-896C-45B1-B02C-96A6A1BC389A}"/>
          </ac:spMkLst>
        </pc:spChg>
        <pc:spChg chg="add del">
          <ac:chgData name="Toushiful Ferdous" userId="fa03d8879d68b369" providerId="Windows Live" clId="Web-{34D7E55C-5615-4B85-B067-AD944985CC8F}" dt="2023-11-07T12:28:14.517" v="54"/>
          <ac:spMkLst>
            <pc:docMk/>
            <pc:sldMk cId="1462580247" sldId="257"/>
            <ac:spMk id="9" creationId="{C8A3C342-1D03-412F-8DD3-BF519E8E0AE9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0" creationId="{BB237A14-61B1-4C00-A670-5D8D68A8668E}"/>
          </ac:spMkLst>
        </pc:spChg>
        <pc:spChg chg="add del">
          <ac:chgData name="Toushiful Ferdous" userId="fa03d8879d68b369" providerId="Windows Live" clId="Web-{34D7E55C-5615-4B85-B067-AD944985CC8F}" dt="2023-11-07T12:28:14.517" v="54"/>
          <ac:spMkLst>
            <pc:docMk/>
            <pc:sldMk cId="1462580247" sldId="257"/>
            <ac:spMk id="11" creationId="{81CC9B02-E087-4350-AEBD-2C3CF001AF01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2" creationId="{8598F259-6F54-47A3-8D13-1603D786A328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3" creationId="{D6F18ACE-6E82-4ADC-8A2F-A1771B309B16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4" creationId="{C8A3C342-1D03-412F-8DD3-BF519E8E0AE9}"/>
          </ac:spMkLst>
        </pc:spChg>
        <pc:spChg chg="add del">
          <ac:chgData name="Toushiful Ferdous" userId="fa03d8879d68b369" providerId="Windows Live" clId="Web-{34D7E55C-5615-4B85-B067-AD944985CC8F}" dt="2023-11-07T12:28:20.720" v="56"/>
          <ac:spMkLst>
            <pc:docMk/>
            <pc:sldMk cId="1462580247" sldId="257"/>
            <ac:spMk id="15" creationId="{81CC9B02-E087-4350-AEBD-2C3CF001AF01}"/>
          </ac:spMkLst>
        </pc:spChg>
        <pc:spChg chg="add del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18" creationId="{0BA768A8-4FED-4ED8-9E46-6BE72188ECD2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3" creationId="{052BEFF1-896C-45B1-B02C-96A6A1BC389A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5" creationId="{BB237A14-61B1-4C00-A670-5D8D68A8668E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7" creationId="{8598F259-6F54-47A3-8D13-1603D786A328}"/>
          </ac:spMkLst>
        </pc:spChg>
        <pc:spChg chg="add">
          <ac:chgData name="Toushiful Ferdous" userId="fa03d8879d68b369" providerId="Windows Live" clId="Web-{34D7E55C-5615-4B85-B067-AD944985CC8F}" dt="2023-11-07T12:33:12.152" v="61"/>
          <ac:spMkLst>
            <pc:docMk/>
            <pc:sldMk cId="1462580247" sldId="257"/>
            <ac:spMk id="29" creationId="{0BA768A8-4FED-4ED8-9E46-6BE72188ECD2}"/>
          </ac:spMkLst>
        </pc:spChg>
        <pc:picChg chg="add del">
          <ac:chgData name="Toushiful Ferdous" userId="fa03d8879d68b369" providerId="Windows Live" clId="Web-{34D7E55C-5615-4B85-B067-AD944985CC8F}" dt="2023-11-07T12:28:14.517" v="54"/>
          <ac:picMkLst>
            <pc:docMk/>
            <pc:sldMk cId="1462580247" sldId="257"/>
            <ac:picMk id="5" creationId="{B12A6760-6CE1-387D-C9AE-73F1F64647CC}"/>
          </ac:picMkLst>
        </pc:picChg>
        <pc:picChg chg="add del">
          <ac:chgData name="Toushiful Ferdous" userId="fa03d8879d68b369" providerId="Windows Live" clId="Web-{34D7E55C-5615-4B85-B067-AD944985CC8F}" dt="2023-11-07T12:28:20.720" v="56"/>
          <ac:picMkLst>
            <pc:docMk/>
            <pc:sldMk cId="1462580247" sldId="257"/>
            <ac:picMk id="16" creationId="{B3D51784-E176-7035-409B-CB89EE924400}"/>
          </ac:picMkLst>
        </pc:picChg>
      </pc:sldChg>
      <pc:sldChg chg="modSp new ord">
        <pc:chgData name="Toushiful Ferdous" userId="fa03d8879d68b369" providerId="Windows Live" clId="Web-{34D7E55C-5615-4B85-B067-AD944985CC8F}" dt="2023-11-07T16:53:10.089" v="292"/>
        <pc:sldMkLst>
          <pc:docMk/>
          <pc:sldMk cId="3332987888" sldId="258"/>
        </pc:sldMkLst>
        <pc:spChg chg="mod">
          <ac:chgData name="Toushiful Ferdous" userId="fa03d8879d68b369" providerId="Windows Live" clId="Web-{34D7E55C-5615-4B85-B067-AD944985CC8F}" dt="2023-11-07T16:43:27.205" v="182" actId="20577"/>
          <ac:spMkLst>
            <pc:docMk/>
            <pc:sldMk cId="3332987888" sldId="258"/>
            <ac:spMk id="2" creationId="{69A1784F-3FFC-A0B1-96CB-60B1E55F1573}"/>
          </ac:spMkLst>
        </pc:spChg>
        <pc:spChg chg="mod">
          <ac:chgData name="Toushiful Ferdous" userId="fa03d8879d68b369" providerId="Windows Live" clId="Web-{34D7E55C-5615-4B85-B067-AD944985CC8F}" dt="2023-11-07T16:46:23.227" v="290" actId="20577"/>
          <ac:spMkLst>
            <pc:docMk/>
            <pc:sldMk cId="3332987888" sldId="258"/>
            <ac:spMk id="3" creationId="{22656F33-2ADC-0269-5748-DC484B062A23}"/>
          </ac:spMkLst>
        </pc:spChg>
      </pc:sldChg>
      <pc:sldChg chg="modSp new">
        <pc:chgData name="Toushiful Ferdous" userId="fa03d8879d68b369" providerId="Windows Live" clId="Web-{34D7E55C-5615-4B85-B067-AD944985CC8F}" dt="2023-11-07T16:57:24.211" v="323" actId="20577"/>
        <pc:sldMkLst>
          <pc:docMk/>
          <pc:sldMk cId="114419924" sldId="259"/>
        </pc:sldMkLst>
        <pc:spChg chg="mod">
          <ac:chgData name="Toushiful Ferdous" userId="fa03d8879d68b369" providerId="Windows Live" clId="Web-{34D7E55C-5615-4B85-B067-AD944985CC8F}" dt="2023-11-07T16:57:24.211" v="323" actId="20577"/>
          <ac:spMkLst>
            <pc:docMk/>
            <pc:sldMk cId="114419924" sldId="259"/>
            <ac:spMk id="2" creationId="{DB96CF19-9C19-9DC6-3B5A-24B303A82DAA}"/>
          </ac:spMkLst>
        </pc:spChg>
        <pc:spChg chg="mod">
          <ac:chgData name="Toushiful Ferdous" userId="fa03d8879d68b369" providerId="Windows Live" clId="Web-{34D7E55C-5615-4B85-B067-AD944985CC8F}" dt="2023-11-07T16:56:54.754" v="319" actId="20577"/>
          <ac:spMkLst>
            <pc:docMk/>
            <pc:sldMk cId="114419924" sldId="259"/>
            <ac:spMk id="3" creationId="{1E55EC76-7B08-58C7-0180-0409224489E4}"/>
          </ac:spMkLst>
        </pc:spChg>
      </pc:sldChg>
      <pc:sldMasterChg chg="del delSldLayout">
        <pc:chgData name="Toushiful Ferdous" userId="fa03d8879d68b369" providerId="Windows Live" clId="Web-{34D7E55C-5615-4B85-B067-AD944985CC8F}" dt="2023-11-07T12:21:58.409" v="3"/>
        <pc:sldMasterMkLst>
          <pc:docMk/>
          <pc:sldMasterMk cId="2460954070" sldId="2147483660"/>
        </pc:sldMasterMkLst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oushiful Ferdous" userId="fa03d8879d68b369" providerId="Windows Live" clId="Web-{34D7E55C-5615-4B85-B067-AD944985CC8F}" dt="2023-11-07T12:21:58.409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Toushiful Ferdous" userId="fa03d8879d68b369" providerId="Windows Live" clId="Web-{34D7E55C-5615-4B85-B067-AD944985CC8F}" dt="2023-11-07T12:21:58.409" v="3"/>
        <pc:sldMasterMkLst>
          <pc:docMk/>
          <pc:sldMasterMk cId="212460364" sldId="2147483672"/>
        </pc:sldMasterMkLst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209199866" sldId="2147483673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815010280" sldId="2147483674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256875402" sldId="2147483675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4201461550" sldId="2147483676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67617864" sldId="2147483677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914592941" sldId="2147483678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853987567" sldId="2147483679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68880718" sldId="2147483680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047645831" sldId="2147483681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742506008" sldId="2147483682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224355287" sldId="2147483683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716216135" sldId="2147483684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646220141" sldId="2147483685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341065884" sldId="2147483686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1389777116" sldId="2147483687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311831404" sldId="2147483688"/>
          </pc:sldLayoutMkLst>
        </pc:sldLayoutChg>
        <pc:sldLayoutChg chg="add mod replId">
          <pc:chgData name="Toushiful Ferdous" userId="fa03d8879d68b369" providerId="Windows Live" clId="Web-{34D7E55C-5615-4B85-B067-AD944985CC8F}" dt="2023-11-07T12:21:58.409" v="3"/>
          <pc:sldLayoutMkLst>
            <pc:docMk/>
            <pc:sldMasterMk cId="212460364" sldId="2147483672"/>
            <pc:sldLayoutMk cId="2274550280" sldId="2147483689"/>
          </pc:sldLayoutMkLst>
        </pc:sldLayoutChg>
      </pc:sldMasterChg>
    </pc:docChg>
  </pc:docChgLst>
  <pc:docChgLst>
    <pc:chgData name="Toushiful Ferdous" userId="fa03d8879d68b369" providerId="Windows Live" clId="Web-{E6C08D5F-8B87-472C-9DF2-B27F4910C9C5}"/>
    <pc:docChg chg="modSld">
      <pc:chgData name="Toushiful Ferdous" userId="fa03d8879d68b369" providerId="Windows Live" clId="Web-{E6C08D5F-8B87-472C-9DF2-B27F4910C9C5}" dt="2023-11-07T17:05:52.136" v="5" actId="20577"/>
      <pc:docMkLst>
        <pc:docMk/>
      </pc:docMkLst>
      <pc:sldChg chg="modSp">
        <pc:chgData name="Toushiful Ferdous" userId="fa03d8879d68b369" providerId="Windows Live" clId="Web-{E6C08D5F-8B87-472C-9DF2-B27F4910C9C5}" dt="2023-11-07T17:05:52.136" v="5" actId="20577"/>
        <pc:sldMkLst>
          <pc:docMk/>
          <pc:sldMk cId="114419924" sldId="259"/>
        </pc:sldMkLst>
        <pc:spChg chg="mod">
          <ac:chgData name="Toushiful Ferdous" userId="fa03d8879d68b369" providerId="Windows Live" clId="Web-{E6C08D5F-8B87-472C-9DF2-B27F4910C9C5}" dt="2023-11-07T17:05:52.136" v="5" actId="20577"/>
          <ac:spMkLst>
            <pc:docMk/>
            <pc:sldMk cId="114419924" sldId="259"/>
            <ac:spMk id="3" creationId="{1E55EC76-7B08-58C7-0180-0409224489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2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6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7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7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8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473" y="1342697"/>
            <a:ext cx="11308726" cy="9122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000" dirty="0">
                <a:latin typeface="Times New Roman"/>
                <a:cs typeface="Times New Roman"/>
              </a:rPr>
              <a:t>Numerical Analysis 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575" y="306944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Finite Difference method For </a:t>
            </a:r>
            <a:r>
              <a:rPr lang="en-US" sz="3000" dirty="0" err="1" smtClean="0">
                <a:solidFill>
                  <a:schemeClr val="tx1"/>
                </a:solidFill>
              </a:rPr>
              <a:t>Bvp</a:t>
            </a:r>
            <a:r>
              <a:rPr lang="en-US" sz="3000" dirty="0">
                <a:solidFill>
                  <a:schemeClr val="tx1"/>
                </a:solidFill>
              </a:rPr>
              <a:t> </a:t>
            </a:r>
          </a:p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88" y="508377"/>
            <a:ext cx="8760282" cy="1089835"/>
          </a:xfrm>
        </p:spPr>
        <p:txBody>
          <a:bodyPr/>
          <a:lstStyle/>
          <a:p>
            <a:pPr algn="ctr"/>
            <a:r>
              <a:rPr lang="en-US" sz="3200" dirty="0" smtClean="0"/>
              <a:t>To solve the given by (1) and (2)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derive the range is [x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] into n equal subintervals of width d, so that </a:t>
                </a:r>
                <a:br>
                  <a:rPr lang="en-US" dirty="0"/>
                </a:br>
                <a:r>
                  <a:rPr lang="en-US" dirty="0"/>
                  <a:t>x</a:t>
                </a:r>
                <a:r>
                  <a:rPr lang="en-US" baseline="-25000" dirty="0"/>
                  <a:t>0 </a:t>
                </a:r>
                <a:r>
                  <a:rPr lang="en-US" dirty="0"/>
                  <a:t>= x</a:t>
                </a:r>
                <a:r>
                  <a:rPr lang="en-US" baseline="-25000" dirty="0"/>
                  <a:t>0</a:t>
                </a:r>
                <a:r>
                  <a:rPr lang="en-US" dirty="0"/>
                  <a:t> + </a:t>
                </a:r>
                <a:r>
                  <a:rPr lang="en-US" dirty="0" err="1"/>
                  <a:t>nh</a:t>
                </a:r>
                <a:r>
                  <a:rPr lang="en-US" dirty="0"/>
                  <a:t>, n = 1, 2, 3, … k</a:t>
                </a:r>
              </a:p>
              <a:p>
                <a:pPr marL="0" indent="0">
                  <a:buNone/>
                </a:pPr>
                <a:r>
                  <a:rPr lang="en-US" dirty="0"/>
                  <a:t>So that corresponding values of y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 / 2</m:t>
                    </m:r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4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^2</m:t>
                        </m:r>
                      </m:den>
                    </m:f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𝑊h𝑒𝑟𝑒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 = 1, 2, 3…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 short: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500" dirty="0" smtClean="0"/>
              <a:t>Differential equation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500" dirty="0" smtClean="0"/>
              <a:t>Difference equation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00" dirty="0" smtClean="0"/>
              <a:t> System of Linear equation</a:t>
            </a:r>
            <a:endParaRPr lang="en-US" sz="2500" dirty="0"/>
          </a:p>
        </p:txBody>
      </p:sp>
      <p:sp>
        <p:nvSpPr>
          <p:cNvPr id="4" name="Down Arrow 3"/>
          <p:cNvSpPr/>
          <p:nvPr/>
        </p:nvSpPr>
        <p:spPr>
          <a:xfrm>
            <a:off x="5286676" y="2608446"/>
            <a:ext cx="394636" cy="42351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286676" y="3465095"/>
            <a:ext cx="457200" cy="49570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858742"/>
            <a:ext cx="10082254" cy="581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Problem Statement </a:t>
            </a:r>
            <a:r>
              <a:rPr lang="en-US" sz="2600" dirty="0" smtClean="0"/>
              <a:t>:We </a:t>
            </a:r>
            <a:r>
              <a:rPr lang="en-US" sz="2600" dirty="0"/>
              <a:t>have a 1-meter long rod made of a homogeneous material with a uniform thermal conductivity (k). The rod is initially at a uniform temperature of 100°C. At time t = 0, </a:t>
            </a:r>
            <a:r>
              <a:rPr lang="en-US" sz="2600" dirty="0" smtClean="0"/>
              <a:t>we </a:t>
            </a:r>
            <a:r>
              <a:rPr lang="en-US" sz="2600" dirty="0"/>
              <a:t>suddenly expose one end of the rod (x = 0) to a heat source, maintaining it at a constant temperature of 200°C. The other end (x = 1) is insulated, so no heat is lost through that end.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We </a:t>
            </a:r>
            <a:r>
              <a:rPr lang="en-US" sz="2600" dirty="0"/>
              <a:t>want to simulate the temperature distribution along the rod as time progresses, say over a period of 10 seconds.</a:t>
            </a:r>
          </a:p>
        </p:txBody>
      </p:sp>
    </p:spTree>
    <p:extLst>
      <p:ext uri="{BB962C8B-B14F-4D97-AF65-F5344CB8AC3E}">
        <p14:creationId xmlns:p14="http://schemas.microsoft.com/office/powerpoint/2010/main" val="17188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7190" y="285451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46" y="2790907"/>
            <a:ext cx="4465638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774511" y="4802588"/>
            <a:ext cx="326004" cy="2623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4511" y="4731026"/>
            <a:ext cx="3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Assumptions</a:t>
            </a:r>
            <a:r>
              <a:rPr lang="en-US" dirty="0"/>
              <a:t>:-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rod is homogeneous and has uniform thermal conductivity (k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There is no heat generation inside the rod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rod is insulated on one end (x = 0) and maintained at a constant temperature (T1) on the other end (x = L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heat conduction equation for steady-state 1D heat transfer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k </a:t>
            </a:r>
            <a:r>
              <a:rPr lang="en-US" dirty="0"/>
              <a:t>* d²T/dx² = </a:t>
            </a:r>
            <a:r>
              <a:rPr lang="en-US" dirty="0" smtClean="0"/>
              <a:t>0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Here's </a:t>
            </a:r>
            <a:r>
              <a:rPr lang="en-US" dirty="0"/>
              <a:t>a step-by-step example of solving this problem using the finite difference </a:t>
            </a:r>
            <a:r>
              <a:rPr lang="en-US" dirty="0" smtClean="0"/>
              <a:t>method: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 Discretize the rod: Divide the rod into equally spaced nodes along its length. Let's say </a:t>
            </a:r>
            <a:r>
              <a:rPr lang="en-US" sz="2600" dirty="0" smtClean="0"/>
              <a:t>we have </a:t>
            </a:r>
            <a:r>
              <a:rPr lang="en-US" sz="2600" dirty="0"/>
              <a:t>N nodes.</a:t>
            </a:r>
          </a:p>
        </p:txBody>
      </p:sp>
    </p:spTree>
    <p:extLst>
      <p:ext uri="{BB962C8B-B14F-4D97-AF65-F5344CB8AC3E}">
        <p14:creationId xmlns:p14="http://schemas.microsoft.com/office/powerpoint/2010/main" val="9180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2. Boundary conditions:   - At x = 0, T = 200°C (temperature boundary).   - At x = 1, it's insulated, so there is no heat flow (zero heat flux), which can be expressed as ∂T/∂x = 0.</a:t>
            </a:r>
          </a:p>
        </p:txBody>
      </p:sp>
    </p:spTree>
    <p:extLst>
      <p:ext uri="{BB962C8B-B14F-4D97-AF65-F5344CB8AC3E}">
        <p14:creationId xmlns:p14="http://schemas.microsoft.com/office/powerpoint/2010/main" val="26008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5406" y="2348565"/>
            <a:ext cx="7998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3. Initial condition: Set the initial temperature at each node to 100°C.</a:t>
            </a:r>
          </a:p>
        </p:txBody>
      </p:sp>
    </p:spTree>
    <p:extLst>
      <p:ext uri="{BB962C8B-B14F-4D97-AF65-F5344CB8AC3E}">
        <p14:creationId xmlns:p14="http://schemas.microsoft.com/office/powerpoint/2010/main" val="1437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4. Time-stepping:   - Use the heat conduction equation for transient heat transfer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l-GR" sz="2600" dirty="0"/>
              <a:t>ρ * </a:t>
            </a:r>
            <a:r>
              <a:rPr lang="en-US" sz="2600" dirty="0"/>
              <a:t>c * (∂T/∂t) = k * (∂²T/∂x²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 smtClean="0"/>
              <a:t>Where </a:t>
            </a:r>
            <a:r>
              <a:rPr lang="en-US" sz="2600" dirty="0"/>
              <a:t>ρ is the density, c is the specific heat, and k is the thermal conductivity.   - Apply the finite difference method to update the temperature values at each interior node based on the heat conduction equation at each time </a:t>
            </a:r>
            <a:r>
              <a:rPr lang="en-US" sz="2600" dirty="0" smtClean="0"/>
              <a:t>step.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72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1784F-3FFC-A0B1-96CB-60B1E55F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Presented by: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56F33-2ADC-0269-5748-DC484B06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/>
              <a:t>19203003 – Md. Ruhul Amin</a:t>
            </a:r>
          </a:p>
          <a:p>
            <a:pPr marL="0" indent="0">
              <a:buNone/>
            </a:pPr>
            <a:r>
              <a:rPr lang="en-US" sz="2600" dirty="0"/>
              <a:t>19203011 – Mohammad Ali Remon</a:t>
            </a:r>
            <a:br>
              <a:rPr lang="en-US" sz="2600" dirty="0"/>
            </a:br>
            <a:r>
              <a:rPr lang="en-US" sz="2600" dirty="0"/>
              <a:t>19203056 – </a:t>
            </a:r>
            <a:r>
              <a:rPr lang="en-US" sz="2600" dirty="0" smtClean="0"/>
              <a:t>Md. </a:t>
            </a:r>
            <a:r>
              <a:rPr lang="en-US" sz="2600" dirty="0" err="1" smtClean="0"/>
              <a:t>Toslim</a:t>
            </a:r>
            <a:r>
              <a:rPr lang="en-US" sz="2600" dirty="0" smtClean="0"/>
              <a:t> </a:t>
            </a:r>
            <a:r>
              <a:rPr lang="en-US" sz="2600" dirty="0"/>
              <a:t>Hasan Ashik</a:t>
            </a:r>
            <a:br>
              <a:rPr lang="en-US" sz="2600" dirty="0"/>
            </a:br>
            <a:r>
              <a:rPr lang="en-US" sz="2600" dirty="0" smtClean="0"/>
              <a:t>19203113 </a:t>
            </a:r>
            <a:r>
              <a:rPr lang="en-US" sz="2600" dirty="0"/>
              <a:t>– Ahmed </a:t>
            </a:r>
            <a:r>
              <a:rPr lang="en-US" sz="2600" dirty="0" err="1"/>
              <a:t>Imtiaz</a:t>
            </a:r>
            <a:r>
              <a:rPr lang="en-US" sz="2600" dirty="0"/>
              <a:t> </a:t>
            </a:r>
            <a:r>
              <a:rPr lang="en-US" sz="2600" dirty="0" err="1" smtClean="0"/>
              <a:t>Mahim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19203142 – </a:t>
            </a:r>
            <a:r>
              <a:rPr lang="en-US" sz="2600" dirty="0" err="1" smtClean="0"/>
              <a:t>Shakhawat</a:t>
            </a:r>
            <a:r>
              <a:rPr lang="en-US" sz="2600" dirty="0" smtClean="0"/>
              <a:t> </a:t>
            </a:r>
            <a:r>
              <a:rPr lang="en-US" sz="2600" dirty="0" err="1" smtClean="0"/>
              <a:t>Hossain</a:t>
            </a:r>
            <a:r>
              <a:rPr lang="en-US" sz="2600" dirty="0" smtClean="0"/>
              <a:t> </a:t>
            </a:r>
            <a:r>
              <a:rPr lang="en-US" sz="2600" dirty="0" err="1" smtClean="0"/>
              <a:t>Akash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19203145 </a:t>
            </a:r>
            <a:r>
              <a:rPr lang="en-US" sz="2600" dirty="0"/>
              <a:t>– </a:t>
            </a:r>
            <a:r>
              <a:rPr lang="en-US" sz="2600" dirty="0" err="1"/>
              <a:t>Toushiful</a:t>
            </a:r>
            <a:r>
              <a:rPr lang="en-US" sz="2600" dirty="0"/>
              <a:t> Ferdous Badhan </a:t>
            </a:r>
          </a:p>
        </p:txBody>
      </p:sp>
    </p:spTree>
    <p:extLst>
      <p:ext uri="{BB962C8B-B14F-4D97-AF65-F5344CB8AC3E}">
        <p14:creationId xmlns:p14="http://schemas.microsoft.com/office/powerpoint/2010/main" val="33329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160" y="2300438"/>
            <a:ext cx="7863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5. Repeat this process for multiple time steps until </a:t>
            </a:r>
            <a:r>
              <a:rPr lang="en-US" sz="2600" dirty="0" smtClean="0"/>
              <a:t>we </a:t>
            </a:r>
            <a:r>
              <a:rPr lang="en-US" sz="2600" dirty="0"/>
              <a:t>reach </a:t>
            </a:r>
            <a:r>
              <a:rPr lang="en-US" sz="2600" dirty="0" smtClean="0"/>
              <a:t>our </a:t>
            </a:r>
            <a:r>
              <a:rPr lang="en-US" sz="2600" dirty="0"/>
              <a:t>desired simulation </a:t>
            </a:r>
            <a:r>
              <a:rPr lang="en-US" sz="2600" dirty="0" smtClean="0"/>
              <a:t>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31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advantages of finite differences are: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Ease of implementation</a:t>
            </a:r>
            <a:r>
              <a:rPr lang="en-US" sz="2600" dirty="0"/>
              <a:t>: The finite difference method is relatively easy to implement and can be used to solve a wide range of BVPs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>Flexibility</a:t>
            </a:r>
            <a:r>
              <a:rPr lang="en-US" sz="2600" dirty="0"/>
              <a:t>: The finite difference method can be used to solve BVPs with complex geometries and boundary conditions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>Accuracy</a:t>
            </a:r>
            <a:r>
              <a:rPr lang="en-US" sz="2600" dirty="0"/>
              <a:t>: The accuracy of the finite difference method can be improved by increasing the number of grid points used in the approximation </a:t>
            </a:r>
            <a:r>
              <a:rPr lang="en-US" sz="2600" dirty="0" smtClean="0"/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Efficiency</a:t>
            </a:r>
            <a:r>
              <a:rPr lang="en-US" sz="2600" dirty="0"/>
              <a:t>: The finite difference method can be used to solve BVPs with large numbers of grid points in a reasonable amount of time 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Versatility</a:t>
            </a:r>
            <a:r>
              <a:rPr lang="en-US" sz="2600" dirty="0"/>
              <a:t>: The finite difference method can be used to solve BVPs in one, two, or three </a:t>
            </a:r>
            <a:r>
              <a:rPr lang="en-US" sz="2600" dirty="0" smtClean="0"/>
              <a:t>dimensions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limitations of finite difference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obtained by the finite difference method depend upon the width of its subinterval (h) and also depends on the order of approximation. </a:t>
            </a:r>
          </a:p>
          <a:p>
            <a:r>
              <a:rPr lang="en-US" dirty="0" smtClean="0"/>
              <a:t>If the value of h is significantly small the result will be more accurate. And also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62" y="207216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859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xmlns="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DB63D-F37D-D012-460B-92CD6E12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dirty="0">
                <a:solidFill>
                  <a:srgbClr val="FFFFFF"/>
                </a:solidFill>
                <a:latin typeface="Times New Roman"/>
                <a:cs typeface="Times New Roman"/>
              </a:rPr>
              <a:t>What is Finite Difference Method(FDM)?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86057-EA34-232D-5348-69C6BC28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600" dirty="0">
                <a:latin typeface="Times New Roman"/>
                <a:ea typeface="+mj-lt"/>
                <a:cs typeface="+mj-lt"/>
              </a:rPr>
              <a:t>The finite difference method is a numerical technique for solving differential equations by approximating derivatives with finite differences. Both the spatial domain and time interval (if applicable) are discretized, or broken into a finite number of steps, and the value of the solution at these discrete points is approximated by solving algebraic equations containing finite differences and values from nearby points.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90000"/>
              </a:lnSpc>
              <a:buClr>
                <a:srgbClr val="8AD0D6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58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6CF19-9C19-9DC6-3B5A-24B303A8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a second order BVP: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5EC76-7B08-58C7-0180-04092244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57" y="1361156"/>
            <a:ext cx="9042552" cy="5317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/>
                <a:ea typeface="+mj-lt"/>
                <a:cs typeface="+mj-lt"/>
              </a:rPr>
              <a:t>y′′ +f(x)y′+ g(x)y=r(x),                                 (1)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sz="2600" dirty="0">
                <a:latin typeface="Times New Roman"/>
                <a:ea typeface="+mj-lt"/>
                <a:cs typeface="+mj-lt"/>
              </a:rPr>
              <a:t> y(x</a:t>
            </a:r>
            <a:r>
              <a:rPr lang="en-US" sz="2600" baseline="-25000" dirty="0">
                <a:latin typeface="Times New Roman"/>
                <a:ea typeface="+mj-lt"/>
                <a:cs typeface="+mj-lt"/>
              </a:rPr>
              <a:t>0</a:t>
            </a:r>
            <a:r>
              <a:rPr lang="en-US" sz="2600" dirty="0">
                <a:latin typeface="Times New Roman"/>
                <a:ea typeface="+mj-lt"/>
                <a:cs typeface="+mj-lt"/>
              </a:rPr>
              <a:t>)=a, y(</a:t>
            </a:r>
            <a:r>
              <a:rPr lang="en-US" sz="2600" dirty="0" err="1">
                <a:latin typeface="Times New Roman"/>
                <a:ea typeface="+mj-lt"/>
                <a:cs typeface="+mj-lt"/>
              </a:rPr>
              <a:t>x</a:t>
            </a:r>
            <a:r>
              <a:rPr lang="en-US" sz="2600" baseline="-25000" dirty="0" err="1">
                <a:latin typeface="Times New Roman"/>
                <a:ea typeface="+mj-lt"/>
                <a:cs typeface="+mj-lt"/>
              </a:rPr>
              <a:t>n</a:t>
            </a:r>
            <a:r>
              <a:rPr lang="en-US" sz="2600" dirty="0">
                <a:latin typeface="Times New Roman"/>
                <a:ea typeface="+mj-lt"/>
                <a:cs typeface="+mj-lt"/>
              </a:rPr>
              <a:t>)=b                                           (2)     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741" y="1701579"/>
                <a:ext cx="9191112" cy="4594528"/>
              </a:xfrm>
            </p:spPr>
            <p:txBody>
              <a:bodyPr/>
              <a:lstStyle/>
              <a:p>
                <a:pPr marL="0" indent="0">
                  <a:buClr>
                    <a:srgbClr val="8AD0D6"/>
                  </a:buClr>
                  <a:buNone/>
                </a:pPr>
                <a:r>
                  <a:rPr lang="en-US" dirty="0">
                    <a:latin typeface="Times New Roman"/>
                    <a:cs typeface="Times New Roman"/>
                  </a:rPr>
                  <a:t>Expanding y(x + h) </a:t>
                </a:r>
                <a:r>
                  <a:rPr lang="en-US" dirty="0" smtClean="0">
                    <a:latin typeface="Times New Roman"/>
                    <a:cs typeface="Times New Roman"/>
                  </a:rPr>
                  <a:t>in </a:t>
                </a:r>
                <a:r>
                  <a:rPr lang="en-US" dirty="0">
                    <a:latin typeface="Times New Roman"/>
                    <a:cs typeface="Times New Roman"/>
                  </a:rPr>
                  <a:t>Taylor’s Series, We have </a:t>
                </a:r>
              </a:p>
              <a:p>
                <a:pPr marL="0" indent="0">
                  <a:buNone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. 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(3)</a:t>
                </a:r>
              </a:p>
              <a:p>
                <a:pPr marL="0" indent="0" algn="ctr">
                  <a:buNone/>
                </a:pPr>
                <a:r>
                  <a:rPr lang="en-US" dirty="0"/>
                  <a:t>Which is the forward difference approximation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741" y="1701579"/>
                <a:ext cx="9191112" cy="4594528"/>
              </a:xfrm>
              <a:blipFill rotWithShape="1">
                <a:blip r:embed="rId2"/>
                <a:stretch>
                  <a:fillRect l="-729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Similarly, </a:t>
                </a:r>
              </a:p>
              <a:p>
                <a:pPr marL="0" indent="0">
                  <a:buNone/>
                </a:pPr>
                <a:r>
                  <a:rPr lang="en-US" dirty="0"/>
                  <a:t>Expanding y(x – h) in Taylor Series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)+⋯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(4)</a:t>
                </a:r>
              </a:p>
              <a:p>
                <a:pPr marL="0" indent="0">
                  <a:buNone/>
                </a:pPr>
                <a:r>
                  <a:rPr lang="en-US" dirty="0"/>
                  <a:t>Which is backward difference </a:t>
                </a:r>
                <a:r>
                  <a:rPr lang="en-US" dirty="0" smtClean="0"/>
                  <a:t>approximation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central difference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			(5)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2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Adding (3) and (5)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iv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an approximate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′′(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Adding (3) and (5)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iv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an approximate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′′(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897</Words>
  <Application>Microsoft Office PowerPoint</Application>
  <PresentationFormat>Custom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Numerical Analysis -II</vt:lpstr>
      <vt:lpstr>Presented by: </vt:lpstr>
      <vt:lpstr>What is Finite Difference Method(FDM)?</vt:lpstr>
      <vt:lpstr>Considering a second order BVP: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solve the given by (1) and (2) :</vt:lpstr>
      <vt:lpstr>PowerPoint Presentation</vt:lpstr>
      <vt:lpstr>In short: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of the advantages of finite differences are: </vt:lpstr>
      <vt:lpstr>PowerPoint Presentation</vt:lpstr>
      <vt:lpstr>Some limitations of finite difference method: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128</cp:revision>
  <dcterms:created xsi:type="dcterms:W3CDTF">2023-11-07T12:09:37Z</dcterms:created>
  <dcterms:modified xsi:type="dcterms:W3CDTF">2023-11-22T18:56:12Z</dcterms:modified>
</cp:coreProperties>
</file>