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6" r:id="rId3"/>
    <p:sldId id="257" r:id="rId4"/>
    <p:sldId id="258" r:id="rId5"/>
    <p:sldId id="277" r:id="rId6"/>
    <p:sldId id="278" r:id="rId7"/>
    <p:sldId id="260" r:id="rId8"/>
    <p:sldId id="261" r:id="rId9"/>
    <p:sldId id="259"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dhan" initials="b" lastIdx="1" clrIdx="0">
    <p:extLst>
      <p:ext uri="{19B8F6BF-5375-455C-9EA6-DF929625EA0E}">
        <p15:presenceInfo xmlns:p15="http://schemas.microsoft.com/office/powerpoint/2012/main" userId="bad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3" d="100"/>
          <a:sy n="83" d="100"/>
        </p:scale>
        <p:origin x="14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5-05T11:54:13.621" idx="1">
    <p:pos x="10" y="1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39273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27051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38431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615982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86515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87239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83003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5755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54409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51396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4933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15015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09520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5953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02848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2559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0776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5/7/2025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8448843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Advanced Fluid Mechanics in Real Life</a:t>
            </a:r>
          </a:p>
        </p:txBody>
      </p:sp>
      <p:sp>
        <p:nvSpPr>
          <p:cNvPr id="3" name="Subtitle 2"/>
          <p:cNvSpPr>
            <a:spLocks noGrp="1"/>
          </p:cNvSpPr>
          <p:nvPr>
            <p:ph type="subTitle" idx="1"/>
          </p:nvPr>
        </p:nvSpPr>
        <p:spPr/>
        <p:txBody>
          <a:bodyPr/>
          <a:lstStyle/>
          <a:p>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28" y="1002527"/>
            <a:ext cx="6110054" cy="700265"/>
          </a:xfrm>
        </p:spPr>
        <p:txBody>
          <a:bodyPr/>
          <a:lstStyle/>
          <a:p>
            <a:r>
              <a:rPr sz="2500" dirty="0" smtClean="0"/>
              <a:t>Hydrodynamics in Marine Engineering</a:t>
            </a:r>
            <a:endParaRPr sz="2500" dirty="0"/>
          </a:p>
        </p:txBody>
      </p:sp>
      <p:sp>
        <p:nvSpPr>
          <p:cNvPr id="3" name="Content Placeholder 2"/>
          <p:cNvSpPr>
            <a:spLocks noGrp="1"/>
          </p:cNvSpPr>
          <p:nvPr>
            <p:ph idx="1"/>
          </p:nvPr>
        </p:nvSpPr>
        <p:spPr>
          <a:xfrm>
            <a:off x="526896" y="1591107"/>
            <a:ext cx="6542918" cy="1549257"/>
          </a:xfrm>
        </p:spPr>
        <p:txBody>
          <a:bodyPr/>
          <a:lstStyle/>
          <a:p>
            <a:r>
              <a:rPr dirty="0"/>
              <a:t>Hull design for ships and submarines</a:t>
            </a:r>
          </a:p>
          <a:p>
            <a:r>
              <a:rPr dirty="0"/>
              <a:t>Wave resistance, buoyancy, and stability</a:t>
            </a:r>
          </a:p>
          <a:p>
            <a:r>
              <a:rPr dirty="0"/>
              <a:t>Model testing and CFD usage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Environmental Fluid Mechanics</a:t>
            </a:r>
          </a:p>
        </p:txBody>
      </p:sp>
      <p:sp>
        <p:nvSpPr>
          <p:cNvPr id="3" name="Content Placeholder 2"/>
          <p:cNvSpPr>
            <a:spLocks noGrp="1"/>
          </p:cNvSpPr>
          <p:nvPr>
            <p:ph idx="1"/>
          </p:nvPr>
        </p:nvSpPr>
        <p:spPr/>
        <p:txBody>
          <a:bodyPr/>
          <a:lstStyle/>
          <a:p>
            <a:r>
              <a:rPr dirty="0"/>
              <a:t>Modeling pollutant dispersion in air and water</a:t>
            </a:r>
          </a:p>
          <a:p>
            <a:r>
              <a:rPr dirty="0"/>
              <a:t>Predicting flood and </a:t>
            </a:r>
            <a:r>
              <a:rPr dirty="0" err="1"/>
              <a:t>stormwater</a:t>
            </a:r>
            <a:r>
              <a:rPr dirty="0"/>
              <a:t> behavior</a:t>
            </a:r>
          </a:p>
          <a:p>
            <a:r>
              <a:rPr dirty="0"/>
              <a:t>Urban drainage and climate resilience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Meteorology and Weather Prediction</a:t>
            </a:r>
          </a:p>
        </p:txBody>
      </p:sp>
      <p:sp>
        <p:nvSpPr>
          <p:cNvPr id="3" name="Content Placeholder 2"/>
          <p:cNvSpPr>
            <a:spLocks noGrp="1"/>
          </p:cNvSpPr>
          <p:nvPr>
            <p:ph idx="1"/>
          </p:nvPr>
        </p:nvSpPr>
        <p:spPr/>
        <p:txBody>
          <a:bodyPr/>
          <a:lstStyle/>
          <a:p>
            <a:r>
              <a:t>How atmospheric flows are modeled</a:t>
            </a:r>
          </a:p>
          <a:p>
            <a:r>
              <a:t>Navier-Stokes used in weather simulations</a:t>
            </a:r>
          </a:p>
          <a:p>
            <a:r>
              <a:t>Forecasting with satellite and models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Biomedical Applications</a:t>
            </a:r>
          </a:p>
        </p:txBody>
      </p:sp>
      <p:sp>
        <p:nvSpPr>
          <p:cNvPr id="3" name="Content Placeholder 2"/>
          <p:cNvSpPr>
            <a:spLocks noGrp="1"/>
          </p:cNvSpPr>
          <p:nvPr>
            <p:ph idx="1"/>
          </p:nvPr>
        </p:nvSpPr>
        <p:spPr/>
        <p:txBody>
          <a:bodyPr/>
          <a:lstStyle/>
          <a:p>
            <a:r>
              <a:t>Blood flow dynamics in arteries and veins</a:t>
            </a:r>
          </a:p>
          <a:p>
            <a:r>
              <a:t>Non-Newtonian fluid models of blood</a:t>
            </a:r>
          </a:p>
          <a:p>
            <a:r>
              <a:t>CFD in heart valve and stent design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HVAC and Building Systems</a:t>
            </a:r>
          </a:p>
        </p:txBody>
      </p:sp>
      <p:sp>
        <p:nvSpPr>
          <p:cNvPr id="3" name="Content Placeholder 2"/>
          <p:cNvSpPr>
            <a:spLocks noGrp="1"/>
          </p:cNvSpPr>
          <p:nvPr>
            <p:ph idx="1"/>
          </p:nvPr>
        </p:nvSpPr>
        <p:spPr/>
        <p:txBody>
          <a:bodyPr/>
          <a:lstStyle/>
          <a:p>
            <a:r>
              <a:t>Airflow and heat transfer in buildings</a:t>
            </a:r>
          </a:p>
          <a:p>
            <a:r>
              <a:t>Ventilation optimization</a:t>
            </a:r>
          </a:p>
          <a:p>
            <a:r>
              <a:t>Ensuring thermal comfort and energy efficiency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Energy Systems – Wind and Hydropower</a:t>
            </a:r>
          </a:p>
        </p:txBody>
      </p:sp>
      <p:sp>
        <p:nvSpPr>
          <p:cNvPr id="3" name="Content Placeholder 2"/>
          <p:cNvSpPr>
            <a:spLocks noGrp="1"/>
          </p:cNvSpPr>
          <p:nvPr>
            <p:ph idx="1"/>
          </p:nvPr>
        </p:nvSpPr>
        <p:spPr/>
        <p:txBody>
          <a:bodyPr/>
          <a:lstStyle/>
          <a:p>
            <a:r>
              <a:t>Fluid dynamics in turbines and dams</a:t>
            </a:r>
          </a:p>
          <a:p>
            <a:r>
              <a:t>Maximizing energy through blade design</a:t>
            </a:r>
          </a:p>
          <a:p>
            <a:r>
              <a:t>Simulation-based improvements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Fire and Smoke Modeling</a:t>
            </a:r>
          </a:p>
        </p:txBody>
      </p:sp>
      <p:sp>
        <p:nvSpPr>
          <p:cNvPr id="3" name="Content Placeholder 2"/>
          <p:cNvSpPr>
            <a:spLocks noGrp="1"/>
          </p:cNvSpPr>
          <p:nvPr>
            <p:ph idx="1"/>
          </p:nvPr>
        </p:nvSpPr>
        <p:spPr/>
        <p:txBody>
          <a:bodyPr/>
          <a:lstStyle/>
          <a:p>
            <a:r>
              <a:t>Fire safety engineering</a:t>
            </a:r>
          </a:p>
          <a:p>
            <a:r>
              <a:t>Modeling of heat, smoke, and air in buildings</a:t>
            </a:r>
          </a:p>
          <a:p>
            <a:r>
              <a:t>Used in tunnels and skyscrapers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Fluid Mechanics in Oil &amp; Gas Industry</a:t>
            </a:r>
          </a:p>
        </p:txBody>
      </p:sp>
      <p:sp>
        <p:nvSpPr>
          <p:cNvPr id="3" name="Content Placeholder 2"/>
          <p:cNvSpPr>
            <a:spLocks noGrp="1"/>
          </p:cNvSpPr>
          <p:nvPr>
            <p:ph idx="1"/>
          </p:nvPr>
        </p:nvSpPr>
        <p:spPr/>
        <p:txBody>
          <a:bodyPr/>
          <a:lstStyle/>
          <a:p>
            <a:r>
              <a:t>Multiphase flow in pipelines</a:t>
            </a:r>
          </a:p>
          <a:p>
            <a:r>
              <a:t>Slug flow, pressure drop, flow assurance</a:t>
            </a:r>
          </a:p>
          <a:p>
            <a:r>
              <a:t>Pipeline and riser design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Flow in Microfluidics and Lab-on-Chip</a:t>
            </a:r>
          </a:p>
        </p:txBody>
      </p:sp>
      <p:sp>
        <p:nvSpPr>
          <p:cNvPr id="3" name="Content Placeholder 2"/>
          <p:cNvSpPr>
            <a:spLocks noGrp="1"/>
          </p:cNvSpPr>
          <p:nvPr>
            <p:ph idx="1"/>
          </p:nvPr>
        </p:nvSpPr>
        <p:spPr/>
        <p:txBody>
          <a:bodyPr/>
          <a:lstStyle/>
          <a:p>
            <a:r>
              <a:t>Fluid behavior at microscale</a:t>
            </a:r>
          </a:p>
          <a:p>
            <a:r>
              <a:t>Capillary action, surface tension</a:t>
            </a:r>
          </a:p>
          <a:p>
            <a:r>
              <a:t>Applications in diagnostics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Sports and Performance Optimization</a:t>
            </a:r>
          </a:p>
        </p:txBody>
      </p:sp>
      <p:sp>
        <p:nvSpPr>
          <p:cNvPr id="3" name="Content Placeholder 2"/>
          <p:cNvSpPr>
            <a:spLocks noGrp="1"/>
          </p:cNvSpPr>
          <p:nvPr>
            <p:ph idx="1"/>
          </p:nvPr>
        </p:nvSpPr>
        <p:spPr/>
        <p:txBody>
          <a:bodyPr/>
          <a:lstStyle/>
          <a:p>
            <a:r>
              <a:t>Swimsuit and helmet design</a:t>
            </a:r>
          </a:p>
          <a:p>
            <a:r>
              <a:t>Ball trajectory modeling</a:t>
            </a:r>
          </a:p>
          <a:p>
            <a:r>
              <a:t>Use in Formula 1 and Olympics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1709" y="1138525"/>
            <a:ext cx="6711654" cy="4195481"/>
          </a:xfrm>
        </p:spPr>
        <p:txBody>
          <a:bodyPr/>
          <a:lstStyle/>
          <a:p>
            <a:pPr marL="0" indent="0">
              <a:buNone/>
            </a:pPr>
            <a:r>
              <a:rPr lang="en-US" dirty="0" smtClean="0"/>
              <a:t>Mohammad Ali </a:t>
            </a:r>
            <a:r>
              <a:rPr lang="en-US" dirty="0" err="1" smtClean="0"/>
              <a:t>Remon</a:t>
            </a:r>
            <a:r>
              <a:rPr lang="en-US" dirty="0" smtClean="0"/>
              <a:t/>
            </a:r>
            <a:br>
              <a:rPr lang="en-US" dirty="0" smtClean="0"/>
            </a:br>
            <a:r>
              <a:rPr lang="en-US" dirty="0" smtClean="0"/>
              <a:t>ID: </a:t>
            </a:r>
            <a:r>
              <a:rPr lang="en-US" dirty="0" smtClean="0"/>
              <a:t>19203011</a:t>
            </a:r>
            <a:r>
              <a:rPr lang="en-US" dirty="0" smtClean="0"/>
              <a:t/>
            </a:r>
            <a:br>
              <a:rPr lang="en-US" dirty="0" smtClean="0"/>
            </a:br>
            <a:r>
              <a:rPr lang="en-US" dirty="0" smtClean="0"/>
              <a:t>Department of Mathematics</a:t>
            </a:r>
            <a:br>
              <a:rPr lang="en-US" dirty="0" smtClean="0"/>
            </a:br>
            <a:r>
              <a:rPr lang="en-US" dirty="0" smtClean="0"/>
              <a:t>University of Chittagong</a:t>
            </a:r>
            <a:endParaRPr lang="en-US" dirty="0"/>
          </a:p>
        </p:txBody>
      </p:sp>
    </p:spTree>
    <p:extLst>
      <p:ext uri="{BB962C8B-B14F-4D97-AF65-F5344CB8AC3E}">
        <p14:creationId xmlns:p14="http://schemas.microsoft.com/office/powerpoint/2010/main" val="16282575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 in Advanced Fluid Mechanics</a:t>
            </a:r>
          </a:p>
        </p:txBody>
      </p:sp>
      <p:sp>
        <p:nvSpPr>
          <p:cNvPr id="3" name="Content Placeholder 2"/>
          <p:cNvSpPr>
            <a:spLocks noGrp="1"/>
          </p:cNvSpPr>
          <p:nvPr>
            <p:ph idx="1"/>
          </p:nvPr>
        </p:nvSpPr>
        <p:spPr/>
        <p:txBody>
          <a:bodyPr/>
          <a:lstStyle/>
          <a:p>
            <a:r>
              <a:t>Non-linear, chaotic systems</a:t>
            </a:r>
          </a:p>
          <a:p>
            <a:r>
              <a:t>High computational cost of CFD</a:t>
            </a:r>
          </a:p>
          <a:p>
            <a:r>
              <a:t>Turbulence modeling limitations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Trends</a:t>
            </a:r>
          </a:p>
        </p:txBody>
      </p:sp>
      <p:sp>
        <p:nvSpPr>
          <p:cNvPr id="3" name="Content Placeholder 2"/>
          <p:cNvSpPr>
            <a:spLocks noGrp="1"/>
          </p:cNvSpPr>
          <p:nvPr>
            <p:ph idx="1"/>
          </p:nvPr>
        </p:nvSpPr>
        <p:spPr/>
        <p:txBody>
          <a:bodyPr/>
          <a:lstStyle/>
          <a:p>
            <a:r>
              <a:t>AI-integrated CFD</a:t>
            </a:r>
          </a:p>
          <a:p>
            <a:r>
              <a:t>Real-time simulation for VR/AR</a:t>
            </a:r>
          </a:p>
          <a:p>
            <a:r>
              <a:t>Data-driven flow predictions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&amp; Takeaways</a:t>
            </a:r>
          </a:p>
        </p:txBody>
      </p:sp>
      <p:sp>
        <p:nvSpPr>
          <p:cNvPr id="3" name="Content Placeholder 2"/>
          <p:cNvSpPr>
            <a:spLocks noGrp="1"/>
          </p:cNvSpPr>
          <p:nvPr>
            <p:ph idx="1"/>
          </p:nvPr>
        </p:nvSpPr>
        <p:spPr/>
        <p:txBody>
          <a:bodyPr/>
          <a:lstStyle/>
          <a:p>
            <a:r>
              <a:t>Fluid mechanics is vital across industries</a:t>
            </a:r>
          </a:p>
          <a:p>
            <a:r>
              <a:t>Advances in modeling are transforming design</a:t>
            </a:r>
          </a:p>
          <a:p>
            <a:r>
              <a:t>“To master flow is to master the future.”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normAutofit lnSpcReduction="10000"/>
          </a:bodyPr>
          <a:lstStyle/>
          <a:p>
            <a:r>
              <a:rPr dirty="0"/>
              <a:t>What is fluid </a:t>
            </a:r>
            <a:r>
              <a:rPr dirty="0" smtClean="0"/>
              <a:t>mechanics</a:t>
            </a:r>
            <a:r>
              <a:rPr lang="en-US" dirty="0" smtClean="0"/>
              <a:t>?</a:t>
            </a:r>
          </a:p>
          <a:p>
            <a:pPr marL="0" indent="0">
              <a:buNone/>
            </a:pPr>
            <a:r>
              <a:rPr lang="en-US" dirty="0"/>
              <a:t> </a:t>
            </a:r>
            <a:r>
              <a:rPr lang="en-US" dirty="0" smtClean="0"/>
              <a:t>	Fluid </a:t>
            </a:r>
            <a:r>
              <a:rPr lang="en-US" dirty="0"/>
              <a:t>mechanics is the science of how fluids flow </a:t>
            </a:r>
            <a:r>
              <a:rPr lang="en-US" dirty="0" smtClean="0"/>
              <a:t>	and </a:t>
            </a:r>
            <a:r>
              <a:rPr lang="en-US" dirty="0"/>
              <a:t>how forces affect that flow.</a:t>
            </a:r>
            <a:endParaRPr dirty="0"/>
          </a:p>
          <a:p>
            <a:r>
              <a:rPr dirty="0"/>
              <a:t>Difference between basic and advanced fluid </a:t>
            </a:r>
            <a:r>
              <a:rPr dirty="0" smtClean="0"/>
              <a:t>mechanics</a:t>
            </a:r>
            <a:endParaRPr lang="en-US" dirty="0"/>
          </a:p>
          <a:p>
            <a:pPr marL="0" indent="0">
              <a:buNone/>
            </a:pPr>
            <a:r>
              <a:rPr lang="en-US" dirty="0"/>
              <a:t/>
            </a:r>
            <a:br>
              <a:rPr lang="en-US" dirty="0"/>
            </a:br>
            <a:r>
              <a:rPr lang="en-US" dirty="0" smtClean="0"/>
              <a:t>	Basic fluid mechanics: Ideal </a:t>
            </a:r>
            <a:r>
              <a:rPr lang="en-US" dirty="0"/>
              <a:t>fluids, incompressible </a:t>
            </a:r>
            <a:r>
              <a:rPr lang="en-US" dirty="0" smtClean="0"/>
              <a:t>	flow</a:t>
            </a:r>
            <a:r>
              <a:rPr lang="en-US" dirty="0"/>
              <a:t>, steady-state conditions </a:t>
            </a:r>
            <a:endParaRPr lang="en-US" dirty="0" smtClean="0"/>
          </a:p>
          <a:p>
            <a:pPr marL="0" indent="0">
              <a:buNone/>
            </a:pPr>
            <a:r>
              <a:rPr lang="en-US" dirty="0" smtClean="0"/>
              <a:t/>
            </a:r>
            <a:br>
              <a:rPr lang="en-US" dirty="0" smtClean="0"/>
            </a:br>
            <a:r>
              <a:rPr lang="en-US" dirty="0" smtClean="0"/>
              <a:t>	Advanced fluid flow: Real fluids(viscous fluid), </a:t>
            </a:r>
            <a:r>
              <a:rPr lang="en-US" dirty="0"/>
              <a:t>compressible </a:t>
            </a:r>
            <a:r>
              <a:rPr lang="en-US" dirty="0" smtClean="0"/>
              <a:t>and 	unsteady </a:t>
            </a:r>
            <a:r>
              <a:rPr lang="en-US" dirty="0"/>
              <a:t>flow, complex boundary </a:t>
            </a:r>
            <a:r>
              <a:rPr lang="en-US" dirty="0" smtClean="0"/>
              <a:t>	conditions</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Governing Equations</a:t>
            </a:r>
            <a:endParaRPr dirty="0"/>
          </a:p>
        </p:txBody>
      </p:sp>
      <p:sp>
        <p:nvSpPr>
          <p:cNvPr id="3" name="Content Placeholder 2"/>
          <p:cNvSpPr>
            <a:spLocks noGrp="1"/>
          </p:cNvSpPr>
          <p:nvPr>
            <p:ph idx="1"/>
          </p:nvPr>
        </p:nvSpPr>
        <p:spPr>
          <a:xfrm>
            <a:off x="662977" y="1487055"/>
            <a:ext cx="6698845" cy="4170224"/>
          </a:xfrm>
        </p:spPr>
        <p:txBody>
          <a:bodyPr/>
          <a:lstStyle/>
          <a:p>
            <a:pPr marL="0" indent="0">
              <a:buNone/>
            </a:pPr>
            <a:r>
              <a:rPr dirty="0" smtClean="0"/>
              <a:t> </a:t>
            </a:r>
            <a:r>
              <a:rPr dirty="0" err="1"/>
              <a:t>Navier</a:t>
            </a:r>
            <a:r>
              <a:rPr dirty="0"/>
              <a:t>-Stokes </a:t>
            </a:r>
            <a:r>
              <a:rPr dirty="0" smtClean="0"/>
              <a:t>Equations</a:t>
            </a:r>
            <a:endParaRPr lang="en-US" dirty="0" smtClean="0"/>
          </a:p>
          <a:p>
            <a:pPr marL="0" indent="0">
              <a:buNone/>
            </a:pPr>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984" y="1907997"/>
            <a:ext cx="5488396" cy="495000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792" y="258754"/>
            <a:ext cx="7055380" cy="1400530"/>
          </a:xfrm>
        </p:spPr>
        <p:txBody>
          <a:bodyPr/>
          <a:lstStyle/>
          <a:p>
            <a:r>
              <a:rPr lang="en-US" dirty="0" smtClean="0"/>
              <a:t>Governing Equations</a:t>
            </a:r>
            <a:endParaRPr lang="en-US" dirty="0"/>
          </a:p>
        </p:txBody>
      </p:sp>
      <p:sp>
        <p:nvSpPr>
          <p:cNvPr id="3" name="Content Placeholder 2"/>
          <p:cNvSpPr>
            <a:spLocks noGrp="1"/>
          </p:cNvSpPr>
          <p:nvPr>
            <p:ph idx="1"/>
          </p:nvPr>
        </p:nvSpPr>
        <p:spPr>
          <a:xfrm>
            <a:off x="526473" y="1228437"/>
            <a:ext cx="6680372" cy="4216406"/>
          </a:xfrm>
        </p:spPr>
        <p:txBody>
          <a:bodyPr/>
          <a:lstStyle/>
          <a:p>
            <a:r>
              <a:rPr lang="en-US" dirty="0" smtClean="0"/>
              <a:t>Continuity Equation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93" y="2368383"/>
            <a:ext cx="8760213" cy="2121233"/>
          </a:xfrm>
          <a:prstGeom prst="rect">
            <a:avLst/>
          </a:prstGeom>
        </p:spPr>
      </p:pic>
    </p:spTree>
    <p:extLst>
      <p:ext uri="{BB962C8B-B14F-4D97-AF65-F5344CB8AC3E}">
        <p14:creationId xmlns:p14="http://schemas.microsoft.com/office/powerpoint/2010/main" val="848166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t>Laminar flow</a:t>
            </a:r>
            <a:r>
              <a:rPr lang="en-US" sz="3000" dirty="0"/>
              <a:t> and </a:t>
            </a:r>
            <a:r>
              <a:rPr lang="en-US" sz="3000" b="1" dirty="0"/>
              <a:t>turbulent flow</a:t>
            </a:r>
            <a:endParaRPr lang="en-US" sz="3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2207" y="1323975"/>
            <a:ext cx="4715672" cy="4194175"/>
          </a:xfrm>
        </p:spPr>
      </p:pic>
      <p:sp>
        <p:nvSpPr>
          <p:cNvPr id="6" name="TextBox 5"/>
          <p:cNvSpPr txBox="1"/>
          <p:nvPr/>
        </p:nvSpPr>
        <p:spPr>
          <a:xfrm>
            <a:off x="618836" y="1323975"/>
            <a:ext cx="3278909" cy="4247317"/>
          </a:xfrm>
          <a:prstGeom prst="rect">
            <a:avLst/>
          </a:prstGeom>
          <a:noFill/>
        </p:spPr>
        <p:txBody>
          <a:bodyPr wrap="square" rtlCol="0">
            <a:spAutoFit/>
          </a:bodyPr>
          <a:lstStyle/>
          <a:p>
            <a:r>
              <a:rPr lang="en-US" b="1" u="sng" dirty="0"/>
              <a:t>laminar flow </a:t>
            </a:r>
            <a:r>
              <a:rPr lang="en-US" dirty="0"/>
              <a:t>occurs at low Reynolds numbers, where viscous forces are dominant, and is characterized by smooth, constant fluid motion</a:t>
            </a:r>
            <a:r>
              <a:rPr lang="en-US" dirty="0" smtClean="0"/>
              <a:t>;</a:t>
            </a:r>
            <a:br>
              <a:rPr lang="en-US" dirty="0" smtClean="0"/>
            </a:br>
            <a:endParaRPr lang="en-US" dirty="0"/>
          </a:p>
          <a:p>
            <a:r>
              <a:rPr lang="en-US" b="1" u="sng" dirty="0"/>
              <a:t>turbulent flow </a:t>
            </a:r>
            <a:r>
              <a:rPr lang="en-US" dirty="0"/>
              <a:t>occurs at high Reynolds numbers and is dominated by inertial forces, which tend to produce </a:t>
            </a:r>
            <a:r>
              <a:rPr lang="en-US" dirty="0" smtClean="0"/>
              <a:t>chaotic</a:t>
            </a:r>
            <a:r>
              <a:rPr lang="en-US" dirty="0"/>
              <a:t> </a:t>
            </a:r>
            <a:r>
              <a:rPr lang="en-US" dirty="0" smtClean="0"/>
              <a:t>eddies,</a:t>
            </a:r>
            <a:r>
              <a:rPr lang="en-US" dirty="0"/>
              <a:t> </a:t>
            </a:r>
            <a:r>
              <a:rPr lang="en-US" dirty="0" err="1" smtClean="0"/>
              <a:t>vorices</a:t>
            </a:r>
            <a:r>
              <a:rPr lang="en-US" dirty="0" smtClean="0"/>
              <a:t> and </a:t>
            </a:r>
            <a:r>
              <a:rPr lang="en-US" dirty="0"/>
              <a:t>other flow instabilities</a:t>
            </a:r>
          </a:p>
          <a:p>
            <a:endParaRPr lang="en-US" dirty="0"/>
          </a:p>
        </p:txBody>
      </p:sp>
    </p:spTree>
    <p:extLst>
      <p:ext uri="{BB962C8B-B14F-4D97-AF65-F5344CB8AC3E}">
        <p14:creationId xmlns:p14="http://schemas.microsoft.com/office/powerpoint/2010/main" val="196507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CFD – Computational Fluid Dynamics</a:t>
            </a:r>
          </a:p>
        </p:txBody>
      </p:sp>
      <p:sp>
        <p:nvSpPr>
          <p:cNvPr id="3" name="Content Placeholder 2"/>
          <p:cNvSpPr>
            <a:spLocks noGrp="1"/>
          </p:cNvSpPr>
          <p:nvPr>
            <p:ph idx="1"/>
          </p:nvPr>
        </p:nvSpPr>
        <p:spPr/>
        <p:txBody>
          <a:bodyPr>
            <a:normAutofit lnSpcReduction="10000"/>
          </a:bodyPr>
          <a:lstStyle/>
          <a:p>
            <a:r>
              <a:rPr dirty="0"/>
              <a:t>What is CFD</a:t>
            </a:r>
            <a:r>
              <a:rPr dirty="0" smtClean="0"/>
              <a:t>?</a:t>
            </a:r>
            <a:endParaRPr lang="en-US" dirty="0" smtClean="0"/>
          </a:p>
          <a:p>
            <a:pPr marL="0" indent="0">
              <a:buNone/>
            </a:pPr>
            <a:r>
              <a:rPr lang="en-US" dirty="0" smtClean="0"/>
              <a:t>	CFD </a:t>
            </a:r>
            <a:r>
              <a:rPr lang="en-US" dirty="0"/>
              <a:t>stands for </a:t>
            </a:r>
            <a:r>
              <a:rPr lang="en-US" b="1" dirty="0"/>
              <a:t>Computational Fluid Dynamics</a:t>
            </a:r>
            <a:r>
              <a:rPr lang="en-US" dirty="0"/>
              <a:t>. It is a branch of fluid mechanics that uses numerical methods and algorithms to analyze and solve problems involving fluid flows (like air, water, or gas). CFD is widely used in engineering and scientific research to simulate how fluids behave under various conditions</a:t>
            </a:r>
            <a:r>
              <a:rPr lang="en-US" dirty="0" smtClean="0"/>
              <a:t>.</a:t>
            </a:r>
          </a:p>
          <a:p>
            <a:pPr marL="0" indent="0">
              <a:buNone/>
            </a:pPr>
            <a:endParaRPr dirty="0"/>
          </a:p>
          <a:p>
            <a:r>
              <a:rPr dirty="0"/>
              <a:t>Solving complex flow problems using numerical methods</a:t>
            </a:r>
          </a:p>
          <a:p>
            <a:pPr marL="0" indent="0">
              <a:buNone/>
            </a:pPr>
            <a:r>
              <a:rPr lang="en-US" dirty="0" smtClean="0"/>
              <a:t>	Airflow </a:t>
            </a:r>
            <a:r>
              <a:rPr lang="en-US" dirty="0"/>
              <a:t>Optimization in a Car Engine Cooling </a:t>
            </a:r>
            <a:r>
              <a:rPr lang="en-US" dirty="0" smtClean="0"/>
              <a:t>System</a:t>
            </a: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7"/>
            <a:ext cx="7809616" cy="5814127"/>
          </a:xfrm>
        </p:spPr>
        <p:txBody>
          <a:bodyPr/>
          <a:lstStyle/>
          <a:p>
            <a:r>
              <a:rPr lang="en-US" sz="3000" dirty="0"/>
              <a:t>Solving complex flow problems using numerical </a:t>
            </a:r>
            <a:r>
              <a:rPr lang="en-US" sz="3000" dirty="0" smtClean="0"/>
              <a:t>methods</a:t>
            </a:r>
            <a:br>
              <a:rPr lang="en-US" sz="3000" dirty="0" smtClean="0"/>
            </a:br>
            <a:r>
              <a:rPr lang="en-US" sz="3000" dirty="0"/>
              <a:t/>
            </a:r>
            <a:br>
              <a:rPr lang="en-US" sz="3000" dirty="0"/>
            </a:br>
            <a:r>
              <a:rPr lang="en-US" sz="3000" dirty="0" smtClean="0"/>
              <a:t/>
            </a:r>
            <a:br>
              <a:rPr lang="en-US" sz="3000" dirty="0" smtClean="0"/>
            </a:br>
            <a:r>
              <a:rPr lang="en-US" sz="3000" dirty="0" smtClean="0"/>
              <a:t/>
            </a:r>
            <a:br>
              <a:rPr lang="en-US" sz="3000" dirty="0" smtClean="0"/>
            </a:br>
            <a:endParaRPr lang="en-US" sz="3000" dirty="0"/>
          </a:p>
        </p:txBody>
      </p:sp>
      <p:sp>
        <p:nvSpPr>
          <p:cNvPr id="3" name="Content Placeholder 2"/>
          <p:cNvSpPr>
            <a:spLocks noGrp="1"/>
          </p:cNvSpPr>
          <p:nvPr>
            <p:ph idx="1"/>
          </p:nvPr>
        </p:nvSpPr>
        <p:spPr>
          <a:xfrm>
            <a:off x="827700" y="2052925"/>
            <a:ext cx="7429144" cy="17417019"/>
          </a:xfrm>
        </p:spPr>
        <p:txBody>
          <a:bodyPr/>
          <a:lstStyle/>
          <a:p>
            <a:r>
              <a:rPr dirty="0"/>
              <a:t>How air flows around vehicles</a:t>
            </a:r>
          </a:p>
          <a:p>
            <a:r>
              <a:rPr dirty="0"/>
              <a:t>Drag reduction improves fuel efficiency</a:t>
            </a:r>
          </a:p>
          <a:p>
            <a:r>
              <a:rPr dirty="0"/>
              <a:t>Use of CFD in car </a:t>
            </a:r>
            <a:r>
              <a:rPr dirty="0" smtClean="0"/>
              <a:t>design</a:t>
            </a:r>
            <a:endParaRPr lang="en-US" dirty="0" smtClean="0"/>
          </a:p>
          <a:p>
            <a:endParaRPr lang="en-US" dirty="0" smtClean="0"/>
          </a:p>
          <a:p>
            <a:pPr marL="0" indent="0">
              <a:buNone/>
            </a:pPr>
            <a:r>
              <a:rPr lang="en-US" dirty="0" smtClean="0"/>
              <a:t>	Aerospace Industry</a:t>
            </a:r>
            <a:endParaRPr lang="en-US" dirty="0"/>
          </a:p>
          <a:p>
            <a:r>
              <a:rPr lang="en-US" dirty="0"/>
              <a:t>Jet propulsion and lift dynamics</a:t>
            </a:r>
          </a:p>
          <a:p>
            <a:r>
              <a:rPr lang="en-US" dirty="0"/>
              <a:t>Supersonic and hypersonic flow</a:t>
            </a:r>
          </a:p>
          <a:p>
            <a:r>
              <a:rPr lang="en-US" dirty="0"/>
              <a:t>Design of jet engines and spacecraft</a:t>
            </a:r>
          </a:p>
          <a:p>
            <a:endParaRPr dirty="0"/>
          </a:p>
        </p:txBody>
      </p:sp>
      <p:sp>
        <p:nvSpPr>
          <p:cNvPr id="5" name="Rectangle 4"/>
          <p:cNvSpPr/>
          <p:nvPr/>
        </p:nvSpPr>
        <p:spPr>
          <a:xfrm>
            <a:off x="827700" y="1572552"/>
            <a:ext cx="3227064" cy="400110"/>
          </a:xfrm>
          <a:prstGeom prst="rect">
            <a:avLst/>
          </a:prstGeom>
        </p:spPr>
        <p:txBody>
          <a:bodyPr wrap="square">
            <a:spAutoFit/>
          </a:bodyPr>
          <a:lstStyle/>
          <a:p>
            <a:r>
              <a:rPr lang="en-US" sz="2000" dirty="0" smtClean="0"/>
              <a:t>     Automotive </a:t>
            </a:r>
            <a:r>
              <a:rPr lang="en-US" sz="2000" dirty="0"/>
              <a:t>industry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Real-Life Importance of Fluids</a:t>
            </a:r>
          </a:p>
        </p:txBody>
      </p:sp>
      <p:sp>
        <p:nvSpPr>
          <p:cNvPr id="3" name="Content Placeholder 2"/>
          <p:cNvSpPr>
            <a:spLocks noGrp="1"/>
          </p:cNvSpPr>
          <p:nvPr>
            <p:ph idx="1"/>
          </p:nvPr>
        </p:nvSpPr>
        <p:spPr/>
        <p:txBody>
          <a:bodyPr/>
          <a:lstStyle/>
          <a:p>
            <a:r>
              <a:t>Fluids in motion are everywhere: water, air, oil, blood</a:t>
            </a:r>
          </a:p>
          <a:p>
            <a:r>
              <a:t>Fluid mechanics underpins modern civilization: transportation, energy, health</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727</TotalTime>
  <Words>368</Words>
  <Application>Microsoft Office PowerPoint</Application>
  <PresentationFormat>On-screen Show (4:3)</PresentationFormat>
  <Paragraphs>86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vt:lpstr>
      <vt:lpstr>Advanced Fluid Mechanics in Real Life</vt:lpstr>
      <vt:lpstr>PowerPoint Presentation</vt:lpstr>
      <vt:lpstr>Introduction</vt:lpstr>
      <vt:lpstr>Governing Equations</vt:lpstr>
      <vt:lpstr>Governing Equations</vt:lpstr>
      <vt:lpstr>Laminar flow and turbulent flow</vt:lpstr>
      <vt:lpstr>CFD – Computational Fluid Dynamics</vt:lpstr>
      <vt:lpstr>Solving complex flow problems using numerical methods    </vt:lpstr>
      <vt:lpstr>Real-Life Importance of Fluids</vt:lpstr>
      <vt:lpstr>Hydrodynamics in Marine Engineering</vt:lpstr>
      <vt:lpstr>Environmental Fluid Mechanics</vt:lpstr>
      <vt:lpstr>Meteorology and Weather Prediction</vt:lpstr>
      <vt:lpstr>Biomedical Applications</vt:lpstr>
      <vt:lpstr>HVAC and Building Systems</vt:lpstr>
      <vt:lpstr>Energy Systems – Wind and Hydropower</vt:lpstr>
      <vt:lpstr>Fire and Smoke Modeling</vt:lpstr>
      <vt:lpstr>Fluid Mechanics in Oil &amp; Gas Industry</vt:lpstr>
      <vt:lpstr>Flow in Microfluidics and Lab-on-Chip</vt:lpstr>
      <vt:lpstr>Sports and Performance Optimization</vt:lpstr>
      <vt:lpstr>Challenges in Advanced Fluid Mechanics</vt:lpstr>
      <vt:lpstr>Future Trends</vt:lpstr>
      <vt:lpstr>Conclusion &amp; Takeaways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Fluid Mechanics in Real Life</dc:title>
  <dc:subject/>
  <dc:creator>badhan</dc:creator>
  <cp:keywords/>
  <dc:description>generated using python-pptx</dc:description>
  <cp:lastModifiedBy>badhan</cp:lastModifiedBy>
  <cp:revision>13</cp:revision>
  <dcterms:created xsi:type="dcterms:W3CDTF">2013-01-27T09:14:16Z</dcterms:created>
  <dcterms:modified xsi:type="dcterms:W3CDTF">2025-05-07T06:13:07Z</dcterms:modified>
  <cp:category/>
</cp:coreProperties>
</file>