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Clique para editar o estilo do título mestre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Clique para editar o estilo do subtítulo mestre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Clique para editar o estilo do título mestre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Clique para editar os estilos do texto mestre</a:t>
            </a:r>
            <a:endParaRPr sz="3200"/>
          </a:p>
          <a:p>
            <a:pPr lvl="1">
              <a:defRPr sz="1800"/>
            </a:pPr>
            <a:r>
              <a:rPr sz="3200"/>
              <a:t>Segundo nível</a:t>
            </a:r>
            <a:endParaRPr sz="3200"/>
          </a:p>
          <a:p>
            <a:pPr lvl="2">
              <a:defRPr sz="1800"/>
            </a:pPr>
            <a:r>
              <a:rPr sz="3200"/>
              <a:t>Terceiro nível</a:t>
            </a:r>
            <a:endParaRPr sz="3200"/>
          </a:p>
          <a:p>
            <a:pPr lvl="3">
              <a:defRPr sz="1800"/>
            </a:pPr>
            <a:r>
              <a:rPr sz="3200"/>
              <a:t>Quarto nível</a:t>
            </a:r>
            <a:endParaRPr sz="3200"/>
          </a:p>
          <a:p>
            <a:pPr lvl="4">
              <a:defRPr sz="1800"/>
            </a:pPr>
            <a:r>
              <a:rPr sz="3200"/>
              <a:t>Quinto nível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Clique para editar o estilo do título mestre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Clique para editar os estilos do texto mestre</a:t>
            </a:r>
            <a:endParaRPr sz="3200"/>
          </a:p>
          <a:p>
            <a:pPr lvl="1">
              <a:defRPr sz="1800"/>
            </a:pPr>
            <a:r>
              <a:rPr sz="3200"/>
              <a:t>Segundo nível</a:t>
            </a:r>
            <a:endParaRPr sz="3200"/>
          </a:p>
          <a:p>
            <a:pPr lvl="2">
              <a:defRPr sz="1800"/>
            </a:pPr>
            <a:r>
              <a:rPr sz="3200"/>
              <a:t>Terceiro nível</a:t>
            </a:r>
            <a:endParaRPr sz="3200"/>
          </a:p>
          <a:p>
            <a:pPr lvl="3">
              <a:defRPr sz="1800"/>
            </a:pPr>
            <a:r>
              <a:rPr sz="3200"/>
              <a:t>Quarto nível</a:t>
            </a:r>
            <a:endParaRPr sz="3200"/>
          </a:p>
          <a:p>
            <a:pPr lvl="4">
              <a:defRPr sz="1800"/>
            </a:pPr>
            <a:r>
              <a:rPr sz="3200"/>
              <a:t>Quinto nível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Clique para editar o estilo do título mestre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Clique para editar os estilos do texto mestre</a:t>
            </a:r>
            <a:endParaRPr sz="3200"/>
          </a:p>
          <a:p>
            <a:pPr lvl="1">
              <a:defRPr sz="1800"/>
            </a:pPr>
            <a:r>
              <a:rPr sz="3200"/>
              <a:t>Segundo nível</a:t>
            </a:r>
            <a:endParaRPr sz="3200"/>
          </a:p>
          <a:p>
            <a:pPr lvl="2">
              <a:defRPr sz="1800"/>
            </a:pPr>
            <a:r>
              <a:rPr sz="3200"/>
              <a:t>Terceiro nível</a:t>
            </a:r>
            <a:endParaRPr sz="3200"/>
          </a:p>
          <a:p>
            <a:pPr lvl="3">
              <a:defRPr sz="1800"/>
            </a:pPr>
            <a:r>
              <a:rPr sz="3200"/>
              <a:t>Quarto nível</a:t>
            </a:r>
            <a:endParaRPr sz="3200"/>
          </a:p>
          <a:p>
            <a:pPr lvl="4">
              <a:defRPr sz="1800"/>
            </a:pPr>
            <a:r>
              <a:rPr sz="3200"/>
              <a:t>Quinto nível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Clique para editar o estilo do título mestre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Clique para editar os estilos do texto mestre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Clique para editar o estilo do título mestre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Clique para editar os estilos do texto mestre</a:t>
            </a:r>
            <a:endParaRPr sz="2800"/>
          </a:p>
          <a:p>
            <a:pPr lvl="1">
              <a:defRPr sz="1800"/>
            </a:pPr>
            <a:r>
              <a:rPr sz="2800"/>
              <a:t>Segundo nível</a:t>
            </a:r>
            <a:endParaRPr sz="2800"/>
          </a:p>
          <a:p>
            <a:pPr lvl="2">
              <a:defRPr sz="1800"/>
            </a:pPr>
            <a:r>
              <a:rPr sz="2800"/>
              <a:t>Terceiro nível</a:t>
            </a:r>
            <a:endParaRPr sz="2800"/>
          </a:p>
          <a:p>
            <a:pPr lvl="3">
              <a:defRPr sz="1800"/>
            </a:pPr>
            <a:r>
              <a:rPr sz="2800"/>
              <a:t>Quarto nível</a:t>
            </a:r>
            <a:endParaRPr sz="2800"/>
          </a:p>
          <a:p>
            <a:pPr lvl="4">
              <a:defRPr sz="1800"/>
            </a:pPr>
            <a:r>
              <a:rPr sz="2800"/>
              <a:t>Quinto nível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Clique para editar o estilo do título mestre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Clique para editar os estilos do texto mestre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Clique para editar o estilo do título mestre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Clique para editar o estilo do título mestre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Clique para editar os estilos do texto mestre</a:t>
            </a:r>
            <a:endParaRPr sz="3200"/>
          </a:p>
          <a:p>
            <a:pPr lvl="1">
              <a:defRPr sz="1800"/>
            </a:pPr>
            <a:r>
              <a:rPr sz="3200"/>
              <a:t>Segundo nível</a:t>
            </a:r>
            <a:endParaRPr sz="3200"/>
          </a:p>
          <a:p>
            <a:pPr lvl="2">
              <a:defRPr sz="1800"/>
            </a:pPr>
            <a:r>
              <a:rPr sz="3200"/>
              <a:t>Terceiro nível</a:t>
            </a:r>
            <a:endParaRPr sz="3200"/>
          </a:p>
          <a:p>
            <a:pPr lvl="3">
              <a:defRPr sz="1800"/>
            </a:pPr>
            <a:r>
              <a:rPr sz="3200"/>
              <a:t>Quarto nível</a:t>
            </a:r>
            <a:endParaRPr sz="3200"/>
          </a:p>
          <a:p>
            <a:pPr lvl="4">
              <a:defRPr sz="1800"/>
            </a:pPr>
            <a:r>
              <a:rPr sz="3200"/>
              <a:t>Quinto nível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Clique para editar o estilo do título mestre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Clique para editar os estilos do texto mestre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Clique para editar o estilo do título mestre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Clique para editar os estilos do texto mestre</a:t>
            </a:r>
            <a:endParaRPr sz="3200"/>
          </a:p>
          <a:p>
            <a:pPr lvl="1">
              <a:defRPr sz="1800"/>
            </a:pPr>
            <a:r>
              <a:rPr sz="3200"/>
              <a:t>Segundo nível</a:t>
            </a:r>
            <a:endParaRPr sz="3200"/>
          </a:p>
          <a:p>
            <a:pPr lvl="2">
              <a:defRPr sz="1800"/>
            </a:pPr>
            <a:r>
              <a:rPr sz="3200"/>
              <a:t>Terceiro nível</a:t>
            </a:r>
            <a:endParaRPr sz="3200"/>
          </a:p>
          <a:p>
            <a:pPr lvl="3">
              <a:defRPr sz="1800"/>
            </a:pPr>
            <a:r>
              <a:rPr sz="3200"/>
              <a:t>Quarto nível</a:t>
            </a:r>
            <a:endParaRPr sz="3200"/>
          </a:p>
          <a:p>
            <a:pPr lvl="4">
              <a:defRPr sz="1800"/>
            </a:pPr>
            <a:r>
              <a:rPr sz="3200"/>
              <a:t>Quinto nível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800" y="2463031"/>
            <a:ext cx="7772400" cy="14700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Representa</a:t>
            </a:r>
            <a:r>
              <a:rPr sz="4400"/>
              <a:t>ção de Código</a:t>
            </a:r>
          </a:p>
        </p:txBody>
      </p:sp>
      <p:sp>
        <p:nvSpPr>
          <p:cNvPr id="50" name="Shape 50"/>
          <p:cNvSpPr/>
          <p:nvPr/>
        </p:nvSpPr>
        <p:spPr>
          <a:xfrm>
            <a:off x="1048054" y="383537"/>
            <a:ext cx="3025183" cy="576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868680">
              <a:lnSpc>
                <a:spcPct val="80000"/>
              </a:lnSpc>
              <a:spcBef>
                <a:spcPts val="100"/>
              </a:spcBef>
            </a:pPr>
            <a:r>
              <a:rPr b="1" sz="1615">
                <a:latin typeface="Aharoni"/>
                <a:ea typeface="Aharoni"/>
                <a:cs typeface="Aharoni"/>
                <a:sym typeface="Aharoni"/>
              </a:rPr>
              <a:t>Compiladores (IF688), UFPE</a:t>
            </a:r>
            <a:endParaRPr sz="1900">
              <a:solidFill>
                <a:srgbClr val="888888"/>
              </a:solidFill>
            </a:endParaRPr>
          </a:p>
          <a:p>
            <a:pPr lvl="0" defTabSz="868680">
              <a:lnSpc>
                <a:spcPct val="80000"/>
              </a:lnSpc>
              <a:spcBef>
                <a:spcPts val="100"/>
              </a:spcBef>
            </a:pPr>
            <a:r>
              <a:rPr b="1" sz="1615">
                <a:latin typeface="Aharoni"/>
                <a:ea typeface="Aharoni"/>
                <a:cs typeface="Aharoni"/>
                <a:sym typeface="Aharoni"/>
              </a:rPr>
              <a:t>Marcelo d’Amorim</a:t>
            </a:r>
          </a:p>
        </p:txBody>
      </p:sp>
      <p:pic>
        <p:nvPicPr>
          <p:cNvPr id="51" name="image1.jpg" descr="http://www.cin.ufpe.br/~paguso/ufpethesis/img/logoufp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179"/>
            <a:ext cx="1048056" cy="1347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Exemplo</a:t>
            </a:r>
          </a:p>
        </p:txBody>
      </p:sp>
      <p:sp>
        <p:nvSpPr>
          <p:cNvPr id="151" name="Shape 151"/>
          <p:cNvSpPr/>
          <p:nvPr/>
        </p:nvSpPr>
        <p:spPr>
          <a:xfrm>
            <a:off x="179511" y="1295982"/>
            <a:ext cx="4275496" cy="3088641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public class Container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  private Item item = new Item();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  void setItem(Item item)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    this.item = item;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  Item getItem()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    return this.item;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public class Item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  Object data;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52" name="Shape 152"/>
          <p:cNvSpPr/>
          <p:nvPr/>
        </p:nvSpPr>
        <p:spPr>
          <a:xfrm>
            <a:off x="4644007" y="1303599"/>
            <a:ext cx="4275496" cy="2860041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public void go()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  Container c1 = new Container();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  Item i1 = new Item();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  c1.setItem(i1);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  Container c2 = new Container();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  Item i2 = new Item();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  c2.setItem(i2);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  Container c3 = c2;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53" name="Shape 153"/>
          <p:cNvSpPr/>
          <p:nvPr/>
        </p:nvSpPr>
        <p:spPr>
          <a:xfrm>
            <a:off x="2504192" y="4869160"/>
            <a:ext cx="6277346" cy="1615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points-to(c1) = {a}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points-to(i1) = {b}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points-to(c2) = points-to(c3) = {c}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points-to(i2) = {d}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points-to(c1.item) = {b}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points-to(c2.item) = points-to(c3.item) = {d}</a:t>
            </a:r>
          </a:p>
        </p:txBody>
      </p:sp>
      <p:sp>
        <p:nvSpPr>
          <p:cNvPr id="154" name="Shape 154"/>
          <p:cNvSpPr/>
          <p:nvPr/>
        </p:nvSpPr>
        <p:spPr>
          <a:xfrm>
            <a:off x="5220070" y="116631"/>
            <a:ext cx="36724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http://www.sable.mcgill.ca/paddle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Problemas e Soluções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Problema 1: Call graph (CG) n</a:t>
            </a:r>
            <a:r>
              <a:rPr sz="3200"/>
              <a:t>ão caracteriza ordem de chamadas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Solução: Combinar CG com CFGs</a:t>
            </a:r>
            <a:endParaRPr sz="2800"/>
          </a:p>
          <a:p>
            <a:pPr lvl="0">
              <a:defRPr sz="1800"/>
            </a:pPr>
            <a:r>
              <a:rPr sz="3200"/>
              <a:t>Problema 2: Devido a herança (dynamic binding) muitas arestas em CGs 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Solução: Adicione informação de ponteiros</a:t>
            </a:r>
          </a:p>
        </p:txBody>
      </p:sp>
      <p:sp>
        <p:nvSpPr>
          <p:cNvPr id="158" name="Shape 158"/>
          <p:cNvSpPr/>
          <p:nvPr/>
        </p:nvSpPr>
        <p:spPr>
          <a:xfrm>
            <a:off x="6871568" y="2177877"/>
            <a:ext cx="500067" cy="500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59" name="Shape 159"/>
          <p:cNvSpPr/>
          <p:nvPr/>
        </p:nvSpPr>
        <p:spPr>
          <a:xfrm>
            <a:off x="7943137" y="1963564"/>
            <a:ext cx="500067" cy="500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/>
          </a:p>
        </p:txBody>
      </p:sp>
      <p:cxnSp>
        <p:nvCxnSpPr>
          <p:cNvPr id="160" name="Connector 160"/>
          <p:cNvCxnSpPr>
            <a:stCxn id="158" idx="0"/>
            <a:endCxn id="159" idx="0"/>
          </p:cNvCxnSpPr>
          <p:nvPr/>
        </p:nvCxnSpPr>
        <p:spPr>
          <a:xfrm flipV="1">
            <a:off x="7121601" y="2213597"/>
            <a:ext cx="1071570" cy="214314"/>
          </a:xfrm>
          <a:prstGeom prst="straightConnector1">
            <a:avLst/>
          </a:prstGeom>
          <a:ln w="25400">
            <a:solidFill/>
            <a:tailEnd type="triangle"/>
          </a:ln>
        </p:spPr>
      </p:cxnSp>
      <p:sp>
        <p:nvSpPr>
          <p:cNvPr id="161" name="Shape 161"/>
          <p:cNvSpPr/>
          <p:nvPr/>
        </p:nvSpPr>
        <p:spPr>
          <a:xfrm>
            <a:off x="7943137" y="2535067"/>
            <a:ext cx="500067" cy="500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/>
          </a:p>
        </p:txBody>
      </p:sp>
      <p:cxnSp>
        <p:nvCxnSpPr>
          <p:cNvPr id="162" name="Connector 162"/>
          <p:cNvCxnSpPr>
            <a:stCxn id="158" idx="0"/>
            <a:endCxn id="161" idx="0"/>
          </p:cNvCxnSpPr>
          <p:nvPr/>
        </p:nvCxnSpPr>
        <p:spPr>
          <a:xfrm>
            <a:off x="7121601" y="2427910"/>
            <a:ext cx="1071570" cy="357191"/>
          </a:xfrm>
          <a:prstGeom prst="straightConnector1">
            <a:avLst/>
          </a:prstGeom>
          <a:ln w="25400">
            <a:solidFill/>
            <a:tailEnd type="triangle"/>
          </a:ln>
        </p:spPr>
      </p:cxn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Combinando CG e CFG</a:t>
            </a:r>
          </a:p>
        </p:txBody>
      </p:sp>
      <p:sp>
        <p:nvSpPr>
          <p:cNvPr id="165" name="Shape 165"/>
          <p:cNvSpPr/>
          <p:nvPr/>
        </p:nvSpPr>
        <p:spPr>
          <a:xfrm>
            <a:off x="5572131" y="2643182"/>
            <a:ext cx="1775729" cy="3708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int sum = k;</a:t>
            </a:r>
          </a:p>
        </p:txBody>
      </p:sp>
      <p:sp>
        <p:nvSpPr>
          <p:cNvPr id="166" name="Shape 166"/>
          <p:cNvSpPr/>
          <p:nvPr/>
        </p:nvSpPr>
        <p:spPr>
          <a:xfrm>
            <a:off x="5500694" y="3988361"/>
            <a:ext cx="1912911" cy="3708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if (--k &lt;= 0)</a:t>
            </a:r>
          </a:p>
        </p:txBody>
      </p:sp>
      <p:sp>
        <p:nvSpPr>
          <p:cNvPr id="167" name="Shape 167"/>
          <p:cNvSpPr/>
          <p:nvPr/>
        </p:nvSpPr>
        <p:spPr>
          <a:xfrm>
            <a:off x="5572131" y="3286123"/>
            <a:ext cx="1775729" cy="3708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while (true)</a:t>
            </a:r>
          </a:p>
        </p:txBody>
      </p:sp>
      <p:sp>
        <p:nvSpPr>
          <p:cNvPr id="168" name="Shape 168"/>
          <p:cNvSpPr/>
          <p:nvPr/>
        </p:nvSpPr>
        <p:spPr>
          <a:xfrm>
            <a:off x="5000628" y="4702742"/>
            <a:ext cx="1364182" cy="3708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sum += k;</a:t>
            </a:r>
          </a:p>
        </p:txBody>
      </p:sp>
      <p:sp>
        <p:nvSpPr>
          <p:cNvPr id="169" name="Shape 169"/>
          <p:cNvSpPr/>
          <p:nvPr/>
        </p:nvSpPr>
        <p:spPr>
          <a:xfrm>
            <a:off x="8045725" y="6202939"/>
            <a:ext cx="541088" cy="3708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...</a:t>
            </a:r>
          </a:p>
        </p:txBody>
      </p:sp>
      <p:cxnSp>
        <p:nvCxnSpPr>
          <p:cNvPr id="170" name="Connector 170"/>
          <p:cNvCxnSpPr>
            <a:stCxn id="165" idx="0"/>
            <a:endCxn id="167" idx="0"/>
          </p:cNvCxnSpPr>
          <p:nvPr/>
        </p:nvCxnSpPr>
        <p:spPr>
          <a:xfrm>
            <a:off x="6459995" y="2828602"/>
            <a:ext cx="1" cy="642942"/>
          </a:xfrm>
          <a:prstGeom prst="straightConnector1">
            <a:avLst/>
          </a:prstGeom>
          <a:ln>
            <a:solidFill>
              <a:srgbClr val="4A7EBB"/>
            </a:solidFill>
            <a:tailEnd type="triangle"/>
          </a:ln>
        </p:spPr>
      </p:cxnSp>
      <p:cxnSp>
        <p:nvCxnSpPr>
          <p:cNvPr id="171" name="Connector 171"/>
          <p:cNvCxnSpPr>
            <a:stCxn id="167" idx="0"/>
            <a:endCxn id="169" idx="0"/>
          </p:cNvCxnSpPr>
          <p:nvPr/>
        </p:nvCxnSpPr>
        <p:spPr>
          <a:xfrm>
            <a:off x="6459995" y="3471543"/>
            <a:ext cx="1856274" cy="2916817"/>
          </a:xfrm>
          <a:prstGeom prst="straightConnector1">
            <a:avLst/>
          </a:prstGeom>
          <a:ln>
            <a:solidFill>
              <a:srgbClr val="4A7EBB"/>
            </a:solidFill>
            <a:tailEnd type="triangle"/>
          </a:ln>
        </p:spPr>
      </p:cxnSp>
      <p:cxnSp>
        <p:nvCxnSpPr>
          <p:cNvPr id="172" name="Connector 172"/>
          <p:cNvCxnSpPr>
            <a:stCxn id="167" idx="0"/>
            <a:endCxn id="166" idx="0"/>
          </p:cNvCxnSpPr>
          <p:nvPr/>
        </p:nvCxnSpPr>
        <p:spPr>
          <a:xfrm flipH="1">
            <a:off x="6457149" y="3471543"/>
            <a:ext cx="2847" cy="702239"/>
          </a:xfrm>
          <a:prstGeom prst="straightConnector1">
            <a:avLst/>
          </a:prstGeom>
          <a:ln>
            <a:solidFill>
              <a:srgbClr val="4A7EBB"/>
            </a:solidFill>
            <a:tailEnd type="triangle"/>
          </a:ln>
        </p:spPr>
      </p:cxnSp>
      <p:cxnSp>
        <p:nvCxnSpPr>
          <p:cNvPr id="173" name="Connector 173"/>
          <p:cNvCxnSpPr>
            <a:stCxn id="166" idx="0"/>
            <a:endCxn id="168" idx="0"/>
          </p:cNvCxnSpPr>
          <p:nvPr/>
        </p:nvCxnSpPr>
        <p:spPr>
          <a:xfrm flipH="1">
            <a:off x="5682718" y="4173781"/>
            <a:ext cx="774432" cy="714382"/>
          </a:xfrm>
          <a:prstGeom prst="straightConnector1">
            <a:avLst/>
          </a:prstGeom>
          <a:ln>
            <a:solidFill>
              <a:srgbClr val="4A7EBB"/>
            </a:solidFill>
            <a:tailEnd type="triangle"/>
          </a:ln>
        </p:spPr>
      </p:cxnSp>
      <p:cxnSp>
        <p:nvCxnSpPr>
          <p:cNvPr id="174" name="Connector 174"/>
          <p:cNvCxnSpPr>
            <a:stCxn id="166" idx="0"/>
            <a:endCxn id="186" idx="0"/>
          </p:cNvCxnSpPr>
          <p:nvPr/>
        </p:nvCxnSpPr>
        <p:spPr>
          <a:xfrm>
            <a:off x="6457149" y="4173781"/>
            <a:ext cx="737155" cy="857258"/>
          </a:xfrm>
          <a:prstGeom prst="straightConnector1">
            <a:avLst/>
          </a:prstGeom>
          <a:ln>
            <a:solidFill>
              <a:srgbClr val="4A7EBB"/>
            </a:solidFill>
            <a:tailEnd type="triangle"/>
          </a:ln>
        </p:spPr>
      </p:cxnSp>
      <p:cxnSp>
        <p:nvCxnSpPr>
          <p:cNvPr id="175" name="Connector 175"/>
          <p:cNvCxnSpPr>
            <a:stCxn id="168" idx="0"/>
            <a:endCxn id="167" idx="0"/>
          </p:cNvCxnSpPr>
          <p:nvPr/>
        </p:nvCxnSpPr>
        <p:spPr>
          <a:xfrm flipV="1">
            <a:off x="5682718" y="3471543"/>
            <a:ext cx="777278" cy="1416620"/>
          </a:xfrm>
          <a:prstGeom prst="straightConnector1">
            <a:avLst/>
          </a:prstGeom>
          <a:ln>
            <a:solidFill>
              <a:srgbClr val="4A7EBB"/>
            </a:solidFill>
            <a:tailEnd type="triangle"/>
          </a:ln>
        </p:spPr>
      </p:cxnSp>
      <p:cxnSp>
        <p:nvCxnSpPr>
          <p:cNvPr id="176" name="Connector 176"/>
          <p:cNvCxnSpPr>
            <a:stCxn id="187" idx="0"/>
            <a:endCxn id="169" idx="0"/>
          </p:cNvCxnSpPr>
          <p:nvPr/>
        </p:nvCxnSpPr>
        <p:spPr>
          <a:xfrm>
            <a:off x="7194303" y="6388359"/>
            <a:ext cx="1121966" cy="1"/>
          </a:xfrm>
          <a:prstGeom prst="straightConnector1">
            <a:avLst/>
          </a:prstGeom>
          <a:ln>
            <a:solidFill>
              <a:srgbClr val="4A7EBB"/>
            </a:solidFill>
            <a:tailEnd type="triangle"/>
          </a:ln>
        </p:spPr>
      </p:cxnSp>
      <p:grpSp>
        <p:nvGrpSpPr>
          <p:cNvPr id="185" name="Group 185"/>
          <p:cNvGrpSpPr/>
          <p:nvPr/>
        </p:nvGrpSpPr>
        <p:grpSpPr>
          <a:xfrm>
            <a:off x="558487" y="2983899"/>
            <a:ext cx="2977205" cy="2361581"/>
            <a:chOff x="0" y="0"/>
            <a:chExt cx="2977204" cy="2361580"/>
          </a:xfrm>
        </p:grpSpPr>
        <p:sp>
          <p:nvSpPr>
            <p:cNvPr id="177" name="Shape 177"/>
            <p:cNvSpPr/>
            <p:nvPr/>
          </p:nvSpPr>
          <p:spPr>
            <a:xfrm>
              <a:off x="798802" y="0"/>
              <a:ext cx="1775729" cy="3708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FFFFFF"/>
                  </a:solidFill>
                </a:rPr>
                <a:t>int sum = k;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727365" y="1345180"/>
              <a:ext cx="1912911" cy="3708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FFFFFF"/>
                  </a:solidFill>
                </a:rPr>
                <a:t>if (--k &lt;= 0)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798802" y="642942"/>
              <a:ext cx="1775729" cy="3708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FFFFFF"/>
                  </a:solidFill>
                </a:rPr>
                <a:t>while (true)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1441745" y="1990740"/>
              <a:ext cx="541088" cy="3708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FFFFFF"/>
                  </a:solidFill>
                </a:rPr>
                <a:t>...</a:t>
              </a:r>
            </a:p>
          </p:txBody>
        </p:sp>
        <p:sp>
          <p:nvSpPr>
            <p:cNvPr id="181" name="Shape 181"/>
            <p:cNvSpPr/>
            <p:nvPr/>
          </p:nvSpPr>
          <p:spPr>
            <a:xfrm flipH="1">
              <a:off x="1717492" y="370126"/>
              <a:ext cx="1589" cy="273611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82" name="Shape 182"/>
            <p:cNvSpPr/>
            <p:nvPr/>
          </p:nvSpPr>
          <p:spPr>
            <a:xfrm flipH="1" rot="16200000">
              <a:off x="1766179" y="964381"/>
              <a:ext cx="1163133" cy="1258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69" y="0"/>
                    <a:pt x="2139" y="5400"/>
                    <a:pt x="2139" y="10800"/>
                  </a:cubicBezTo>
                  <a:cubicBezTo>
                    <a:pt x="2139" y="16200"/>
                    <a:pt x="7004" y="21600"/>
                    <a:pt x="11869" y="21600"/>
                  </a:cubicBezTo>
                  <a:cubicBezTo>
                    <a:pt x="16735" y="21600"/>
                    <a:pt x="21600" y="13560"/>
                    <a:pt x="21600" y="5520"/>
                  </a:cubicBezTo>
                </a:path>
              </a:pathLst>
            </a:custGeom>
            <a:noFill/>
            <a:ln w="9525" cap="flat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3" name="Shape 183"/>
            <p:cNvSpPr/>
            <p:nvPr/>
          </p:nvSpPr>
          <p:spPr>
            <a:xfrm flipH="1">
              <a:off x="1715777" y="1012274"/>
              <a:ext cx="2510" cy="332907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84" name="Shape 184"/>
            <p:cNvSpPr/>
            <p:nvPr/>
          </p:nvSpPr>
          <p:spPr>
            <a:xfrm flipH="1" rot="10800000">
              <a:off x="0" y="827608"/>
              <a:ext cx="798804" cy="702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68" y="0"/>
                  </a:moveTo>
                  <a:cubicBezTo>
                    <a:pt x="9834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186" name="Shape 186"/>
          <p:cNvSpPr/>
          <p:nvPr/>
        </p:nvSpPr>
        <p:spPr>
          <a:xfrm>
            <a:off x="6786577" y="4845618"/>
            <a:ext cx="815453" cy="3708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foo()</a:t>
            </a:r>
          </a:p>
        </p:txBody>
      </p:sp>
      <p:sp>
        <p:nvSpPr>
          <p:cNvPr id="187" name="Shape 187"/>
          <p:cNvSpPr/>
          <p:nvPr/>
        </p:nvSpPr>
        <p:spPr>
          <a:xfrm>
            <a:off x="6786577" y="6202939"/>
            <a:ext cx="815453" cy="3708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break</a:t>
            </a:r>
          </a:p>
        </p:txBody>
      </p:sp>
      <p:sp>
        <p:nvSpPr>
          <p:cNvPr id="188" name="Shape 188"/>
          <p:cNvSpPr/>
          <p:nvPr/>
        </p:nvSpPr>
        <p:spPr>
          <a:xfrm>
            <a:off x="6786577" y="5357826"/>
            <a:ext cx="815453" cy="3708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</a:rPr>
              <a:t>foo()</a:t>
            </a:r>
          </a:p>
        </p:txBody>
      </p:sp>
      <p:sp>
        <p:nvSpPr>
          <p:cNvPr id="189" name="Shape 189"/>
          <p:cNvSpPr/>
          <p:nvPr/>
        </p:nvSpPr>
        <p:spPr>
          <a:xfrm>
            <a:off x="1845673" y="2214553"/>
            <a:ext cx="92723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foo():</a:t>
            </a:r>
          </a:p>
        </p:txBody>
      </p:sp>
      <p:sp>
        <p:nvSpPr>
          <p:cNvPr id="190" name="Shape 190"/>
          <p:cNvSpPr/>
          <p:nvPr/>
        </p:nvSpPr>
        <p:spPr>
          <a:xfrm>
            <a:off x="2840182" y="2369127"/>
            <a:ext cx="3934691" cy="3283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7681"/>
                </a:moveTo>
                <a:lnTo>
                  <a:pt x="8899" y="21600"/>
                </a:lnTo>
                <a:lnTo>
                  <a:pt x="5932" y="0"/>
                </a:lnTo>
                <a:lnTo>
                  <a:pt x="0" y="3554"/>
                </a:lnTo>
              </a:path>
            </a:pathLst>
          </a:custGeom>
          <a:ln>
            <a:solidFill>
              <a:srgbClr val="4A7EBB"/>
            </a:solidFill>
            <a:prstDash val="dash"/>
            <a:tailEnd type="triangle"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91" name="Shape 191"/>
          <p:cNvSpPr/>
          <p:nvPr/>
        </p:nvSpPr>
        <p:spPr>
          <a:xfrm>
            <a:off x="2285999" y="5389417"/>
            <a:ext cx="4447310" cy="1177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942" y="21600"/>
                </a:lnTo>
                <a:lnTo>
                  <a:pt x="21600" y="2287"/>
                </a:lnTo>
              </a:path>
            </a:pathLst>
          </a:custGeom>
          <a:ln>
            <a:solidFill>
              <a:srgbClr val="4A7EBB"/>
            </a:solidFill>
            <a:prstDash val="dash"/>
            <a:tailEnd type="triangle"/>
          </a:ln>
        </p:spPr>
        <p:txBody>
          <a:bodyPr lIns="0" tIns="0" rIns="0" bIns="0" anchor="ctr"/>
          <a:lstStyle/>
          <a:p>
            <a:pPr lvl="0" algn="ctr"/>
          </a:p>
        </p:txBody>
      </p:sp>
      <p:cxnSp>
        <p:nvCxnSpPr>
          <p:cNvPr id="192" name="Connector 192"/>
          <p:cNvCxnSpPr>
            <a:stCxn id="188" idx="0"/>
            <a:endCxn id="187" idx="0"/>
          </p:cNvCxnSpPr>
          <p:nvPr/>
        </p:nvCxnSpPr>
        <p:spPr>
          <a:xfrm>
            <a:off x="7194303" y="5543246"/>
            <a:ext cx="1" cy="845114"/>
          </a:xfrm>
          <a:prstGeom prst="straightConnector1">
            <a:avLst/>
          </a:prstGeom>
          <a:ln>
            <a:solidFill>
              <a:srgbClr val="4A7EBB"/>
            </a:solidFill>
            <a:tailEnd type="triangle"/>
          </a:ln>
        </p:spPr>
      </p:cxnSp>
      <p:sp>
        <p:nvSpPr>
          <p:cNvPr id="193" name="Shape 193"/>
          <p:cNvSpPr/>
          <p:nvPr/>
        </p:nvSpPr>
        <p:spPr>
          <a:xfrm>
            <a:off x="1044221" y="1625081"/>
            <a:ext cx="538236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1670152" y="1446011"/>
            <a:ext cx="18984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Fluxo de controle</a:t>
            </a:r>
          </a:p>
        </p:txBody>
      </p:sp>
      <p:sp>
        <p:nvSpPr>
          <p:cNvPr id="195" name="Shape 195"/>
          <p:cNvSpPr/>
          <p:nvPr/>
        </p:nvSpPr>
        <p:spPr>
          <a:xfrm>
            <a:off x="5541003" y="1446011"/>
            <a:ext cx="212325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Chamada de função</a:t>
            </a:r>
          </a:p>
        </p:txBody>
      </p:sp>
      <p:sp>
        <p:nvSpPr>
          <p:cNvPr id="196" name="Shape 196"/>
          <p:cNvSpPr/>
          <p:nvPr/>
        </p:nvSpPr>
        <p:spPr>
          <a:xfrm>
            <a:off x="4843803" y="1625081"/>
            <a:ext cx="538236" cy="1"/>
          </a:xfrm>
          <a:prstGeom prst="line">
            <a:avLst/>
          </a:prstGeom>
          <a:ln w="25400">
            <a:solidFill>
              <a:srgbClr val="4F81BD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Exemplo</a:t>
            </a:r>
          </a:p>
        </p:txBody>
      </p:sp>
      <p:sp>
        <p:nvSpPr>
          <p:cNvPr id="199" name="Shape 199"/>
          <p:cNvSpPr/>
          <p:nvPr/>
        </p:nvSpPr>
        <p:spPr>
          <a:xfrm>
            <a:off x="1403647" y="2211828"/>
            <a:ext cx="6028381" cy="24028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interface Vehicle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void run();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class LandVehicle implements Vehicle {  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void run(){...}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class AirVehicle implements Vehicle { 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void run(){...}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Exemplo</a:t>
            </a:r>
          </a:p>
        </p:txBody>
      </p:sp>
      <p:grpSp>
        <p:nvGrpSpPr>
          <p:cNvPr id="205" name="Group 205"/>
          <p:cNvGrpSpPr/>
          <p:nvPr/>
        </p:nvGrpSpPr>
        <p:grpSpPr>
          <a:xfrm>
            <a:off x="1428728" y="3236292"/>
            <a:ext cx="1089817" cy="1051472"/>
            <a:chOff x="0" y="0"/>
            <a:chExt cx="1089816" cy="1051471"/>
          </a:xfrm>
        </p:grpSpPr>
        <p:sp>
          <p:nvSpPr>
            <p:cNvPr id="202" name="Shape 202"/>
            <p:cNvSpPr/>
            <p:nvPr/>
          </p:nvSpPr>
          <p:spPr>
            <a:xfrm>
              <a:off x="0" y="680631"/>
              <a:ext cx="1089817" cy="3708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/>
              </a:pPr>
              <a:r>
                <a:rPr b="1"/>
                <a:t>v.run()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571505" y="323442"/>
              <a:ext cx="3332" cy="357189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371044" y="0"/>
              <a:ext cx="355959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/>
              <a:r>
                <a:t>...</a:t>
              </a:r>
            </a:p>
          </p:txBody>
        </p:sp>
      </p:grpSp>
      <p:grpSp>
        <p:nvGrpSpPr>
          <p:cNvPr id="214" name="Group 214"/>
          <p:cNvGrpSpPr/>
          <p:nvPr/>
        </p:nvGrpSpPr>
        <p:grpSpPr>
          <a:xfrm>
            <a:off x="3711365" y="2285992"/>
            <a:ext cx="2202042" cy="1202773"/>
            <a:chOff x="0" y="0"/>
            <a:chExt cx="2202041" cy="1202772"/>
          </a:xfrm>
        </p:grpSpPr>
        <p:sp>
          <p:nvSpPr>
            <p:cNvPr id="206" name="Shape 206"/>
            <p:cNvSpPr/>
            <p:nvPr/>
          </p:nvSpPr>
          <p:spPr>
            <a:xfrm>
              <a:off x="317528" y="0"/>
              <a:ext cx="1775729" cy="3708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FFFFFF"/>
                  </a:solidFill>
                </a:rPr>
                <a:t>int sum = k;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289131" y="562152"/>
              <a:ext cx="1912911" cy="3708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FFFFFF"/>
                  </a:solidFill>
                </a:rPr>
                <a:t>if (--k &lt;= 0)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17528" y="268686"/>
              <a:ext cx="1775729" cy="3708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FFFFFF"/>
                  </a:solidFill>
                </a:rPr>
                <a:t>while (true)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573107" y="831932"/>
              <a:ext cx="541088" cy="3708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FFFFFF"/>
                  </a:solidFill>
                </a:rPr>
                <a:t>...</a:t>
              </a:r>
            </a:p>
          </p:txBody>
        </p:sp>
        <p:sp>
          <p:nvSpPr>
            <p:cNvPr id="210" name="Shape 210"/>
            <p:cNvSpPr/>
            <p:nvPr/>
          </p:nvSpPr>
          <p:spPr>
            <a:xfrm flipH="1">
              <a:off x="682721" y="154676"/>
              <a:ext cx="632" cy="114342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 flipH="1" rot="16200000">
              <a:off x="690218" y="415849"/>
              <a:ext cx="486075" cy="500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69" y="0"/>
                    <a:pt x="2139" y="5400"/>
                    <a:pt x="2139" y="10800"/>
                  </a:cubicBezTo>
                  <a:cubicBezTo>
                    <a:pt x="2139" y="16200"/>
                    <a:pt x="7004" y="21600"/>
                    <a:pt x="11869" y="21600"/>
                  </a:cubicBezTo>
                  <a:cubicBezTo>
                    <a:pt x="16735" y="21600"/>
                    <a:pt x="21600" y="13560"/>
                    <a:pt x="21600" y="5520"/>
                  </a:cubicBezTo>
                </a:path>
              </a:pathLst>
            </a:custGeom>
            <a:noFill/>
            <a:ln w="9525" cap="flat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12" name="Shape 212"/>
            <p:cNvSpPr/>
            <p:nvPr/>
          </p:nvSpPr>
          <p:spPr>
            <a:xfrm flipH="1">
              <a:off x="682040" y="423030"/>
              <a:ext cx="998" cy="139122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3" name="Shape 213"/>
            <p:cNvSpPr/>
            <p:nvPr/>
          </p:nvSpPr>
          <p:spPr>
            <a:xfrm flipH="1" rot="10800000">
              <a:off x="0" y="345858"/>
              <a:ext cx="317529" cy="29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68" y="0"/>
                  </a:moveTo>
                  <a:cubicBezTo>
                    <a:pt x="9834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223" name="Group 223"/>
          <p:cNvGrpSpPr/>
          <p:nvPr/>
        </p:nvGrpSpPr>
        <p:grpSpPr>
          <a:xfrm>
            <a:off x="5997381" y="3071809"/>
            <a:ext cx="2202042" cy="1202774"/>
            <a:chOff x="0" y="0"/>
            <a:chExt cx="2202041" cy="1202772"/>
          </a:xfrm>
        </p:grpSpPr>
        <p:sp>
          <p:nvSpPr>
            <p:cNvPr id="215" name="Shape 215"/>
            <p:cNvSpPr/>
            <p:nvPr/>
          </p:nvSpPr>
          <p:spPr>
            <a:xfrm>
              <a:off x="317528" y="0"/>
              <a:ext cx="1775729" cy="3708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FFFFFF"/>
                  </a:solidFill>
                </a:rPr>
                <a:t>int sum = k;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289131" y="562152"/>
              <a:ext cx="1912911" cy="3708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FFFFFF"/>
                  </a:solidFill>
                </a:rPr>
                <a:t>if (--k &lt;= 0)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317528" y="268686"/>
              <a:ext cx="1775729" cy="3708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FFFFFF"/>
                  </a:solidFill>
                </a:rPr>
                <a:t>while (true)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573107" y="831932"/>
              <a:ext cx="541088" cy="3708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FFFFFF"/>
                  </a:solidFill>
                </a:rPr>
                <a:t>...</a:t>
              </a:r>
            </a:p>
          </p:txBody>
        </p:sp>
        <p:sp>
          <p:nvSpPr>
            <p:cNvPr id="219" name="Shape 219"/>
            <p:cNvSpPr/>
            <p:nvPr/>
          </p:nvSpPr>
          <p:spPr>
            <a:xfrm flipH="1">
              <a:off x="682721" y="154676"/>
              <a:ext cx="632" cy="114342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 flipH="1" rot="16200000">
              <a:off x="690218" y="415849"/>
              <a:ext cx="486075" cy="500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69" y="0"/>
                    <a:pt x="2139" y="5400"/>
                    <a:pt x="2139" y="10800"/>
                  </a:cubicBezTo>
                  <a:cubicBezTo>
                    <a:pt x="2139" y="16200"/>
                    <a:pt x="7004" y="21600"/>
                    <a:pt x="11869" y="21600"/>
                  </a:cubicBezTo>
                  <a:cubicBezTo>
                    <a:pt x="16735" y="21600"/>
                    <a:pt x="21600" y="13560"/>
                    <a:pt x="21600" y="5520"/>
                  </a:cubicBezTo>
                </a:path>
              </a:pathLst>
            </a:custGeom>
            <a:noFill/>
            <a:ln w="9525" cap="flat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21" name="Shape 221"/>
            <p:cNvSpPr/>
            <p:nvPr/>
          </p:nvSpPr>
          <p:spPr>
            <a:xfrm flipH="1">
              <a:off x="682040" y="423030"/>
              <a:ext cx="998" cy="139122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2" name="Shape 222"/>
            <p:cNvSpPr/>
            <p:nvPr/>
          </p:nvSpPr>
          <p:spPr>
            <a:xfrm flipH="1" rot="10800000">
              <a:off x="0" y="345858"/>
              <a:ext cx="317529" cy="293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68" y="0"/>
                  </a:moveTo>
                  <a:cubicBezTo>
                    <a:pt x="9834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4A7EBB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224" name="Shape 224"/>
          <p:cNvSpPr/>
          <p:nvPr/>
        </p:nvSpPr>
        <p:spPr>
          <a:xfrm>
            <a:off x="3261362" y="1857363"/>
            <a:ext cx="271060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LandVehicle.run() :</a:t>
            </a:r>
          </a:p>
        </p:txBody>
      </p:sp>
      <p:sp>
        <p:nvSpPr>
          <p:cNvPr id="225" name="Shape 225"/>
          <p:cNvSpPr/>
          <p:nvPr/>
        </p:nvSpPr>
        <p:spPr>
          <a:xfrm>
            <a:off x="5667007" y="2559601"/>
            <a:ext cx="257342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AirVehicle.run() :</a:t>
            </a:r>
          </a:p>
        </p:txBody>
      </p:sp>
      <p:sp>
        <p:nvSpPr>
          <p:cNvPr id="226" name="Shape 226"/>
          <p:cNvSpPr/>
          <p:nvPr/>
        </p:nvSpPr>
        <p:spPr>
          <a:xfrm flipV="1">
            <a:off x="2578401" y="2285992"/>
            <a:ext cx="922029" cy="1815599"/>
          </a:xfrm>
          <a:prstGeom prst="line">
            <a:avLst/>
          </a:prstGeom>
          <a:ln>
            <a:solidFill>
              <a:srgbClr val="4A7EBB"/>
            </a:solidFill>
            <a:prstDash val="dash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7" name="Shape 227"/>
          <p:cNvSpPr/>
          <p:nvPr/>
        </p:nvSpPr>
        <p:spPr>
          <a:xfrm flipV="1">
            <a:off x="2578401" y="3071809"/>
            <a:ext cx="3422359" cy="1029781"/>
          </a:xfrm>
          <a:prstGeom prst="line">
            <a:avLst/>
          </a:prstGeom>
          <a:ln>
            <a:solidFill>
              <a:srgbClr val="4A7EBB"/>
            </a:solidFill>
            <a:prstDash val="dash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8" name="Shape 228"/>
          <p:cNvSpPr/>
          <p:nvPr/>
        </p:nvSpPr>
        <p:spPr>
          <a:xfrm rot="20307063">
            <a:off x="3512547" y="3248558"/>
            <a:ext cx="561564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FF0000"/>
                </a:solidFill>
                <a:latin typeface="MS UI Gothic"/>
                <a:ea typeface="MS UI Gothic"/>
                <a:cs typeface="MS UI Gothic"/>
                <a:sym typeface="MS UI Gothic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9" name="Shape 229"/>
          <p:cNvSpPr/>
          <p:nvPr/>
        </p:nvSpPr>
        <p:spPr>
          <a:xfrm>
            <a:off x="428595" y="2357429"/>
            <a:ext cx="1501365" cy="3708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Vehicle v;</a:t>
            </a:r>
          </a:p>
        </p:txBody>
      </p:sp>
      <p:sp>
        <p:nvSpPr>
          <p:cNvPr id="230" name="Shape 230"/>
          <p:cNvSpPr/>
          <p:nvPr/>
        </p:nvSpPr>
        <p:spPr>
          <a:xfrm>
            <a:off x="539551" y="5445223"/>
            <a:ext cx="806071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not (exists k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points-to(v) s.t type(k) isof AirVehicle)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Exercício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Utilize uma biblioteca de análise de código para gerar points-to set de um programa Java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Soot (www.sable.mcgill.ca/paddle</a:t>
            </a:r>
            <a:r>
              <a:rPr sz="2800"/>
              <a:t>)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Doop (doop.program-analysis.org)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Representação de Código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457200" y="1600200"/>
            <a:ext cx="8465127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3200"/>
              <a:t>Facilita alguma tarefa do compilador</a:t>
            </a:r>
            <a:endParaRPr sz="32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/>
              <a:t>Pode ser executável ou não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/>
              <a:t>Apoio a análise de programas</a:t>
            </a:r>
            <a:endParaRPr sz="2800"/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/>
              <a:t>Checagem de Tipos</a:t>
            </a:r>
            <a:endParaRPr sz="2400"/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/>
              <a:t>Otimização</a:t>
            </a:r>
            <a:endParaRPr sz="2400"/>
          </a:p>
          <a:p>
            <a:pPr lvl="0">
              <a:lnSpc>
                <a:spcPct val="90000"/>
              </a:lnSpc>
              <a:defRPr sz="1800"/>
            </a:pPr>
            <a:r>
              <a:rPr sz="3200"/>
              <a:t>Exemplos</a:t>
            </a:r>
            <a:endParaRPr sz="32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/>
              <a:t>Control-flow graph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/>
              <a:t>Call graph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/>
              <a:t>Points-to graph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O compilador otimizador</a:t>
            </a:r>
          </a:p>
        </p:txBody>
      </p:sp>
      <p:grpSp>
        <p:nvGrpSpPr>
          <p:cNvPr id="59" name="Group 59"/>
          <p:cNvGrpSpPr/>
          <p:nvPr/>
        </p:nvGrpSpPr>
        <p:grpSpPr>
          <a:xfrm>
            <a:off x="1460290" y="4708390"/>
            <a:ext cx="1816682" cy="783195"/>
            <a:chOff x="0" y="0"/>
            <a:chExt cx="1816680" cy="783194"/>
          </a:xfrm>
        </p:grpSpPr>
        <p:sp>
          <p:nvSpPr>
            <p:cNvPr id="57" name="Shape 57"/>
            <p:cNvSpPr/>
            <p:nvPr/>
          </p:nvSpPr>
          <p:spPr>
            <a:xfrm>
              <a:off x="15365" y="0"/>
              <a:ext cx="1785951" cy="783195"/>
            </a:xfrm>
            <a:prstGeom prst="rect">
              <a:avLst/>
            </a:prstGeom>
            <a:solidFill>
              <a:srgbClr val="95B3D7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142676"/>
              <a:ext cx="1816681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2800"/>
                <a:t>otimizador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4788024" y="4565513"/>
            <a:ext cx="2071703" cy="926071"/>
            <a:chOff x="0" y="0"/>
            <a:chExt cx="2071702" cy="926070"/>
          </a:xfrm>
        </p:grpSpPr>
        <p:sp>
          <p:nvSpPr>
            <p:cNvPr id="60" name="Shape 60"/>
            <p:cNvSpPr/>
            <p:nvPr/>
          </p:nvSpPr>
          <p:spPr>
            <a:xfrm>
              <a:off x="-1" y="-1"/>
              <a:ext cx="2071704" cy="92607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</a:p>
          </p:txBody>
        </p:sp>
        <p:sp>
          <p:nvSpPr>
            <p:cNvPr id="61" name="Shape 61"/>
            <p:cNvSpPr/>
            <p:nvPr/>
          </p:nvSpPr>
          <p:spPr>
            <a:xfrm>
              <a:off x="14736" y="10914"/>
              <a:ext cx="2042230" cy="90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/>
              <a:r>
                <a:rPr sz="2800"/>
                <a:t>gerador de </a:t>
              </a:r>
              <a:endParaRPr sz="2800"/>
            </a:p>
            <a:p>
              <a:pPr lvl="0" algn="ctr"/>
              <a:r>
                <a:rPr sz="2800"/>
                <a:t>código</a:t>
              </a:r>
            </a:p>
          </p:txBody>
        </p:sp>
      </p:grpSp>
      <p:sp>
        <p:nvSpPr>
          <p:cNvPr id="63" name="Shape 63"/>
          <p:cNvSpPr/>
          <p:nvPr/>
        </p:nvSpPr>
        <p:spPr>
          <a:xfrm>
            <a:off x="-36513" y="4594031"/>
            <a:ext cx="122698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pPr lvl="0">
              <a:defRPr sz="1800"/>
            </a:pPr>
            <a:r>
              <a:rPr sz="2000"/>
              <a:t>árvore</a:t>
            </a:r>
          </a:p>
        </p:txBody>
      </p:sp>
      <p:sp>
        <p:nvSpPr>
          <p:cNvPr id="64" name="Shape 64"/>
          <p:cNvSpPr/>
          <p:nvPr/>
        </p:nvSpPr>
        <p:spPr>
          <a:xfrm>
            <a:off x="3257382" y="4364187"/>
            <a:ext cx="1458634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pPr lvl="0">
              <a:defRPr sz="1800"/>
            </a:pPr>
            <a:r>
              <a:rPr sz="2000"/>
              <a:t>árvore modificada</a:t>
            </a:r>
          </a:p>
        </p:txBody>
      </p:sp>
      <p:grpSp>
        <p:nvGrpSpPr>
          <p:cNvPr id="67" name="Group 67"/>
          <p:cNvGrpSpPr/>
          <p:nvPr/>
        </p:nvGrpSpPr>
        <p:grpSpPr>
          <a:xfrm>
            <a:off x="983182" y="2357429"/>
            <a:ext cx="1601803" cy="783195"/>
            <a:chOff x="0" y="0"/>
            <a:chExt cx="1601801" cy="783194"/>
          </a:xfrm>
        </p:grpSpPr>
        <p:sp>
          <p:nvSpPr>
            <p:cNvPr id="65" name="Shape 65"/>
            <p:cNvSpPr/>
            <p:nvPr/>
          </p:nvSpPr>
          <p:spPr>
            <a:xfrm>
              <a:off x="-1" y="-1"/>
              <a:ext cx="1601803" cy="78319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344266" y="142676"/>
              <a:ext cx="913269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2800"/>
                <a:t>lexer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3855377" y="2357429"/>
            <a:ext cx="1491333" cy="783195"/>
            <a:chOff x="0" y="0"/>
            <a:chExt cx="1491332" cy="783194"/>
          </a:xfrm>
        </p:grpSpPr>
        <p:sp>
          <p:nvSpPr>
            <p:cNvPr id="68" name="Shape 68"/>
            <p:cNvSpPr/>
            <p:nvPr/>
          </p:nvSpPr>
          <p:spPr>
            <a:xfrm>
              <a:off x="-1" y="-1"/>
              <a:ext cx="1491334" cy="78319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193967" y="142676"/>
              <a:ext cx="1103398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2800"/>
                <a:t>parser</a:t>
              </a:r>
            </a:p>
          </p:txBody>
        </p:sp>
      </p:grpSp>
      <p:sp>
        <p:nvSpPr>
          <p:cNvPr id="71" name="Shape 71"/>
          <p:cNvSpPr/>
          <p:nvPr/>
        </p:nvSpPr>
        <p:spPr>
          <a:xfrm>
            <a:off x="251519" y="2715491"/>
            <a:ext cx="581403" cy="3413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157941" y="2285992"/>
            <a:ext cx="65153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 lvl="0"/>
            <a:r>
              <a:t>fonte</a:t>
            </a:r>
          </a:p>
        </p:txBody>
      </p:sp>
      <p:sp>
        <p:nvSpPr>
          <p:cNvPr id="73" name="Shape 73"/>
          <p:cNvSpPr/>
          <p:nvPr/>
        </p:nvSpPr>
        <p:spPr>
          <a:xfrm>
            <a:off x="2794916" y="2214553"/>
            <a:ext cx="87865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pPr lvl="0">
              <a:defRPr sz="1800"/>
            </a:pPr>
            <a:r>
              <a:rPr sz="2000"/>
              <a:t>token</a:t>
            </a:r>
          </a:p>
        </p:txBody>
      </p:sp>
      <p:sp>
        <p:nvSpPr>
          <p:cNvPr id="74" name="Shape 74"/>
          <p:cNvSpPr/>
          <p:nvPr/>
        </p:nvSpPr>
        <p:spPr>
          <a:xfrm>
            <a:off x="5292080" y="2214553"/>
            <a:ext cx="98759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pPr lvl="0">
              <a:defRPr sz="1800"/>
            </a:pPr>
            <a:r>
              <a:rPr sz="2000"/>
              <a:t>árvore</a:t>
            </a:r>
          </a:p>
        </p:txBody>
      </p:sp>
      <p:sp>
        <p:nvSpPr>
          <p:cNvPr id="75" name="Shape 75"/>
          <p:cNvSpPr/>
          <p:nvPr/>
        </p:nvSpPr>
        <p:spPr>
          <a:xfrm>
            <a:off x="7908184" y="2214553"/>
            <a:ext cx="102153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pPr lvl="0">
              <a:defRPr sz="1800"/>
            </a:pPr>
            <a:r>
              <a:rPr sz="2000"/>
              <a:t>árvore</a:t>
            </a:r>
          </a:p>
        </p:txBody>
      </p:sp>
      <p:sp>
        <p:nvSpPr>
          <p:cNvPr id="76" name="Shape 76"/>
          <p:cNvSpPr/>
          <p:nvPr/>
        </p:nvSpPr>
        <p:spPr>
          <a:xfrm>
            <a:off x="7692160" y="2714619"/>
            <a:ext cx="624256" cy="1"/>
          </a:xfrm>
          <a:prstGeom prst="line">
            <a:avLst/>
          </a:prstGeom>
          <a:ln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8388423" y="2470657"/>
            <a:ext cx="35595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...</a:t>
            </a:r>
          </a:p>
        </p:txBody>
      </p:sp>
      <p:sp>
        <p:nvSpPr>
          <p:cNvPr id="78" name="Shape 78"/>
          <p:cNvSpPr/>
          <p:nvPr/>
        </p:nvSpPr>
        <p:spPr>
          <a:xfrm>
            <a:off x="12943" y="5072074"/>
            <a:ext cx="624257" cy="1"/>
          </a:xfrm>
          <a:prstGeom prst="line">
            <a:avLst/>
          </a:prstGeom>
          <a:ln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611560" y="4828111"/>
            <a:ext cx="35595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...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6285700" y="2280897"/>
            <a:ext cx="1400831" cy="904241"/>
            <a:chOff x="0" y="0"/>
            <a:chExt cx="1400829" cy="904239"/>
          </a:xfrm>
        </p:grpSpPr>
        <p:sp>
          <p:nvSpPr>
            <p:cNvPr id="80" name="Shape 80"/>
            <p:cNvSpPr/>
            <p:nvPr/>
          </p:nvSpPr>
          <p:spPr>
            <a:xfrm>
              <a:off x="0" y="60522"/>
              <a:ext cx="1400830" cy="783195"/>
            </a:xfrm>
            <a:prstGeom prst="rect">
              <a:avLst/>
            </a:prstGeom>
            <a:solidFill>
              <a:srgbClr val="95B3D7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800"/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0" y="0"/>
              <a:ext cx="1400830" cy="904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/>
              </a:lvl1pPr>
            </a:lstStyle>
            <a:p>
              <a:pPr lvl="0">
                <a:defRPr sz="1800"/>
              </a:pPr>
              <a:r>
                <a:rPr sz="2800"/>
                <a:t>type checker</a:t>
              </a:r>
            </a:p>
          </p:txBody>
        </p:sp>
      </p:grpSp>
      <p:sp>
        <p:nvSpPr>
          <p:cNvPr id="83" name="Shape 83"/>
          <p:cNvSpPr/>
          <p:nvPr/>
        </p:nvSpPr>
        <p:spPr>
          <a:xfrm>
            <a:off x="2921153" y="2697123"/>
            <a:ext cx="581402" cy="3413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4" name="Shape 84"/>
          <p:cNvSpPr/>
          <p:nvPr/>
        </p:nvSpPr>
        <p:spPr>
          <a:xfrm flipH="1">
            <a:off x="2915815" y="2849523"/>
            <a:ext cx="581403" cy="3413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5508104" y="2708919"/>
            <a:ext cx="581402" cy="3413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966263" y="5067917"/>
            <a:ext cx="419193" cy="2848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3774575" y="5081771"/>
            <a:ext cx="581402" cy="3413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6750278" y="4293096"/>
            <a:ext cx="2142202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pPr lvl="0">
              <a:defRPr sz="1800"/>
            </a:pPr>
            <a:r>
              <a:rPr sz="2000"/>
              <a:t>executável ou bytecodes</a:t>
            </a:r>
          </a:p>
        </p:txBody>
      </p:sp>
      <p:sp>
        <p:nvSpPr>
          <p:cNvPr id="89" name="Shape 89"/>
          <p:cNvSpPr/>
          <p:nvPr/>
        </p:nvSpPr>
        <p:spPr>
          <a:xfrm>
            <a:off x="7374974" y="5081771"/>
            <a:ext cx="581402" cy="3413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Exemplo type checker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457199" y="1600200"/>
            <a:ext cx="6995122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Por que não é possível compilar o código abaixo</a:t>
            </a:r>
            <a:r>
              <a:rPr sz="3200"/>
              <a:t>?</a:t>
            </a:r>
            <a:r>
              <a:rPr sz="3200"/>
              <a:t> </a:t>
            </a:r>
          </a:p>
        </p:txBody>
      </p:sp>
      <p:sp>
        <p:nvSpPr>
          <p:cNvPr id="93" name="Shape 93"/>
          <p:cNvSpPr/>
          <p:nvPr/>
        </p:nvSpPr>
        <p:spPr>
          <a:xfrm>
            <a:off x="2987823" y="3284983"/>
            <a:ext cx="2706091" cy="2072641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Book Antiqua"/>
                <a:ea typeface="Book Antiqua"/>
                <a:cs typeface="Book Antiqua"/>
                <a:sym typeface="Book Antiqua"/>
              </a:rPr>
              <a:t>int pow(int x, int e) 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lvl="0"/>
            <a:r>
              <a:rPr>
                <a:latin typeface="Book Antiqua"/>
                <a:ea typeface="Book Antiqua"/>
                <a:cs typeface="Book Antiqua"/>
                <a:sym typeface="Book Antiqua"/>
              </a:rPr>
              <a:t>{ 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lvl="0"/>
            <a:r>
              <a:rPr>
                <a:latin typeface="Book Antiqua"/>
                <a:ea typeface="Book Antiqua"/>
                <a:cs typeface="Book Antiqua"/>
                <a:sym typeface="Book Antiqua"/>
              </a:rPr>
              <a:t>  int p;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lvl="0"/>
            <a:r>
              <a:rPr>
                <a:latin typeface="Book Antiqua"/>
                <a:ea typeface="Book Antiqua"/>
                <a:cs typeface="Book Antiqua"/>
                <a:sym typeface="Book Antiqua"/>
              </a:rPr>
              <a:t>  for (int i = 0; i &lt;= e; i++)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lvl="0"/>
            <a:r>
              <a:rPr>
                <a:latin typeface="Book Antiqua"/>
                <a:ea typeface="Book Antiqua"/>
                <a:cs typeface="Book Antiqua"/>
                <a:sym typeface="Book Antiqua"/>
              </a:rPr>
              <a:t>    p = x * p;  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lvl="0"/>
            <a:r>
              <a:rPr>
                <a:latin typeface="Book Antiqua"/>
                <a:ea typeface="Book Antiqua"/>
                <a:cs typeface="Book Antiqua"/>
                <a:sym typeface="Book Antiqua"/>
              </a:rPr>
              <a:t>  return p;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lvl="0"/>
            <a:r>
              <a:rPr>
                <a:latin typeface="Book Antiqua"/>
                <a:ea typeface="Book Antiqua"/>
                <a:cs typeface="Book Antiqua"/>
                <a:sym typeface="Book Antiqua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Exemplo otimizador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Sob que condições é possível eliminar os blocos condicionais abaixo</a:t>
            </a:r>
            <a:r>
              <a:rPr sz="3200"/>
              <a:t>?</a:t>
            </a:r>
          </a:p>
        </p:txBody>
      </p:sp>
      <p:sp>
        <p:nvSpPr>
          <p:cNvPr id="97" name="Shape 97"/>
          <p:cNvSpPr/>
          <p:nvPr/>
        </p:nvSpPr>
        <p:spPr>
          <a:xfrm>
            <a:off x="1277468" y="3284983"/>
            <a:ext cx="1328799" cy="955041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Book Antiqua"/>
                <a:ea typeface="Book Antiqua"/>
                <a:cs typeface="Book Antiqua"/>
                <a:sym typeface="Book Antiqua"/>
              </a:rPr>
              <a:t>if (p == q) {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lvl="0"/>
            <a:r>
              <a:rPr>
                <a:latin typeface="Book Antiqua"/>
                <a:ea typeface="Book Antiqua"/>
                <a:cs typeface="Book Antiqua"/>
                <a:sym typeface="Book Antiqua"/>
              </a:rPr>
              <a:t> // bloco ..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lvl="0"/>
            <a:r>
              <a:rPr>
                <a:latin typeface="Book Antiqua"/>
                <a:ea typeface="Book Antiqua"/>
                <a:cs typeface="Book Antiqua"/>
                <a:sym typeface="Book Antiqua"/>
              </a:rPr>
              <a:t>}</a:t>
            </a:r>
          </a:p>
        </p:txBody>
      </p:sp>
      <p:sp>
        <p:nvSpPr>
          <p:cNvPr id="98" name="Shape 98"/>
          <p:cNvSpPr/>
          <p:nvPr/>
        </p:nvSpPr>
        <p:spPr>
          <a:xfrm>
            <a:off x="2987823" y="3284984"/>
            <a:ext cx="3869741" cy="1234441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Book Antiqua"/>
                <a:ea typeface="Book Antiqua"/>
                <a:cs typeface="Book Antiqua"/>
                <a:sym typeface="Book Antiqua"/>
              </a:rPr>
              <a:t>// adicionado pelo compilador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lvl="0"/>
            <a:r>
              <a:rPr>
                <a:latin typeface="Book Antiqua"/>
                <a:ea typeface="Book Antiqua"/>
                <a:cs typeface="Book Antiqua"/>
                <a:sym typeface="Book Antiqua"/>
              </a:rPr>
              <a:t>if (p == null)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lvl="0"/>
            <a:r>
              <a:rPr>
                <a:latin typeface="Book Antiqua"/>
                <a:ea typeface="Book Antiqua"/>
                <a:cs typeface="Book Antiqua"/>
                <a:sym typeface="Book Antiqua"/>
              </a:rPr>
              <a:t>  throw new NullPointerException();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lvl="0"/>
            <a:r>
              <a:rPr>
                <a:latin typeface="Book Antiqua"/>
                <a:ea typeface="Book Antiqua"/>
                <a:cs typeface="Book Antiqua"/>
                <a:sym typeface="Book Antiqua"/>
              </a:rPr>
              <a:t>p.m();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Foco desta aula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8465127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3200"/>
              <a:t>Facilita alguma tarefa do compilador</a:t>
            </a:r>
            <a:endParaRPr sz="32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/>
              <a:t>Pode ser executável ou não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/>
              <a:t>Apoio a análise de programas</a:t>
            </a:r>
            <a:endParaRPr sz="2800"/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/>
              <a:t>Checagem de Tipos</a:t>
            </a:r>
            <a:endParaRPr sz="2400"/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/>
              <a:t>Otimização</a:t>
            </a:r>
            <a:endParaRPr sz="2400"/>
          </a:p>
          <a:p>
            <a:pPr lvl="0">
              <a:lnSpc>
                <a:spcPct val="90000"/>
              </a:lnSpc>
              <a:defRPr sz="1800"/>
            </a:pPr>
            <a:r>
              <a:rPr sz="3200"/>
              <a:t>Exemplos</a:t>
            </a:r>
            <a:endParaRPr sz="32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/>
              <a:t>Control-flow graph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/>
              <a:t>Call graph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/>
              <a:t>Points-to graph</a:t>
            </a:r>
          </a:p>
        </p:txBody>
      </p:sp>
      <p:sp>
        <p:nvSpPr>
          <p:cNvPr id="102" name="Shape 102"/>
          <p:cNvSpPr/>
          <p:nvPr/>
        </p:nvSpPr>
        <p:spPr>
          <a:xfrm>
            <a:off x="845126" y="4365102"/>
            <a:ext cx="3438842" cy="145675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 lvl="0" algn="ctr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Control-flow graph (CFG)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500033" y="1447799"/>
            <a:ext cx="8643968" cy="2052640"/>
          </a:xfrm>
          <a:prstGeom prst="rect">
            <a:avLst/>
          </a:prstGeom>
        </p:spPr>
        <p:txBody>
          <a:bodyPr/>
          <a:lstStyle/>
          <a:p>
            <a:pPr lvl="0" marL="318897" indent="-318897" defTabSz="850391">
              <a:defRPr sz="1800"/>
            </a:pPr>
            <a:r>
              <a:rPr sz="2976"/>
              <a:t>Descreve fluxo de controle de uma função</a:t>
            </a:r>
            <a:endParaRPr sz="2976"/>
          </a:p>
          <a:p>
            <a:pPr lvl="1" marL="690943" indent="-265747" defTabSz="850391">
              <a:spcBef>
                <a:spcPts val="600"/>
              </a:spcBef>
              <a:defRPr sz="1800"/>
            </a:pPr>
            <a:r>
              <a:rPr sz="2604"/>
              <a:t>Nó representa um bloco básico do código</a:t>
            </a:r>
            <a:endParaRPr sz="2604"/>
          </a:p>
          <a:p>
            <a:pPr lvl="2" marL="1062989" indent="-212597" defTabSz="850391">
              <a:spcBef>
                <a:spcPts val="500"/>
              </a:spcBef>
              <a:defRPr sz="1800"/>
            </a:pPr>
            <a:r>
              <a:rPr sz="2232"/>
              <a:t>Não há mudança de fluxo de controle em um bloco básico</a:t>
            </a:r>
            <a:endParaRPr sz="2232"/>
          </a:p>
          <a:p>
            <a:pPr lvl="1" marL="690943" indent="-265747" defTabSz="850391">
              <a:spcBef>
                <a:spcPts val="600"/>
              </a:spcBef>
              <a:defRPr sz="1800"/>
            </a:pPr>
            <a:r>
              <a:rPr sz="2604"/>
              <a:t>Arestas representam transferência de controle</a:t>
            </a:r>
          </a:p>
        </p:txBody>
      </p:sp>
      <p:sp>
        <p:nvSpPr>
          <p:cNvPr id="106" name="Shape 106"/>
          <p:cNvSpPr/>
          <p:nvPr/>
        </p:nvSpPr>
        <p:spPr>
          <a:xfrm>
            <a:off x="1187624" y="3845259"/>
            <a:ext cx="2598822" cy="1894841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sum = k;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if (--k &lt;= 0)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  break;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 sum += k;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}...</a:t>
            </a:r>
          </a:p>
        </p:txBody>
      </p:sp>
      <p:sp>
        <p:nvSpPr>
          <p:cNvPr id="107" name="Shape 107"/>
          <p:cNvSpPr/>
          <p:nvPr/>
        </p:nvSpPr>
        <p:spPr>
          <a:xfrm>
            <a:off x="5473903" y="3573016"/>
            <a:ext cx="1775729" cy="3708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int sum = k;</a:t>
            </a:r>
          </a:p>
        </p:txBody>
      </p:sp>
      <p:sp>
        <p:nvSpPr>
          <p:cNvPr id="108" name="Shape 108"/>
          <p:cNvSpPr/>
          <p:nvPr/>
        </p:nvSpPr>
        <p:spPr>
          <a:xfrm>
            <a:off x="5402466" y="4918195"/>
            <a:ext cx="1912911" cy="3708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if (--k &lt;= 0)</a:t>
            </a:r>
          </a:p>
        </p:txBody>
      </p:sp>
      <p:sp>
        <p:nvSpPr>
          <p:cNvPr id="109" name="Shape 109"/>
          <p:cNvSpPr/>
          <p:nvPr/>
        </p:nvSpPr>
        <p:spPr>
          <a:xfrm>
            <a:off x="5473903" y="4215958"/>
            <a:ext cx="1775729" cy="3708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while (true)</a:t>
            </a:r>
          </a:p>
        </p:txBody>
      </p:sp>
      <p:sp>
        <p:nvSpPr>
          <p:cNvPr id="110" name="Shape 110"/>
          <p:cNvSpPr/>
          <p:nvPr/>
        </p:nvSpPr>
        <p:spPr>
          <a:xfrm>
            <a:off x="6605229" y="5632575"/>
            <a:ext cx="952635" cy="3708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break;</a:t>
            </a:r>
          </a:p>
        </p:txBody>
      </p:sp>
      <p:sp>
        <p:nvSpPr>
          <p:cNvPr id="111" name="Shape 111"/>
          <p:cNvSpPr/>
          <p:nvPr/>
        </p:nvSpPr>
        <p:spPr>
          <a:xfrm>
            <a:off x="4902399" y="5632575"/>
            <a:ext cx="1364182" cy="3708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sum += k;</a:t>
            </a:r>
          </a:p>
        </p:txBody>
      </p:sp>
      <p:sp>
        <p:nvSpPr>
          <p:cNvPr id="112" name="Shape 112"/>
          <p:cNvSpPr/>
          <p:nvPr/>
        </p:nvSpPr>
        <p:spPr>
          <a:xfrm>
            <a:off x="6116846" y="6430536"/>
            <a:ext cx="541087" cy="370841"/>
          </a:xfrm>
          <a:prstGeom prst="rect">
            <a:avLst/>
          </a:prstGeom>
          <a:solidFill>
            <a:srgbClr val="FFFFFF"/>
          </a:solidFill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...</a:t>
            </a:r>
          </a:p>
        </p:txBody>
      </p:sp>
      <p:cxnSp>
        <p:nvCxnSpPr>
          <p:cNvPr id="113" name="Connector 113"/>
          <p:cNvCxnSpPr>
            <a:stCxn id="107" idx="0"/>
            <a:endCxn id="109" idx="0"/>
          </p:cNvCxnSpPr>
          <p:nvPr/>
        </p:nvCxnSpPr>
        <p:spPr>
          <a:xfrm>
            <a:off x="6361767" y="3758436"/>
            <a:ext cx="1" cy="642943"/>
          </a:xfrm>
          <a:prstGeom prst="straightConnector1">
            <a:avLst/>
          </a:prstGeom>
          <a:ln w="25400">
            <a:solidFill/>
            <a:tailEnd type="triangle"/>
          </a:ln>
        </p:spPr>
      </p:cxnSp>
      <p:cxnSp>
        <p:nvCxnSpPr>
          <p:cNvPr id="114" name="Connector 114"/>
          <p:cNvCxnSpPr>
            <a:stCxn id="109" idx="0"/>
            <a:endCxn id="112" idx="0"/>
          </p:cNvCxnSpPr>
          <p:nvPr/>
        </p:nvCxnSpPr>
        <p:spPr>
          <a:xfrm>
            <a:off x="6361767" y="4401378"/>
            <a:ext cx="25623" cy="2214579"/>
          </a:xfrm>
          <a:prstGeom prst="straightConnector1">
            <a:avLst/>
          </a:prstGeom>
          <a:ln w="25400">
            <a:solidFill/>
            <a:tailEnd type="triangle"/>
          </a:ln>
        </p:spPr>
      </p:cxnSp>
      <p:cxnSp>
        <p:nvCxnSpPr>
          <p:cNvPr id="115" name="Connector 115"/>
          <p:cNvCxnSpPr>
            <a:stCxn id="109" idx="0"/>
            <a:endCxn id="108" idx="0"/>
          </p:cNvCxnSpPr>
          <p:nvPr/>
        </p:nvCxnSpPr>
        <p:spPr>
          <a:xfrm flipH="1">
            <a:off x="6358921" y="4401378"/>
            <a:ext cx="2847" cy="702238"/>
          </a:xfrm>
          <a:prstGeom prst="straightConnector1">
            <a:avLst/>
          </a:prstGeom>
          <a:ln w="25400">
            <a:solidFill/>
            <a:tailEnd type="triangle"/>
          </a:ln>
        </p:spPr>
      </p:cxnSp>
      <p:cxnSp>
        <p:nvCxnSpPr>
          <p:cNvPr id="116" name="Connector 116"/>
          <p:cNvCxnSpPr>
            <a:stCxn id="108" idx="0"/>
            <a:endCxn id="111" idx="0"/>
          </p:cNvCxnSpPr>
          <p:nvPr/>
        </p:nvCxnSpPr>
        <p:spPr>
          <a:xfrm flipH="1">
            <a:off x="5584490" y="5103615"/>
            <a:ext cx="774432" cy="714381"/>
          </a:xfrm>
          <a:prstGeom prst="straightConnector1">
            <a:avLst/>
          </a:prstGeom>
          <a:ln w="25400">
            <a:solidFill/>
            <a:tailEnd type="triangle"/>
          </a:ln>
        </p:spPr>
      </p:cxnSp>
      <p:cxnSp>
        <p:nvCxnSpPr>
          <p:cNvPr id="117" name="Connector 117"/>
          <p:cNvCxnSpPr>
            <a:stCxn id="108" idx="0"/>
            <a:endCxn id="110" idx="0"/>
          </p:cNvCxnSpPr>
          <p:nvPr/>
        </p:nvCxnSpPr>
        <p:spPr>
          <a:xfrm>
            <a:off x="6358921" y="5103615"/>
            <a:ext cx="722626" cy="714381"/>
          </a:xfrm>
          <a:prstGeom prst="straightConnector1">
            <a:avLst/>
          </a:prstGeom>
          <a:ln w="25400">
            <a:solidFill/>
            <a:tailEnd type="triangle"/>
          </a:ln>
        </p:spPr>
      </p:cxnSp>
      <p:cxnSp>
        <p:nvCxnSpPr>
          <p:cNvPr id="118" name="Connector 118"/>
          <p:cNvCxnSpPr>
            <a:stCxn id="111" idx="0"/>
            <a:endCxn id="109" idx="0"/>
          </p:cNvCxnSpPr>
          <p:nvPr/>
        </p:nvCxnSpPr>
        <p:spPr>
          <a:xfrm flipV="1">
            <a:off x="5584490" y="4401378"/>
            <a:ext cx="777278" cy="1416618"/>
          </a:xfrm>
          <a:prstGeom prst="straightConnector1">
            <a:avLst/>
          </a:prstGeom>
          <a:ln w="28575">
            <a:solidFill/>
            <a:tailEnd type="triangle"/>
          </a:ln>
        </p:spPr>
      </p:cxnSp>
      <p:cxnSp>
        <p:nvCxnSpPr>
          <p:cNvPr id="119" name="Connector 119"/>
          <p:cNvCxnSpPr>
            <a:stCxn id="110" idx="0"/>
            <a:endCxn id="112" idx="0"/>
          </p:cNvCxnSpPr>
          <p:nvPr/>
        </p:nvCxnSpPr>
        <p:spPr>
          <a:xfrm flipH="1">
            <a:off x="6387389" y="5817995"/>
            <a:ext cx="694158" cy="797962"/>
          </a:xfrm>
          <a:prstGeom prst="straightConnector1">
            <a:avLst/>
          </a:prstGeom>
          <a:ln w="25400">
            <a:solidFill/>
            <a:tailEnd type="triangle"/>
          </a:ln>
        </p:spPr>
      </p:cxn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Call graph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500033" y="1447800"/>
            <a:ext cx="8186768" cy="1123944"/>
          </a:xfrm>
          <a:prstGeom prst="rect">
            <a:avLst/>
          </a:prstGeom>
        </p:spPr>
        <p:txBody>
          <a:bodyPr/>
          <a:lstStyle>
            <a:lvl1pPr marL="332613" indent="-332613" defTabSz="886968">
              <a:defRPr sz="3104"/>
            </a:lvl1pPr>
          </a:lstStyle>
          <a:p>
            <a:pPr lvl="0">
              <a:defRPr sz="1800"/>
            </a:pPr>
            <a:r>
              <a:rPr sz="3104"/>
              <a:t>Grafo onde nó identifica função chamadora e aresta conecta chamador e chamado</a:t>
            </a:r>
          </a:p>
        </p:txBody>
      </p:sp>
      <p:sp>
        <p:nvSpPr>
          <p:cNvPr id="123" name="Shape 123"/>
          <p:cNvSpPr/>
          <p:nvPr/>
        </p:nvSpPr>
        <p:spPr>
          <a:xfrm>
            <a:off x="2496878" y="3092642"/>
            <a:ext cx="500067" cy="500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24" name="Shape 124"/>
          <p:cNvSpPr/>
          <p:nvPr/>
        </p:nvSpPr>
        <p:spPr>
          <a:xfrm>
            <a:off x="3282696" y="3092642"/>
            <a:ext cx="500067" cy="500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/>
          </a:p>
        </p:txBody>
      </p:sp>
      <p:cxnSp>
        <p:nvCxnSpPr>
          <p:cNvPr id="125" name="Connector 125"/>
          <p:cNvCxnSpPr>
            <a:stCxn id="123" idx="0"/>
            <a:endCxn id="124" idx="0"/>
          </p:cNvCxnSpPr>
          <p:nvPr/>
        </p:nvCxnSpPr>
        <p:spPr>
          <a:xfrm>
            <a:off x="2746911" y="3342675"/>
            <a:ext cx="785819" cy="1"/>
          </a:xfrm>
          <a:prstGeom prst="straightConnector1">
            <a:avLst/>
          </a:prstGeom>
          <a:ln w="25400">
            <a:solidFill/>
            <a:tailEnd type="triangle"/>
          </a:ln>
        </p:spPr>
      </p:cxnSp>
      <p:sp>
        <p:nvSpPr>
          <p:cNvPr id="126" name="Shape 126"/>
          <p:cNvSpPr/>
          <p:nvPr/>
        </p:nvSpPr>
        <p:spPr>
          <a:xfrm>
            <a:off x="2139688" y="2735452"/>
            <a:ext cx="2000264" cy="1714513"/>
          </a:xfrm>
          <a:prstGeom prst="rect">
            <a:avLst/>
          </a:prstGeom>
          <a:ln w="25400">
            <a:solidFill/>
            <a:prstDash val="sysDot"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27" name="Shape 127"/>
          <p:cNvSpPr/>
          <p:nvPr/>
        </p:nvSpPr>
        <p:spPr>
          <a:xfrm>
            <a:off x="2786758" y="4021335"/>
            <a:ext cx="53890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uma</a:t>
            </a:r>
          </a:p>
        </p:txBody>
      </p:sp>
      <p:sp>
        <p:nvSpPr>
          <p:cNvPr id="128" name="Shape 128"/>
          <p:cNvSpPr/>
          <p:nvPr/>
        </p:nvSpPr>
        <p:spPr>
          <a:xfrm>
            <a:off x="2853480" y="4950857"/>
            <a:ext cx="500067" cy="500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29" name="Shape 129"/>
          <p:cNvSpPr/>
          <p:nvPr/>
        </p:nvSpPr>
        <p:spPr>
          <a:xfrm>
            <a:off x="2139100" y="4736543"/>
            <a:ext cx="2000265" cy="1428761"/>
          </a:xfrm>
          <a:prstGeom prst="rect">
            <a:avLst/>
          </a:prstGeom>
          <a:ln w="25400">
            <a:solidFill/>
            <a:prstDash val="sysDot"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30" name="Shape 130"/>
          <p:cNvSpPr/>
          <p:nvPr/>
        </p:nvSpPr>
        <p:spPr>
          <a:xfrm>
            <a:off x="2211218" y="5726202"/>
            <a:ext cx="180826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recursão simples</a:t>
            </a:r>
          </a:p>
        </p:txBody>
      </p:sp>
      <p:sp>
        <p:nvSpPr>
          <p:cNvPr id="131" name="Shape 131"/>
          <p:cNvSpPr/>
          <p:nvPr/>
        </p:nvSpPr>
        <p:spPr>
          <a:xfrm flipH="1" rot="16200000">
            <a:off x="3268111" y="4831439"/>
            <a:ext cx="381654" cy="357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594" y="0"/>
                </a:moveTo>
                <a:cubicBezTo>
                  <a:pt x="5797" y="0"/>
                  <a:pt x="0" y="5400"/>
                  <a:pt x="0" y="10800"/>
                </a:cubicBezTo>
                <a:cubicBezTo>
                  <a:pt x="0" y="16200"/>
                  <a:pt x="5400" y="21600"/>
                  <a:pt x="10800" y="21600"/>
                </a:cubicBezTo>
                <a:cubicBezTo>
                  <a:pt x="16200" y="21600"/>
                  <a:pt x="21600" y="13014"/>
                  <a:pt x="21600" y="4428"/>
                </a:cubicBezTo>
              </a:path>
            </a:pathLst>
          </a:custGeom>
          <a:ln w="25400">
            <a:solidFill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2" name="Shape 132"/>
          <p:cNvSpPr/>
          <p:nvPr/>
        </p:nvSpPr>
        <p:spPr>
          <a:xfrm>
            <a:off x="4873142" y="4938588"/>
            <a:ext cx="500067" cy="500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33" name="Shape 133"/>
          <p:cNvSpPr/>
          <p:nvPr/>
        </p:nvSpPr>
        <p:spPr>
          <a:xfrm>
            <a:off x="5658960" y="4938588"/>
            <a:ext cx="500067" cy="500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34" name="Shape 134"/>
          <p:cNvSpPr/>
          <p:nvPr/>
        </p:nvSpPr>
        <p:spPr>
          <a:xfrm>
            <a:off x="4515951" y="4724274"/>
            <a:ext cx="2000265" cy="1428761"/>
          </a:xfrm>
          <a:prstGeom prst="rect">
            <a:avLst/>
          </a:prstGeom>
          <a:ln w="25400">
            <a:solidFill/>
            <a:prstDash val="sysDot"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35" name="Shape 135"/>
          <p:cNvSpPr/>
          <p:nvPr/>
        </p:nvSpPr>
        <p:spPr>
          <a:xfrm>
            <a:off x="4679967" y="5726202"/>
            <a:ext cx="16990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recursão mútua</a:t>
            </a:r>
          </a:p>
        </p:txBody>
      </p:sp>
      <p:cxnSp>
        <p:nvCxnSpPr>
          <p:cNvPr id="136" name="Connector 136"/>
          <p:cNvCxnSpPr>
            <a:stCxn id="132" idx="0"/>
            <a:endCxn id="133" idx="0"/>
          </p:cNvCxnSpPr>
          <p:nvPr/>
        </p:nvCxnSpPr>
        <p:spPr>
          <a:xfrm>
            <a:off x="5123175" y="5188621"/>
            <a:ext cx="785819" cy="1"/>
          </a:xfrm>
          <a:prstGeom prst="straightConnector1">
            <a:avLst/>
          </a:prstGeom>
          <a:ln w="25400">
            <a:solidFill/>
            <a:tailEnd type="triangle"/>
          </a:ln>
        </p:spPr>
      </p:cxnSp>
      <p:sp>
        <p:nvSpPr>
          <p:cNvPr id="137" name="Shape 137"/>
          <p:cNvSpPr/>
          <p:nvPr/>
        </p:nvSpPr>
        <p:spPr>
          <a:xfrm flipH="1" rot="5400000">
            <a:off x="5508985" y="5229644"/>
            <a:ext cx="190997" cy="609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318" y="0"/>
                </a:moveTo>
                <a:cubicBezTo>
                  <a:pt x="6659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25400">
            <a:solidFill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8" name="Shape 138"/>
          <p:cNvSpPr/>
          <p:nvPr/>
        </p:nvSpPr>
        <p:spPr>
          <a:xfrm>
            <a:off x="4605085" y="3164079"/>
            <a:ext cx="500067" cy="500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39" name="Shape 139"/>
          <p:cNvSpPr/>
          <p:nvPr/>
        </p:nvSpPr>
        <p:spPr>
          <a:xfrm>
            <a:off x="5676655" y="2949766"/>
            <a:ext cx="500067" cy="500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/>
          </a:p>
        </p:txBody>
      </p:sp>
      <p:cxnSp>
        <p:nvCxnSpPr>
          <p:cNvPr id="140" name="Connector 140"/>
          <p:cNvCxnSpPr>
            <a:stCxn id="138" idx="0"/>
            <a:endCxn id="139" idx="0"/>
          </p:cNvCxnSpPr>
          <p:nvPr/>
        </p:nvCxnSpPr>
        <p:spPr>
          <a:xfrm flipV="1">
            <a:off x="4855118" y="3199799"/>
            <a:ext cx="1071571" cy="214314"/>
          </a:xfrm>
          <a:prstGeom prst="straightConnector1">
            <a:avLst/>
          </a:prstGeom>
          <a:ln w="25400">
            <a:solidFill/>
            <a:tailEnd type="triangle"/>
          </a:ln>
        </p:spPr>
      </p:cxnSp>
      <p:sp>
        <p:nvSpPr>
          <p:cNvPr id="141" name="Shape 141"/>
          <p:cNvSpPr/>
          <p:nvPr/>
        </p:nvSpPr>
        <p:spPr>
          <a:xfrm>
            <a:off x="4509099" y="2735452"/>
            <a:ext cx="2000265" cy="1714513"/>
          </a:xfrm>
          <a:prstGeom prst="rect">
            <a:avLst/>
          </a:prstGeom>
          <a:ln w="25400">
            <a:solidFill/>
            <a:prstDash val="sysDot"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142" name="Shape 142"/>
          <p:cNvSpPr/>
          <p:nvPr/>
        </p:nvSpPr>
        <p:spPr>
          <a:xfrm>
            <a:off x="5676655" y="3521269"/>
            <a:ext cx="500067" cy="500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/>
          </a:ln>
        </p:spPr>
        <p:txBody>
          <a:bodyPr lIns="0" tIns="0" rIns="0" bIns="0" anchor="ctr"/>
          <a:lstStyle/>
          <a:p>
            <a:pPr lvl="0" algn="ctr"/>
          </a:p>
        </p:txBody>
      </p:sp>
      <p:cxnSp>
        <p:nvCxnSpPr>
          <p:cNvPr id="143" name="Connector 143"/>
          <p:cNvCxnSpPr>
            <a:stCxn id="138" idx="0"/>
            <a:endCxn id="142" idx="0"/>
          </p:cNvCxnSpPr>
          <p:nvPr/>
        </p:nvCxnSpPr>
        <p:spPr>
          <a:xfrm>
            <a:off x="4855118" y="3414112"/>
            <a:ext cx="1071571" cy="357191"/>
          </a:xfrm>
          <a:prstGeom prst="straightConnector1">
            <a:avLst/>
          </a:prstGeom>
          <a:ln w="25400">
            <a:solidFill/>
            <a:tailEnd type="triangle"/>
          </a:ln>
        </p:spPr>
      </p:cxnSp>
      <p:sp>
        <p:nvSpPr>
          <p:cNvPr id="144" name="Shape 144"/>
          <p:cNvSpPr/>
          <p:nvPr/>
        </p:nvSpPr>
        <p:spPr>
          <a:xfrm>
            <a:off x="5019385" y="4021335"/>
            <a:ext cx="70287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várias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Points-to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Mapa que associa para cada variável uma abstração do conjunto de possíveis endereços que ela pode referenciar</a:t>
            </a:r>
            <a:endParaRPr sz="3200"/>
          </a:p>
          <a:p>
            <a:pPr lvl="0">
              <a:defRPr sz="1800"/>
            </a:pPr>
            <a:r>
              <a:rPr sz="3200"/>
              <a:t>Points-to set (uma possível representação)</a:t>
            </a:r>
          </a:p>
        </p:txBody>
      </p:sp>
      <p:sp>
        <p:nvSpPr>
          <p:cNvPr id="148" name="Shape 148"/>
          <p:cNvSpPr/>
          <p:nvPr/>
        </p:nvSpPr>
        <p:spPr>
          <a:xfrm>
            <a:off x="899591" y="3982997"/>
            <a:ext cx="4382194" cy="878841"/>
          </a:xfrm>
          <a:prstGeom prst="rect">
            <a:avLst/>
          </a:prstGeom>
          <a:solidFill>
            <a:srgbClr val="FFFFFF"/>
          </a:solidFill>
          <a:ln w="25400">
            <a:solidFill/>
            <a:prstDash val="sysDot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points-to(V1) = {ma.l1, mb.l2}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points-to(V2) = {ma.l1, null}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points-to(V3) = {ma.l1, null}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