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42" r:id="rId2"/>
    <p:sldId id="278" r:id="rId3"/>
    <p:sldId id="281" r:id="rId4"/>
    <p:sldId id="279" r:id="rId5"/>
    <p:sldId id="269" r:id="rId6"/>
    <p:sldId id="270" r:id="rId7"/>
    <p:sldId id="273" r:id="rId8"/>
    <p:sldId id="274" r:id="rId9"/>
    <p:sldId id="304" r:id="rId10"/>
    <p:sldId id="289" r:id="rId11"/>
    <p:sldId id="329" r:id="rId12"/>
    <p:sldId id="285" r:id="rId13"/>
    <p:sldId id="306" r:id="rId14"/>
    <p:sldId id="291" r:id="rId15"/>
    <p:sldId id="292" r:id="rId16"/>
    <p:sldId id="293" r:id="rId17"/>
    <p:sldId id="294" r:id="rId18"/>
    <p:sldId id="297" r:id="rId19"/>
    <p:sldId id="298" r:id="rId20"/>
    <p:sldId id="302" r:id="rId21"/>
    <p:sldId id="303" r:id="rId22"/>
    <p:sldId id="323" r:id="rId23"/>
    <p:sldId id="319" r:id="rId24"/>
    <p:sldId id="324" r:id="rId25"/>
    <p:sldId id="310" r:id="rId26"/>
    <p:sldId id="311" r:id="rId27"/>
    <p:sldId id="313" r:id="rId28"/>
    <p:sldId id="315" r:id="rId29"/>
    <p:sldId id="328" r:id="rId30"/>
    <p:sldId id="316" r:id="rId31"/>
    <p:sldId id="318" r:id="rId32"/>
    <p:sldId id="317" r:id="rId33"/>
    <p:sldId id="330" r:id="rId34"/>
    <p:sldId id="320" r:id="rId35"/>
  </p:sldIdLst>
  <p:sldSz cx="9144000" cy="6858000" type="screen4x3"/>
  <p:notesSz cx="6934200" cy="9220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2" autoAdjust="0"/>
    <p:restoredTop sz="94624" autoAdjust="0"/>
  </p:normalViewPr>
  <p:slideViewPr>
    <p:cSldViewPr>
      <p:cViewPr>
        <p:scale>
          <a:sx n="81" d="100"/>
          <a:sy n="81" d="100"/>
        </p:scale>
        <p:origin x="-1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B1C1-5B40-400B-A2EB-A68B8AE74649}" type="datetimeFigureOut">
              <a:rPr lang="en-US" smtClean="0"/>
              <a:t>4/24/2015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5BD82-00F0-4226-B8A5-D6B11F886F6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8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F42525A5-B25A-49AC-8F63-94028D46B0E3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21CBF7D-D235-4929-9373-909BBCE9BA6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89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24/04/2015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semântica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Um tipo é uma categoria de elementos </a:t>
            </a:r>
            <a:r>
              <a:rPr lang="pt-BR" dirty="0"/>
              <a:t>de programação </a:t>
            </a:r>
            <a:r>
              <a:rPr lang="pt-BR" dirty="0" smtClean="0"/>
              <a:t>visando seu uso disciplinado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Um tipo é uma categoria de elementos de programação visando seu uso disciplinado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46593" y="3650569"/>
            <a:ext cx="496855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void </a:t>
            </a:r>
            <a:r>
              <a:rPr lang="en-US" b="1" dirty="0" smtClean="0">
                <a:latin typeface="Book Antiqua" panose="02040602050305030304" pitchFamily="18" charset="0"/>
              </a:rPr>
              <a:t>turn</a:t>
            </a:r>
            <a:r>
              <a:rPr lang="en-US" dirty="0" smtClean="0">
                <a:latin typeface="Book Antiqua" panose="02040602050305030304" pitchFamily="18" charset="0"/>
              </a:rPr>
              <a:t> (float degrees) throws Exception {…}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346593" y="4211796"/>
            <a:ext cx="3434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Figure </a:t>
            </a:r>
            <a:r>
              <a:rPr lang="en-US" b="1" dirty="0" smtClean="0">
                <a:latin typeface="Book Antiqua" panose="02040602050305030304" pitchFamily="18" charset="0"/>
              </a:rPr>
              <a:t>fig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= new Circle(x, y, r</a:t>
            </a:r>
            <a:r>
              <a:rPr lang="en-US" dirty="0" smtClean="0">
                <a:latin typeface="Book Antiqua" panose="02040602050305030304" pitchFamily="18" charset="0"/>
              </a:rPr>
              <a:t>);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331640" y="3074505"/>
            <a:ext cx="13831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float </a:t>
            </a:r>
            <a:r>
              <a:rPr lang="en-US" b="1" dirty="0" smtClean="0">
                <a:latin typeface="Book Antiqua" panose="02040602050305030304" pitchFamily="18" charset="0"/>
              </a:rPr>
              <a:t>salary</a:t>
            </a:r>
            <a:r>
              <a:rPr lang="en-US" dirty="0" smtClean="0">
                <a:latin typeface="Book Antiqua" panose="02040602050305030304" pitchFamily="18" charset="0"/>
              </a:rPr>
              <a:t>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3" name="Texto explicativo retangular 2"/>
          <p:cNvSpPr/>
          <p:nvPr/>
        </p:nvSpPr>
        <p:spPr>
          <a:xfrm>
            <a:off x="1835696" y="5157192"/>
            <a:ext cx="5350295" cy="1296144"/>
          </a:xfrm>
          <a:prstGeom prst="wedgeRectCallout">
            <a:avLst>
              <a:gd name="adj1" fmla="val -37859"/>
              <a:gd name="adj2" fmla="val -903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latin typeface="+mj-lt"/>
              </a:rPr>
              <a:t>Variável </a:t>
            </a:r>
            <a:r>
              <a:rPr lang="pt-BR" sz="3200" b="1" dirty="0" err="1" smtClean="0">
                <a:latin typeface="Book Antiqua" panose="02040602050305030304" pitchFamily="18" charset="0"/>
              </a:rPr>
              <a:t>fig</a:t>
            </a:r>
            <a:r>
              <a:rPr lang="pt-BR" sz="3200" dirty="0" smtClean="0">
                <a:latin typeface="+mj-lt"/>
              </a:rPr>
              <a:t> faz parte do grupo de elementos do tipo Figure.  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851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 de Tipos</a:t>
            </a:r>
            <a:endParaRPr lang="pt-BR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 smtClean="0"/>
              <a:t>Coleção </a:t>
            </a:r>
            <a:r>
              <a:rPr lang="pt-BR" dirty="0" smtClean="0"/>
              <a:t>de regras que </a:t>
            </a:r>
            <a:r>
              <a:rPr lang="pt-BR" dirty="0" smtClean="0"/>
              <a:t>que limitam como programas pode ser escritos</a:t>
            </a:r>
            <a:endParaRPr lang="pt-BR" dirty="0"/>
          </a:p>
          <a:p>
            <a:pPr lvl="1"/>
            <a:r>
              <a:rPr lang="pt-BR" dirty="0" smtClean="0"/>
              <a:t>Violação </a:t>
            </a:r>
            <a:r>
              <a:rPr lang="pt-BR" dirty="0" smtClean="0"/>
              <a:t>de regra =&gt; erro de tipo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346593" y="3717032"/>
            <a:ext cx="34346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ok Antiqua" panose="02040602050305030304" pitchFamily="18" charset="0"/>
              </a:rPr>
              <a:t>Figure </a:t>
            </a:r>
            <a:r>
              <a:rPr lang="en-US" b="1" dirty="0" smtClean="0">
                <a:latin typeface="Book Antiqua" panose="02040602050305030304" pitchFamily="18" charset="0"/>
              </a:rPr>
              <a:t>fig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= new Circle(x, y, r</a:t>
            </a:r>
            <a:r>
              <a:rPr lang="en-US" dirty="0" smtClean="0">
                <a:latin typeface="Book Antiqua" panose="02040602050305030304" pitchFamily="18" charset="0"/>
              </a:rPr>
              <a:t>);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8" name="Texto explicativo retangular 7"/>
          <p:cNvSpPr/>
          <p:nvPr/>
        </p:nvSpPr>
        <p:spPr>
          <a:xfrm>
            <a:off x="1835696" y="4662428"/>
            <a:ext cx="5350295" cy="1296144"/>
          </a:xfrm>
          <a:prstGeom prst="wedgeRectCallout">
            <a:avLst>
              <a:gd name="adj1" fmla="val -37859"/>
              <a:gd name="adj2" fmla="val -903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b="1" dirty="0" err="1" smtClean="0">
                <a:latin typeface="Book Antiqua" panose="02040602050305030304" pitchFamily="18" charset="0"/>
              </a:rPr>
              <a:t>fig</a:t>
            </a:r>
            <a:r>
              <a:rPr lang="pt-BR" sz="3200" dirty="0" smtClean="0"/>
              <a:t> precisa respeitar todas as regras associadas a uma figura.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630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escalares e derivados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01014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Escalares representa um elemento (e.g., </a:t>
            </a:r>
            <a:r>
              <a:rPr lang="pt-BR" dirty="0" err="1" smtClean="0"/>
              <a:t>integer</a:t>
            </a:r>
            <a:r>
              <a:rPr lang="pt-BR" dirty="0" smtClean="0"/>
              <a:t>), tipos derivados representam vários</a:t>
            </a:r>
          </a:p>
          <a:p>
            <a:r>
              <a:rPr lang="en-US" dirty="0" err="1" smtClean="0"/>
              <a:t>Exemplos</a:t>
            </a:r>
            <a:r>
              <a:rPr lang="en-US" dirty="0" smtClean="0"/>
              <a:t> de </a:t>
            </a:r>
            <a:r>
              <a:rPr lang="en-US" dirty="0" err="1" smtClean="0"/>
              <a:t>expressões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tipos</a:t>
            </a:r>
            <a:r>
              <a:rPr lang="en-US" dirty="0" smtClean="0"/>
              <a:t> (</a:t>
            </a:r>
            <a:r>
              <a:rPr lang="en-US" dirty="0" err="1" smtClean="0"/>
              <a:t>derivados</a:t>
            </a:r>
            <a:r>
              <a:rPr lang="en-US" dirty="0" smtClean="0"/>
              <a:t>)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3583557"/>
            <a:ext cx="42484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>Array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array[1..10] of integer</a:t>
            </a:r>
          </a:p>
          <a:p>
            <a:pPr marL="0" indent="0">
              <a:buNone/>
            </a:pPr>
            <a:r>
              <a:rPr lang="en-US" sz="2400" dirty="0" err="1" smtClean="0">
                <a:sym typeface="Wingdings" pitchFamily="2" charset="2"/>
              </a:rPr>
              <a:t>Ponteiro</a:t>
            </a:r>
            <a:endParaRPr lang="en-US" sz="240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^row</a:t>
            </a:r>
          </a:p>
          <a:p>
            <a:pPr marL="0" indent="0">
              <a:buNone/>
            </a:pPr>
            <a:r>
              <a:rPr lang="en-US" sz="2400" dirty="0" err="1" smtClean="0"/>
              <a:t>Produto</a:t>
            </a:r>
            <a:r>
              <a:rPr lang="en-US" sz="2400" dirty="0" smtClean="0"/>
              <a:t> </a:t>
            </a:r>
            <a:r>
              <a:rPr lang="en-US" sz="2400" dirty="0" err="1" smtClean="0"/>
              <a:t>cartesiano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T</a:t>
            </a:r>
            <a:r>
              <a:rPr lang="en-US" sz="2400" baseline="-25000" dirty="0" smtClean="0">
                <a:latin typeface="Book Antiqua" panose="02040602050305030304" pitchFamily="18" charset="0"/>
              </a:rPr>
              <a:t>1 </a:t>
            </a:r>
            <a:r>
              <a:rPr lang="en-US" sz="2400" dirty="0" smtClean="0">
                <a:latin typeface="Book Antiqua" panose="02040602050305030304" pitchFamily="18" charset="0"/>
                <a:sym typeface="Symbol" pitchFamily="18" charset="2"/>
              </a:rPr>
              <a:t></a:t>
            </a:r>
            <a:r>
              <a:rPr lang="en-US" sz="2400" dirty="0" smtClean="0">
                <a:latin typeface="Book Antiqua" panose="02040602050305030304" pitchFamily="18" charset="0"/>
              </a:rPr>
              <a:t> T</a:t>
            </a:r>
            <a:r>
              <a:rPr lang="en-US" sz="2400" baseline="-25000" dirty="0" smtClean="0">
                <a:latin typeface="Book Antiqua" panose="02040602050305030304" pitchFamily="18" charset="0"/>
              </a:rPr>
              <a:t>2</a:t>
            </a:r>
            <a:endParaRPr lang="en-US" sz="2400" dirty="0" smtClean="0">
              <a:latin typeface="Book Antiqua" panose="02040602050305030304" pitchFamily="18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407296" y="354553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sym typeface="Wingdings" pitchFamily="2" charset="2"/>
              </a:rPr>
              <a:t>Função</a:t>
            </a:r>
            <a:endParaRPr lang="en-US" sz="2400" dirty="0" smtClean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integer </a:t>
            </a:r>
            <a:r>
              <a:rPr lang="en-US" sz="2400" dirty="0" smtClean="0">
                <a:latin typeface="Book Antiqua" panose="02040602050305030304" pitchFamily="18" charset="0"/>
                <a:sym typeface="Symbol" pitchFamily="18" charset="2"/>
              </a:rPr>
              <a:t> integer </a:t>
            </a: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 integer</a:t>
            </a:r>
          </a:p>
          <a:p>
            <a:pPr marL="0" indent="0">
              <a:buNone/>
            </a:pPr>
            <a:r>
              <a:rPr lang="en-US" sz="2400" dirty="0" err="1" smtClean="0"/>
              <a:t>Tipo</a:t>
            </a:r>
            <a:r>
              <a:rPr lang="en-US" sz="2400" dirty="0" smtClean="0"/>
              <a:t> </a:t>
            </a:r>
            <a:r>
              <a:rPr lang="en-US" sz="2400" dirty="0" err="1" smtClean="0"/>
              <a:t>Registro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</a:t>
            </a:r>
            <a:r>
              <a:rPr lang="en-US" sz="2400" dirty="0" smtClean="0">
                <a:latin typeface="Book Antiqua" pitchFamily="18" charset="0"/>
              </a:rPr>
              <a:t>record 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  address: integer;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  lexeme: array [1..15] of char;</a:t>
            </a:r>
            <a:br>
              <a:rPr lang="en-US" sz="2400" dirty="0" smtClean="0">
                <a:latin typeface="Book Antiqua" pitchFamily="18" charset="0"/>
              </a:rPr>
            </a:br>
            <a:r>
              <a:rPr lang="en-US" sz="2400" dirty="0" smtClean="0">
                <a:latin typeface="Book Antiqua" pitchFamily="18" charset="0"/>
              </a:rPr>
              <a:t>  end;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Retângulo 5"/>
          <p:cNvSpPr/>
          <p:nvPr/>
        </p:nvSpPr>
        <p:spPr>
          <a:xfrm>
            <a:off x="323528" y="3429000"/>
            <a:ext cx="8496944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regras de tipo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8663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Pascal</a:t>
            </a:r>
          </a:p>
          <a:p>
            <a:pPr lvl="1"/>
            <a:r>
              <a:rPr lang="en-US" dirty="0" smtClean="0"/>
              <a:t>“Se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operandos</a:t>
            </a:r>
            <a:r>
              <a:rPr lang="en-US" dirty="0" smtClean="0"/>
              <a:t> dos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aritméticos</a:t>
            </a:r>
            <a:r>
              <a:rPr lang="en-US" dirty="0" smtClean="0"/>
              <a:t> de </a:t>
            </a:r>
            <a:r>
              <a:rPr lang="en-US" dirty="0" err="1" smtClean="0"/>
              <a:t>adição</a:t>
            </a:r>
            <a:r>
              <a:rPr lang="en-US" dirty="0" smtClean="0"/>
              <a:t>, </a:t>
            </a:r>
            <a:r>
              <a:rPr lang="en-US" dirty="0" err="1" smtClean="0"/>
              <a:t>subtração</a:t>
            </a:r>
            <a:r>
              <a:rPr lang="en-US" dirty="0" smtClean="0"/>
              <a:t> e </a:t>
            </a:r>
            <a:r>
              <a:rPr lang="en-US" dirty="0" err="1" smtClean="0"/>
              <a:t>multiplicação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, </a:t>
            </a:r>
            <a:r>
              <a:rPr lang="en-US" dirty="0" err="1" smtClean="0"/>
              <a:t>então</a:t>
            </a:r>
            <a:r>
              <a:rPr lang="en-US" dirty="0" smtClean="0"/>
              <a:t> o </a:t>
            </a:r>
            <a:r>
              <a:rPr lang="en-US" dirty="0" err="1" smtClean="0"/>
              <a:t>resultado</a:t>
            </a:r>
            <a:r>
              <a:rPr lang="en-US" dirty="0" smtClean="0"/>
              <a:t> é do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inteiro</a:t>
            </a:r>
            <a:r>
              <a:rPr lang="en-US" dirty="0" smtClean="0"/>
              <a:t>.”</a:t>
            </a:r>
          </a:p>
          <a:p>
            <a:r>
              <a:rPr lang="pt-BR" dirty="0" smtClean="0"/>
              <a:t>C (manual </a:t>
            </a:r>
            <a:r>
              <a:rPr lang="pt-BR" dirty="0"/>
              <a:t>de r</a:t>
            </a:r>
            <a:r>
              <a:rPr lang="pt-BR" dirty="0" smtClean="0"/>
              <a:t>eferência)</a:t>
            </a:r>
          </a:p>
          <a:p>
            <a:pPr lvl="1"/>
            <a:r>
              <a:rPr lang="pt-BR" dirty="0"/>
              <a:t>“O resultado do operador unário &amp; é um ponteiro para o </a:t>
            </a:r>
            <a:r>
              <a:rPr lang="pt-BR" dirty="0" err="1"/>
              <a:t>obj</a:t>
            </a:r>
            <a:r>
              <a:rPr lang="pt-BR" dirty="0"/>
              <a:t>. referido pelo operando.  Se o tipo do operando for T o tipo do resultado é ponteiro para T”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226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Sistema de </a:t>
            </a:r>
            <a:r>
              <a:rPr lang="en-US" dirty="0" err="1" smtClean="0"/>
              <a:t>tipos</a:t>
            </a:r>
            <a:r>
              <a:rPr lang="en-US" dirty="0" smtClean="0"/>
              <a:t> simples</a:t>
            </a:r>
            <a:endParaRPr lang="pt-BR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4488"/>
            <a:ext cx="8229600" cy="290037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P  D </a:t>
            </a:r>
            <a:r>
              <a:rPr lang="en-US" b="1" dirty="0" smtClean="0">
                <a:sym typeface="Wingdings" pitchFamily="2" charset="2"/>
              </a:rPr>
              <a:t>;</a:t>
            </a:r>
            <a:r>
              <a:rPr lang="en-US" dirty="0" smtClean="0">
                <a:sym typeface="Wingdings" pitchFamily="2" charset="2"/>
              </a:rPr>
              <a:t> E         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D  D </a:t>
            </a:r>
            <a:r>
              <a:rPr lang="en-US" b="1" dirty="0" smtClean="0">
                <a:sym typeface="Wingdings" pitchFamily="2" charset="2"/>
              </a:rPr>
              <a:t>;</a:t>
            </a:r>
            <a:r>
              <a:rPr lang="en-US" dirty="0" smtClean="0">
                <a:sym typeface="Wingdings" pitchFamily="2" charset="2"/>
              </a:rPr>
              <a:t> D | </a:t>
            </a:r>
            <a:r>
              <a:rPr lang="en-US" b="1" dirty="0" smtClean="0">
                <a:sym typeface="Wingdings" pitchFamily="2" charset="2"/>
              </a:rPr>
              <a:t>id :</a:t>
            </a:r>
            <a:r>
              <a:rPr lang="en-US" dirty="0" smtClean="0">
                <a:sym typeface="Wingdings" pitchFamily="2" charset="2"/>
              </a:rPr>
              <a:t> T</a:t>
            </a: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T  </a:t>
            </a:r>
            <a:r>
              <a:rPr lang="en-US" b="1" dirty="0" smtClean="0">
                <a:sym typeface="Wingdings" pitchFamily="2" charset="2"/>
              </a:rPr>
              <a:t>char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integer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array [ num ] of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^</a:t>
            </a:r>
            <a:r>
              <a:rPr lang="en-US" dirty="0" smtClean="0">
                <a:sym typeface="Wingdings" pitchFamily="2" charset="2"/>
              </a:rPr>
              <a:t>T</a:t>
            </a:r>
            <a:endParaRPr lang="en-US" b="1" dirty="0" smtClean="0"/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literal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num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id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mod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[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] </a:t>
            </a:r>
            <a:r>
              <a:rPr lang="en-US" dirty="0" smtClean="0">
                <a:sym typeface="Wingdings" pitchFamily="2" charset="2"/>
              </a:rPr>
              <a:t>|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^</a:t>
            </a:r>
            <a:endParaRPr lang="en-US" dirty="0">
              <a:latin typeface="Book Antiqua" pitchFamily="18" charset="0"/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03408" y="5016078"/>
            <a:ext cx="280489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 smtClean="0">
                <a:latin typeface="Book Antiqua" pitchFamily="18" charset="0"/>
                <a:sym typeface="Wingdings" pitchFamily="2" charset="2"/>
              </a:rPr>
              <a:t>key : integer;</a:t>
            </a:r>
            <a:br>
              <a:rPr lang="en-US" sz="3200" dirty="0" smtClean="0">
                <a:latin typeface="Book Antiqua" pitchFamily="18" charset="0"/>
                <a:sym typeface="Wingdings" pitchFamily="2" charset="2"/>
              </a:rPr>
            </a:br>
            <a:r>
              <a:rPr lang="en-US" sz="3200" dirty="0" smtClean="0">
                <a:latin typeface="Book Antiqua" pitchFamily="18" charset="0"/>
                <a:sym typeface="Wingdings" pitchFamily="2" charset="2"/>
              </a:rPr>
              <a:t>key mod 1999</a:t>
            </a:r>
            <a:endParaRPr lang="pt-BR" sz="3200" dirty="0"/>
          </a:p>
        </p:txBody>
      </p:sp>
      <p:sp>
        <p:nvSpPr>
          <p:cNvPr id="7" name="Rectangular Callout 6"/>
          <p:cNvSpPr/>
          <p:nvPr/>
        </p:nvSpPr>
        <p:spPr>
          <a:xfrm>
            <a:off x="1331640" y="5016078"/>
            <a:ext cx="1928826" cy="642942"/>
          </a:xfrm>
          <a:prstGeom prst="wedgeRectCallout">
            <a:avLst>
              <a:gd name="adj1" fmla="val 76024"/>
              <a:gd name="adj2" fmla="val 4486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Exemplo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963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Sistema de </a:t>
            </a:r>
            <a:r>
              <a:rPr lang="en-US" dirty="0" err="1" smtClean="0"/>
              <a:t>tipos</a:t>
            </a:r>
            <a:r>
              <a:rPr lang="en-US" dirty="0" smtClean="0"/>
              <a:t> simples</a:t>
            </a:r>
            <a:endParaRPr lang="pt-BR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5257800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P  D </a:t>
            </a:r>
            <a:r>
              <a:rPr lang="en-US" b="1" dirty="0">
                <a:sym typeface="Wingdings" pitchFamily="2" charset="2"/>
              </a:rPr>
              <a:t>;</a:t>
            </a:r>
            <a:r>
              <a:rPr lang="en-US" dirty="0">
                <a:sym typeface="Wingdings" pitchFamily="2" charset="2"/>
              </a:rPr>
              <a:t> E        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D  D </a:t>
            </a:r>
            <a:r>
              <a:rPr lang="en-US" b="1" dirty="0">
                <a:sym typeface="Wingdings" pitchFamily="2" charset="2"/>
              </a:rPr>
              <a:t>;</a:t>
            </a:r>
            <a:r>
              <a:rPr lang="en-US" dirty="0">
                <a:sym typeface="Wingdings" pitchFamily="2" charset="2"/>
              </a:rPr>
              <a:t> D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D  </a:t>
            </a:r>
            <a:r>
              <a:rPr lang="en-US" b="1" dirty="0">
                <a:sym typeface="Wingdings" pitchFamily="2" charset="2"/>
              </a:rPr>
              <a:t>id :</a:t>
            </a:r>
            <a:r>
              <a:rPr lang="en-US" dirty="0">
                <a:sym typeface="Wingdings" pitchFamily="2" charset="2"/>
              </a:rPr>
              <a:t> T     {</a:t>
            </a:r>
            <a:r>
              <a:rPr lang="en-US" dirty="0" err="1">
                <a:sym typeface="Wingdings" pitchFamily="2" charset="2"/>
              </a:rPr>
              <a:t>addtype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id.entry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)}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  </a:t>
            </a:r>
            <a:r>
              <a:rPr lang="en-US" b="1" dirty="0">
                <a:sym typeface="Wingdings" pitchFamily="2" charset="2"/>
              </a:rPr>
              <a:t>char      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char}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integer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integer}</a:t>
            </a:r>
            <a:r>
              <a:rPr lang="en-US" b="1" dirty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array [ num ] of </a:t>
            </a: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  </a:t>
            </a:r>
            <a:br>
              <a:rPr lang="en-US" b="1" dirty="0">
                <a:sym typeface="Wingdings" pitchFamily="2" charset="2"/>
              </a:rPr>
            </a:b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T.type</a:t>
            </a:r>
            <a:r>
              <a:rPr lang="en-US" dirty="0" smtClean="0">
                <a:sym typeface="Wingdings" pitchFamily="2" charset="2"/>
              </a:rPr>
              <a:t> = array(1</a:t>
            </a:r>
            <a:r>
              <a:rPr lang="en-US" dirty="0">
                <a:sym typeface="Wingdings" pitchFamily="2" charset="2"/>
              </a:rPr>
              <a:t>..num.val, T1.type</a:t>
            </a:r>
            <a:r>
              <a:rPr lang="en-US" dirty="0" smtClean="0">
                <a:sym typeface="Wingdings" pitchFamily="2" charset="2"/>
              </a:rPr>
              <a:t>)}</a:t>
            </a:r>
          </a:p>
          <a:p>
            <a:pPr marL="609600" indent="-609600">
              <a:buNone/>
            </a:pPr>
            <a:r>
              <a:rPr lang="en-US" dirty="0">
                <a:sym typeface="Wingdings" pitchFamily="2" charset="2"/>
              </a:rPr>
              <a:t>T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b="1" dirty="0">
                <a:sym typeface="Wingdings" pitchFamily="2" charset="2"/>
              </a:rPr>
              <a:t> ^</a:t>
            </a:r>
            <a:r>
              <a:rPr lang="en-US" dirty="0">
                <a:sym typeface="Wingdings" pitchFamily="2" charset="2"/>
              </a:rPr>
              <a:t>T          {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pointer(T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</a:t>
            </a:r>
            <a:r>
              <a:rPr lang="en-US" dirty="0" smtClean="0">
                <a:sym typeface="Wingdings" pitchFamily="2" charset="2"/>
              </a:rPr>
              <a:t>)}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060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Sistema de </a:t>
            </a:r>
            <a:r>
              <a:rPr lang="en-US" dirty="0" err="1" smtClean="0"/>
              <a:t>tipos</a:t>
            </a:r>
            <a:r>
              <a:rPr lang="en-US" dirty="0" smtClean="0"/>
              <a:t> simples</a:t>
            </a:r>
            <a:endParaRPr lang="pt-BR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298"/>
            <a:ext cx="8229600" cy="4972072"/>
          </a:xfrm>
        </p:spPr>
        <p:txBody>
          <a:bodyPr>
            <a:normAutofit/>
          </a:bodyPr>
          <a:lstStyle/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ym typeface="Wingdings" pitchFamily="2" charset="2"/>
              </a:rPr>
              <a:t>literal  </a:t>
            </a:r>
            <a:r>
              <a:rPr lang="en-US" dirty="0" smtClean="0">
                <a:sym typeface="Wingdings" pitchFamily="2" charset="2"/>
              </a:rPr>
              <a:t>  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char}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num 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integer}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</a:t>
            </a:r>
            <a:r>
              <a:rPr lang="en-US" b="1" dirty="0" smtClean="0">
                <a:sym typeface="Wingdings" pitchFamily="2" charset="2"/>
              </a:rPr>
              <a:t>id      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lookup(</a:t>
            </a:r>
            <a:r>
              <a:rPr lang="en-US" dirty="0" err="1" smtClean="0">
                <a:sym typeface="Wingdings" pitchFamily="2" charset="2"/>
              </a:rPr>
              <a:t>id.entry</a:t>
            </a:r>
            <a:r>
              <a:rPr lang="en-US" dirty="0" smtClean="0">
                <a:sym typeface="Wingdings" pitchFamily="2" charset="2"/>
              </a:rPr>
              <a:t>)}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E  E</a:t>
            </a:r>
            <a:r>
              <a:rPr lang="en-US" b="1" dirty="0" smtClean="0">
                <a:sym typeface="Wingdings" pitchFamily="2" charset="2"/>
              </a:rPr>
              <a:t> mod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if (E</a:t>
            </a:r>
            <a:r>
              <a:rPr lang="en-US" baseline="-25000" dirty="0" smtClean="0"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.type == integer &amp;&amp;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    E</a:t>
            </a:r>
            <a:r>
              <a:rPr lang="en-US" baseline="-25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.type == integer) integer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else </a:t>
            </a:r>
            <a:r>
              <a:rPr lang="en-US" dirty="0" err="1" smtClean="0">
                <a:sym typeface="Wingdings" pitchFamily="2" charset="2"/>
              </a:rPr>
              <a:t>type_error</a:t>
            </a:r>
            <a:r>
              <a:rPr lang="en-US" dirty="0" smtClean="0">
                <a:sym typeface="Wingdings" pitchFamily="2" charset="2"/>
              </a:rPr>
              <a:t> }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456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Sistema de </a:t>
            </a:r>
            <a:r>
              <a:rPr lang="en-US" dirty="0" err="1" smtClean="0"/>
              <a:t>tipos</a:t>
            </a:r>
            <a:r>
              <a:rPr lang="en-US" dirty="0" smtClean="0"/>
              <a:t> simples</a:t>
            </a:r>
            <a:endParaRPr lang="pt-BR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E 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[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]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 = if </a:t>
            </a:r>
            <a:r>
              <a:rPr lang="en-US" dirty="0">
                <a:sym typeface="Wingdings" pitchFamily="2" charset="2"/>
              </a:rPr>
              <a:t>(E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.type == integer &amp;&amp; </a:t>
            </a:r>
            <a:br>
              <a:rPr lang="en-US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     </a:t>
            </a:r>
            <a:r>
              <a:rPr lang="en-US" dirty="0">
                <a:sym typeface="Wingdings" pitchFamily="2" charset="2"/>
              </a:rPr>
              <a:t>E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== array(</a:t>
            </a:r>
            <a:r>
              <a:rPr lang="en-US" dirty="0" err="1">
                <a:sym typeface="Wingdings" pitchFamily="2" charset="2"/>
              </a:rPr>
              <a:t>s,t</a:t>
            </a:r>
            <a:r>
              <a:rPr lang="en-US" dirty="0" smtClean="0">
                <a:sym typeface="Wingdings" pitchFamily="2" charset="2"/>
              </a:rPr>
              <a:t>)) = </a:t>
            </a:r>
            <a:r>
              <a:rPr lang="en-US" dirty="0">
                <a:sym typeface="Wingdings" pitchFamily="2" charset="2"/>
              </a:rPr>
              <a:t>t </a:t>
            </a: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else </a:t>
            </a:r>
            <a:r>
              <a:rPr lang="en-US" dirty="0" err="1" smtClean="0">
                <a:sym typeface="Wingdings" pitchFamily="2" charset="2"/>
              </a:rPr>
              <a:t>type_error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E  </a:t>
            </a:r>
            <a:r>
              <a:rPr lang="en-US" dirty="0" smtClean="0">
                <a:sym typeface="Wingdings" pitchFamily="2" charset="2"/>
              </a:rPr>
              <a:t>E</a:t>
            </a:r>
            <a:r>
              <a:rPr lang="en-US" baseline="-25000" dirty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^ </a:t>
            </a: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if (E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== pointer(t</a:t>
            </a:r>
            <a:r>
              <a:rPr lang="en-US" dirty="0" smtClean="0">
                <a:sym typeface="Wingdings" pitchFamily="2" charset="2"/>
              </a:rPr>
              <a:t>)) </a:t>
            </a:r>
            <a:r>
              <a:rPr lang="en-US" dirty="0">
                <a:sym typeface="Wingdings" pitchFamily="2" charset="2"/>
              </a:rPr>
              <a:t>t </a:t>
            </a:r>
            <a:br>
              <a:rPr lang="en-US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              </a:t>
            </a:r>
            <a:r>
              <a:rPr lang="en-US" dirty="0">
                <a:sym typeface="Wingdings" pitchFamily="2" charset="2"/>
              </a:rPr>
              <a:t>else </a:t>
            </a:r>
            <a:r>
              <a:rPr lang="en-US" dirty="0" err="1">
                <a:sym typeface="Wingdings" pitchFamily="2" charset="2"/>
              </a:rPr>
              <a:t>type_error</a:t>
            </a:r>
            <a:r>
              <a:rPr lang="en-US" dirty="0">
                <a:sym typeface="Wingdings" pitchFamily="2" charset="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4977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Adicione regras semânticas para comandos</a:t>
            </a:r>
          </a:p>
          <a:p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596" y="2428868"/>
            <a:ext cx="8229600" cy="290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id =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        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if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then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S</a:t>
            </a: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 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while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do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</a:t>
            </a:r>
            <a:endParaRPr kumimoji="0" lang="en-US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37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S  </a:t>
            </a:r>
            <a:r>
              <a:rPr lang="en-US" b="1" dirty="0">
                <a:sym typeface="Wingdings" pitchFamily="2" charset="2"/>
              </a:rPr>
              <a:t>id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=</a:t>
            </a:r>
            <a:r>
              <a:rPr lang="en-US" dirty="0">
                <a:sym typeface="Wingdings" pitchFamily="2" charset="2"/>
              </a:rPr>
              <a:t> E</a:t>
            </a:r>
            <a:r>
              <a:rPr lang="en-US" b="1" dirty="0">
                <a:sym typeface="Wingdings" pitchFamily="2" charset="2"/>
              </a:rPr>
              <a:t>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 </a:t>
            </a:r>
            <a:r>
              <a:rPr lang="en-US" dirty="0" smtClean="0">
                <a:sym typeface="Wingdings" pitchFamily="2" charset="2"/>
              </a:rPr>
              <a:t>{if </a:t>
            </a:r>
            <a:r>
              <a:rPr lang="en-US" dirty="0" smtClean="0">
                <a:sym typeface="Wingdings" pitchFamily="2" charset="2"/>
              </a:rPr>
              <a:t>(lookup(</a:t>
            </a:r>
            <a:r>
              <a:rPr lang="en-US" dirty="0" err="1" smtClean="0">
                <a:sym typeface="Wingdings" pitchFamily="2" charset="2"/>
              </a:rPr>
              <a:t>id.entry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!= </a:t>
            </a:r>
            <a:r>
              <a:rPr lang="en-US" dirty="0" err="1" smtClean="0">
                <a:sym typeface="Wingdings" pitchFamily="2" charset="2"/>
              </a:rPr>
              <a:t>E.type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 smtClean="0">
                <a:sym typeface="Wingdings" pitchFamily="2" charset="2"/>
              </a:rPr>
              <a:t>type_error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S  </a:t>
            </a:r>
            <a:r>
              <a:rPr lang="en-US" b="1" dirty="0">
                <a:sym typeface="Wingdings" pitchFamily="2" charset="2"/>
              </a:rPr>
              <a:t>if</a:t>
            </a:r>
            <a:r>
              <a:rPr lang="en-US" dirty="0">
                <a:sym typeface="Wingdings" pitchFamily="2" charset="2"/>
              </a:rPr>
              <a:t> E </a:t>
            </a:r>
            <a:r>
              <a:rPr lang="en-US" b="1" dirty="0">
                <a:sym typeface="Wingdings" pitchFamily="2" charset="2"/>
              </a:rPr>
              <a:t>then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S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/>
            </a:r>
            <a:br>
              <a:rPr lang="en-US" b="1" dirty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{if 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!= </a:t>
            </a:r>
            <a:r>
              <a:rPr lang="en-US" dirty="0" err="1" smtClean="0">
                <a:sym typeface="Wingdings" pitchFamily="2" charset="2"/>
              </a:rPr>
              <a:t>boolean</a:t>
            </a:r>
            <a:r>
              <a:rPr lang="en-US" dirty="0" smtClean="0">
                <a:sym typeface="Wingdings" pitchFamily="2" charset="2"/>
              </a:rPr>
              <a:t>) </a:t>
            </a:r>
            <a:r>
              <a:rPr lang="en-US" dirty="0" err="1" smtClean="0">
                <a:sym typeface="Wingdings" pitchFamily="2" charset="2"/>
              </a:rPr>
              <a:t>type_error</a:t>
            </a:r>
            <a:r>
              <a:rPr lang="en-US" dirty="0" smtClean="0">
                <a:sym typeface="Wingdings" pitchFamily="2" charset="2"/>
              </a:rPr>
              <a:t> 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S  </a:t>
            </a:r>
            <a:r>
              <a:rPr lang="en-US" b="1" dirty="0">
                <a:sym typeface="Wingdings" pitchFamily="2" charset="2"/>
              </a:rPr>
              <a:t>while</a:t>
            </a:r>
            <a:r>
              <a:rPr lang="en-US" dirty="0">
                <a:sym typeface="Wingdings" pitchFamily="2" charset="2"/>
              </a:rPr>
              <a:t> E </a:t>
            </a:r>
            <a:r>
              <a:rPr lang="en-US" b="1" dirty="0">
                <a:sym typeface="Wingdings" pitchFamily="2" charset="2"/>
              </a:rPr>
              <a:t>do</a:t>
            </a:r>
            <a:r>
              <a:rPr lang="en-US" dirty="0">
                <a:sym typeface="Wingdings" pitchFamily="2" charset="2"/>
              </a:rPr>
              <a:t> S</a:t>
            </a:r>
            <a:r>
              <a:rPr lang="en-US" b="1" dirty="0">
                <a:sym typeface="Wingdings" pitchFamily="2" charset="2"/>
              </a:rPr>
              <a:t> </a:t>
            </a:r>
          </a:p>
          <a:p>
            <a:pPr marL="609600" indent="-609600">
              <a:buFontTx/>
              <a:buNone/>
            </a:pPr>
            <a:r>
              <a:rPr lang="en-US" b="1" dirty="0">
                <a:sym typeface="Wingdings" pitchFamily="2" charset="2"/>
              </a:rPr>
              <a:t>      </a:t>
            </a:r>
            <a:r>
              <a:rPr lang="en-US" dirty="0">
                <a:sym typeface="Wingdings" pitchFamily="2" charset="2"/>
              </a:rPr>
              <a:t>{if (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!= </a:t>
            </a:r>
            <a:r>
              <a:rPr lang="en-US" dirty="0" err="1">
                <a:sym typeface="Wingdings" pitchFamily="2" charset="2"/>
              </a:rPr>
              <a:t>boolean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err="1">
                <a:sym typeface="Wingdings" pitchFamily="2" charset="2"/>
              </a:rPr>
              <a:t>type_error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}</a:t>
            </a:r>
            <a:endParaRPr lang="en-US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91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Organização do compilador</a:t>
            </a:r>
            <a:endParaRPr lang="pt-BR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96968" y="2540007"/>
            <a:ext cx="1905000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/>
              <a:t>parser</a:t>
            </a:r>
            <a:endParaRPr lang="pt-BR" sz="2400" b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33768" y="2540007"/>
            <a:ext cx="1600200" cy="990600"/>
          </a:xfrm>
          <a:prstGeom prst="rect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 dirty="0" err="1" smtClean="0"/>
              <a:t>Checador</a:t>
            </a:r>
            <a:endParaRPr lang="en-US" sz="2400" b="0" dirty="0"/>
          </a:p>
          <a:p>
            <a:pPr algn="ctr"/>
            <a:r>
              <a:rPr lang="en-US" sz="2400" b="0" dirty="0"/>
              <a:t>de </a:t>
            </a:r>
            <a:r>
              <a:rPr lang="en-US" sz="2400" b="0" dirty="0" err="1"/>
              <a:t>tipos</a:t>
            </a:r>
            <a:endParaRPr lang="pt-BR" sz="2400" b="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-32" y="2844807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0"/>
              <a:t>tokens</a:t>
            </a:r>
            <a:endParaRPr lang="pt-BR" b="0"/>
          </a:p>
        </p:txBody>
      </p:sp>
      <p:cxnSp>
        <p:nvCxnSpPr>
          <p:cNvPr id="7" name="AutoShape 8"/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3301968" y="3035307"/>
            <a:ext cx="431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939768" y="30734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cxnSp>
        <p:nvCxnSpPr>
          <p:cNvPr id="9" name="AutoShape 14"/>
          <p:cNvCxnSpPr>
            <a:cxnSpLocks noChangeShapeType="1"/>
            <a:stCxn id="5" idx="3"/>
            <a:endCxn id="10" idx="1"/>
          </p:cNvCxnSpPr>
          <p:nvPr/>
        </p:nvCxnSpPr>
        <p:spPr bwMode="auto">
          <a:xfrm>
            <a:off x="5333968" y="3035307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867368" y="2463807"/>
            <a:ext cx="22098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400" b="0"/>
              <a:t>Gerador de </a:t>
            </a:r>
          </a:p>
          <a:p>
            <a:pPr algn="ctr"/>
            <a:r>
              <a:rPr lang="en-US" sz="2400" b="0"/>
              <a:t>código </a:t>
            </a:r>
          </a:p>
          <a:p>
            <a:pPr algn="ctr"/>
            <a:r>
              <a:rPr lang="en-US" sz="2400" b="0"/>
              <a:t>intermediário</a:t>
            </a:r>
            <a:endParaRPr lang="pt-BR" sz="2400" b="0"/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3089273" y="1711099"/>
            <a:ext cx="1196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dirty="0" err="1"/>
              <a:t>árvore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/>
              <a:t>sintática</a:t>
            </a:r>
            <a:endParaRPr lang="pt-BR" b="0" dirty="0"/>
          </a:p>
        </p:txBody>
      </p:sp>
      <p:sp>
        <p:nvSpPr>
          <p:cNvPr id="12" name="Line 21"/>
          <p:cNvSpPr>
            <a:spLocks noChangeShapeType="1"/>
          </p:cNvSpPr>
          <p:nvPr/>
        </p:nvSpPr>
        <p:spPr bwMode="auto">
          <a:xfrm>
            <a:off x="8102568" y="31496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3214678" y="4643446"/>
            <a:ext cx="1634208" cy="928694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pt-BR" sz="2800" b="0" dirty="0" smtClean="0">
                <a:solidFill>
                  <a:srgbClr val="000000"/>
                </a:solidFill>
              </a:rPr>
              <a:t>tabela de </a:t>
            </a:r>
            <a:br>
              <a:rPr lang="pt-BR" sz="2800" b="0" dirty="0" smtClean="0">
                <a:solidFill>
                  <a:srgbClr val="000000"/>
                </a:solidFill>
              </a:rPr>
            </a:br>
            <a:r>
              <a:rPr lang="pt-BR" sz="2800" b="0" dirty="0" smtClean="0">
                <a:solidFill>
                  <a:srgbClr val="000000"/>
                </a:solidFill>
              </a:rPr>
              <a:t>símbolos</a:t>
            </a:r>
            <a:endParaRPr lang="pt-BR" sz="2800" b="0" dirty="0">
              <a:solidFill>
                <a:srgbClr val="000000"/>
              </a:solidFill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 flipV="1">
            <a:off x="2832418" y="3640690"/>
            <a:ext cx="516270" cy="9313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 flipV="1">
            <a:off x="4714876" y="3643314"/>
            <a:ext cx="513314" cy="928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4870658" y="3714752"/>
            <a:ext cx="1857388" cy="928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89537" y="1714488"/>
            <a:ext cx="11969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0" dirty="0" err="1"/>
              <a:t>árvore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b="0" dirty="0" err="1"/>
              <a:t>sintática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6332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Adicione </a:t>
            </a:r>
            <a:r>
              <a:rPr lang="pt-BR" dirty="0" smtClean="0"/>
              <a:t>regras semânticas às novas </a:t>
            </a:r>
            <a:r>
              <a:rPr lang="pt-BR" dirty="0" smtClean="0"/>
              <a:t>produções da gramática, considerando chamada de métodos (com apenas um arg.)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87824" y="3501008"/>
            <a:ext cx="2890830" cy="1357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  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E 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(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98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T  </a:t>
            </a:r>
            <a:r>
              <a:rPr lang="en-US" dirty="0" smtClean="0">
                <a:sym typeface="Wingdings" pitchFamily="2" charset="2"/>
              </a:rPr>
              <a:t>T</a:t>
            </a:r>
            <a:r>
              <a:rPr lang="en-US" b="1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Symbol" pitchFamily="18" charset="2"/>
              </a:rPr>
              <a:t> </a:t>
            </a:r>
            <a:r>
              <a:rPr lang="en-US" dirty="0" smtClean="0">
                <a:sym typeface="Wingdings" pitchFamily="2" charset="2"/>
              </a:rPr>
              <a:t>T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 smtClean="0">
                <a:sym typeface="Wingdings" pitchFamily="2" charset="2"/>
              </a:rPr>
              <a:t>T.type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T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>
                <a:sym typeface="Symbol" pitchFamily="18" charset="2"/>
              </a:rPr>
              <a:t>T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dirty="0">
                <a:sym typeface="Symbol" pitchFamily="18" charset="2"/>
              </a:rPr>
              <a:t>.type}</a:t>
            </a:r>
          </a:p>
          <a:p>
            <a:pPr marL="609600" indent="-609600">
              <a:buFontTx/>
              <a:buNone/>
            </a:pPr>
            <a:r>
              <a:rPr lang="en-US" dirty="0">
                <a:sym typeface="Wingdings" pitchFamily="2" charset="2"/>
              </a:rPr>
              <a:t>E  </a:t>
            </a:r>
            <a:r>
              <a:rPr lang="en-US" dirty="0" smtClean="0">
                <a:sym typeface="Wingdings" pitchFamily="2" charset="2"/>
              </a:rPr>
              <a:t>E </a:t>
            </a:r>
            <a:r>
              <a:rPr lang="en-US" b="1" dirty="0">
                <a:sym typeface="Wingdings" pitchFamily="2" charset="2"/>
              </a:rPr>
              <a:t>(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E </a:t>
            </a:r>
            <a:r>
              <a:rPr lang="en-US" b="1" dirty="0">
                <a:sym typeface="Wingdings" pitchFamily="2" charset="2"/>
              </a:rPr>
              <a:t>) </a:t>
            </a:r>
            <a:endParaRPr lang="en-US" b="1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b="1" dirty="0" smtClean="0">
                <a:sym typeface="Wingdings" pitchFamily="2" charset="2"/>
              </a:rPr>
              <a:t>     </a:t>
            </a:r>
            <a:r>
              <a:rPr lang="en-US" dirty="0" smtClean="0">
                <a:sym typeface="Wingdings" pitchFamily="2" charset="2"/>
              </a:rPr>
              <a:t>{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if (E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.type == s </a:t>
            </a:r>
            <a:r>
              <a:rPr lang="en-US" dirty="0" smtClean="0">
                <a:sym typeface="Wingdings" pitchFamily="2" charset="2"/>
              </a:rPr>
              <a:t>&amp;&amp;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 smtClean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      E</a:t>
            </a:r>
            <a:r>
              <a:rPr lang="en-US" baseline="-25000" dirty="0" smtClean="0">
                <a:sym typeface="Wingdings" pitchFamily="2" charset="2"/>
              </a:rPr>
              <a:t>1 </a:t>
            </a:r>
            <a:r>
              <a:rPr lang="en-US" dirty="0">
                <a:sym typeface="Wingdings" pitchFamily="2" charset="2"/>
              </a:rPr>
              <a:t>.type == s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t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dirty="0" smtClean="0">
                <a:sym typeface="Wingdings" pitchFamily="2" charset="2"/>
              </a:rPr>
              <a:t>t </a:t>
            </a:r>
            <a:endParaRPr lang="en-US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r>
              <a:rPr lang="en-US" dirty="0" smtClean="0">
                <a:sym typeface="Wingdings" pitchFamily="2" charset="2"/>
              </a:rPr>
              <a:t>                      </a:t>
            </a:r>
            <a:r>
              <a:rPr lang="en-US" dirty="0">
                <a:sym typeface="Wingdings" pitchFamily="2" charset="2"/>
              </a:rPr>
              <a:t>else </a:t>
            </a:r>
            <a:r>
              <a:rPr lang="en-US" dirty="0" err="1">
                <a:sym typeface="Wingdings" pitchFamily="2" charset="2"/>
              </a:rPr>
              <a:t>type_error</a:t>
            </a:r>
            <a:r>
              <a:rPr lang="en-US" dirty="0">
                <a:sym typeface="Wingdings" pitchFamily="2" charset="2"/>
              </a:rPr>
              <a:t> }</a:t>
            </a:r>
            <a:endParaRPr lang="en-US" b="1" dirty="0">
              <a:sym typeface="Wingdings" pitchFamily="2" charset="2"/>
            </a:endParaRPr>
          </a:p>
          <a:p>
            <a:pPr marL="609600" indent="-609600">
              <a:buFontTx/>
              <a:buNone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273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</a:t>
            </a:r>
            <a:r>
              <a:rPr lang="pt-BR" dirty="0" err="1" smtClean="0"/>
              <a:t>visitors</a:t>
            </a:r>
            <a:r>
              <a:rPr lang="pt-BR" dirty="0" smtClean="0"/>
              <a:t> para fazer a checagem de tipos conforme definição anterior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707904" y="3428999"/>
            <a:ext cx="1417376" cy="646331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3600" b="1" dirty="0" smtClean="0"/>
              <a:t>DEMO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5082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conceitos </a:t>
            </a:r>
            <a:r>
              <a:rPr lang="pt-BR" dirty="0" smtClean="0"/>
              <a:t>relevantes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9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Conversão de tipos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14749"/>
          </a:xfrm>
        </p:spPr>
        <p:txBody>
          <a:bodyPr/>
          <a:lstStyle/>
          <a:p>
            <a:r>
              <a:rPr lang="pt-BR" b="1" dirty="0" err="1" smtClean="0"/>
              <a:t>Co</a:t>
            </a:r>
            <a:r>
              <a:rPr lang="pt-BR" b="1" dirty="0" smtClean="0"/>
              <a:t>(</a:t>
            </a:r>
            <a:r>
              <a:rPr lang="pt-BR" b="1" dirty="0" err="1" smtClean="0"/>
              <a:t>nv</a:t>
            </a:r>
            <a:r>
              <a:rPr lang="pt-BR" b="1" dirty="0" smtClean="0"/>
              <a:t>)</a:t>
            </a:r>
            <a:r>
              <a:rPr lang="pt-BR" b="1" dirty="0" err="1" smtClean="0"/>
              <a:t>ersão</a:t>
            </a:r>
            <a:r>
              <a:rPr lang="pt-BR" b="1" dirty="0" smtClean="0"/>
              <a:t>: Implícita e Explícita</a:t>
            </a:r>
          </a:p>
          <a:p>
            <a:r>
              <a:rPr lang="pt-BR" b="1" dirty="0" smtClean="0"/>
              <a:t>Implícita</a:t>
            </a:r>
            <a:r>
              <a:rPr lang="pt-BR" dirty="0" smtClean="0"/>
              <a:t>: O compilador adiciona implicitamente função de conversão</a:t>
            </a:r>
          </a:p>
          <a:p>
            <a:pPr lvl="1"/>
            <a:r>
              <a:rPr lang="pt-BR" dirty="0" smtClean="0"/>
              <a:t>Normalmente não há perda de informação.  Por exemplo, de </a:t>
            </a:r>
            <a:r>
              <a:rPr lang="pt-BR" dirty="0" err="1" smtClean="0">
                <a:latin typeface="Book Antiqua" panose="02040602050305030304" pitchFamily="18" charset="0"/>
              </a:rPr>
              <a:t>int</a:t>
            </a:r>
            <a:r>
              <a:rPr lang="pt-BR" dirty="0" smtClean="0"/>
              <a:t> para </a:t>
            </a:r>
            <a:r>
              <a:rPr lang="pt-BR" dirty="0" err="1" smtClean="0">
                <a:latin typeface="Book Antiqua" panose="02040602050305030304" pitchFamily="18" charset="0"/>
              </a:rPr>
              <a:t>float</a:t>
            </a:r>
            <a:endParaRPr lang="pt-BR" dirty="0" smtClean="0">
              <a:latin typeface="Book Antiqua" panose="02040602050305030304" pitchFamily="18" charset="0"/>
            </a:endParaRPr>
          </a:p>
          <a:p>
            <a:r>
              <a:rPr lang="pt-BR" b="1" dirty="0" smtClean="0"/>
              <a:t>Explícita</a:t>
            </a:r>
            <a:r>
              <a:rPr lang="pt-BR" dirty="0" smtClean="0"/>
              <a:t>: O programador precisa indicar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835696" y="4861484"/>
            <a:ext cx="535788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interpret(Instruction </a:t>
            </a:r>
            <a:r>
              <a:rPr lang="en-US" sz="2400" dirty="0" err="1" smtClean="0">
                <a:latin typeface="Book Antiqua" pitchFamily="18" charset="0"/>
              </a:rPr>
              <a:t>insn</a:t>
            </a:r>
            <a:r>
              <a:rPr lang="en-US" sz="2400" dirty="0" smtClean="0">
                <a:latin typeface="Book Antiqua" pitchFamily="18" charset="0"/>
              </a:rPr>
              <a:t>) {   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switch (</a:t>
            </a:r>
            <a:r>
              <a:rPr lang="en-US" sz="2400" dirty="0" err="1" smtClean="0">
                <a:latin typeface="Book Antiqua" pitchFamily="18" charset="0"/>
              </a:rPr>
              <a:t>insn.opcode</a:t>
            </a:r>
            <a:r>
              <a:rPr lang="en-US" sz="2400" dirty="0" smtClean="0">
                <a:latin typeface="Book Antiqua" pitchFamily="18" charset="0"/>
              </a:rPr>
              <a:t>()) {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case </a:t>
            </a:r>
            <a:r>
              <a:rPr lang="en-US" sz="2400" dirty="0" err="1" smtClean="0">
                <a:latin typeface="Book Antiqua" pitchFamily="18" charset="0"/>
              </a:rPr>
              <a:t>Opcode.IADD</a:t>
            </a:r>
            <a:r>
              <a:rPr lang="en-US" sz="2400" dirty="0" smtClean="0">
                <a:latin typeface="Book Antiqua" pitchFamily="18" charset="0"/>
              </a:rPr>
              <a:t> :  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   </a:t>
            </a:r>
            <a:r>
              <a:rPr lang="en-US" sz="2400" dirty="0" err="1" smtClean="0">
                <a:latin typeface="Book Antiqua" pitchFamily="18" charset="0"/>
              </a:rPr>
              <a:t>execArith</a:t>
            </a: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  <a:latin typeface="Book Antiqua" pitchFamily="18" charset="0"/>
              </a:rPr>
              <a:t>ArithInstruction</a:t>
            </a:r>
            <a:r>
              <a:rPr lang="en-US" sz="2400" dirty="0" smtClean="0">
                <a:solidFill>
                  <a:srgbClr val="FF0000"/>
                </a:solidFill>
                <a:latin typeface="Book Antiqua" pitchFamily="18" charset="0"/>
              </a:rPr>
              <a:t>)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err="1" smtClean="0">
                <a:latin typeface="Book Antiqua" pitchFamily="18" charset="0"/>
              </a:rPr>
              <a:t>insn</a:t>
            </a:r>
            <a:r>
              <a:rPr lang="en-US" sz="2400" dirty="0" smtClean="0">
                <a:latin typeface="Book Antiqua" pitchFamily="18" charset="0"/>
              </a:rPr>
              <a:t>));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     break;  …}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611560" y="4838910"/>
            <a:ext cx="109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Casting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23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Tempo de checagem de uma linguagem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2400304"/>
          </a:xfrm>
        </p:spPr>
        <p:txBody>
          <a:bodyPr>
            <a:normAutofit/>
          </a:bodyPr>
          <a:lstStyle/>
          <a:p>
            <a:r>
              <a:rPr lang="pt-BR" b="1" dirty="0" err="1" smtClean="0"/>
              <a:t>Statically</a:t>
            </a:r>
            <a:r>
              <a:rPr lang="pt-BR" dirty="0" err="1" smtClean="0"/>
              <a:t>-typed</a:t>
            </a:r>
            <a:endParaRPr lang="pt-BR" dirty="0" smtClean="0"/>
          </a:p>
          <a:p>
            <a:pPr lvl="1"/>
            <a:r>
              <a:rPr lang="pt-BR" dirty="0" smtClean="0"/>
              <a:t>checagem durante compilação</a:t>
            </a:r>
          </a:p>
          <a:p>
            <a:r>
              <a:rPr lang="pt-BR" b="1" dirty="0" err="1" smtClean="0"/>
              <a:t>Dynamically</a:t>
            </a:r>
            <a:r>
              <a:rPr lang="pt-BR" dirty="0" err="1" smtClean="0"/>
              <a:t>-typed</a:t>
            </a:r>
            <a:endParaRPr lang="pt-BR" dirty="0" smtClean="0"/>
          </a:p>
          <a:p>
            <a:pPr lvl="1"/>
            <a:r>
              <a:rPr lang="pt-BR" dirty="0" smtClean="0"/>
              <a:t>Checagem durante execução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1604" y="4170436"/>
            <a:ext cx="6072230" cy="5847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Motivo de grande debate até hoje!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346" y="5027692"/>
            <a:ext cx="8894150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“</a:t>
            </a:r>
            <a:r>
              <a:rPr lang="pt-BR" sz="3200" dirty="0" err="1" smtClean="0"/>
              <a:t>Dynamic</a:t>
            </a:r>
            <a:r>
              <a:rPr lang="pt-BR" sz="3200" dirty="0" smtClean="0"/>
              <a:t>” mais flexível, porém pode deixar escapar erros e checagem de tipos pode ser custosa.</a:t>
            </a:r>
          </a:p>
        </p:txBody>
      </p:sp>
    </p:spTree>
    <p:extLst>
      <p:ext uri="{BB962C8B-B14F-4D97-AF65-F5344CB8AC3E}">
        <p14:creationId xmlns:p14="http://schemas.microsoft.com/office/powerpoint/2010/main" val="188353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Rigor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linguagem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197167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Strongly</a:t>
            </a:r>
            <a:r>
              <a:rPr lang="en-US" dirty="0" smtClean="0"/>
              <a:t>-typed</a:t>
            </a:r>
          </a:p>
          <a:p>
            <a:pPr lvl="1"/>
            <a:r>
              <a:rPr lang="pt-BR" dirty="0" smtClean="0"/>
              <a:t>Não </a:t>
            </a:r>
            <a:r>
              <a:rPr lang="pt-BR" dirty="0"/>
              <a:t>deixam escapar </a:t>
            </a:r>
            <a:r>
              <a:rPr lang="pt-BR" dirty="0" smtClean="0"/>
              <a:t>certos tipos de erros</a:t>
            </a:r>
          </a:p>
          <a:p>
            <a:r>
              <a:rPr lang="en-US" b="1" dirty="0" smtClean="0"/>
              <a:t>Weakly</a:t>
            </a:r>
            <a:r>
              <a:rPr lang="en-US" dirty="0" smtClean="0"/>
              <a:t>-typed</a:t>
            </a:r>
          </a:p>
          <a:p>
            <a:pPr lvl="1"/>
            <a:r>
              <a:rPr lang="pt-BR" dirty="0" smtClean="0"/>
              <a:t>São mais flexível; é possível que erros escapem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95536" y="3789040"/>
            <a:ext cx="8265036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Diferença está na flexibilidade no uso de tipos. C permite fazer </a:t>
            </a:r>
            <a:r>
              <a:rPr lang="pt-BR" sz="3200" dirty="0" err="1" smtClean="0"/>
              <a:t>casting</a:t>
            </a:r>
            <a:r>
              <a:rPr lang="pt-BR" sz="3200" dirty="0" smtClean="0"/>
              <a:t> de tipos </a:t>
            </a:r>
            <a:r>
              <a:rPr lang="pt-BR" sz="3200" b="1" dirty="0" smtClean="0"/>
              <a:t>não relacionados</a:t>
            </a:r>
            <a:r>
              <a:rPr lang="pt-BR" sz="3200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0814" y="5209302"/>
            <a:ext cx="7929618" cy="10772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Na prática, algumas verificações só podem ser feitas dinamicamente.  E.g., índices de </a:t>
            </a:r>
            <a:r>
              <a:rPr lang="pt-BR" sz="3200" dirty="0" err="1" smtClean="0"/>
              <a:t>arrays</a:t>
            </a:r>
            <a:r>
              <a:rPr lang="pt-B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</a:t>
            </a:r>
            <a:r>
              <a:rPr lang="pt-BR" i="1" dirty="0" smtClean="0"/>
              <a:t>ad hoc</a:t>
            </a:r>
            <a:r>
              <a:rPr lang="pt-BR" dirty="0" smtClean="0"/>
              <a:t> (sobrecarga)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Mesmo </a:t>
            </a:r>
            <a:r>
              <a:rPr lang="pt-BR" b="1" dirty="0" smtClean="0"/>
              <a:t>nome</a:t>
            </a:r>
            <a:r>
              <a:rPr lang="pt-BR" dirty="0" smtClean="0"/>
              <a:t> de função (ou operador) é usado em contextos diferentes</a:t>
            </a:r>
          </a:p>
          <a:p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Java: operador + para strings, inteiros, reais</a:t>
            </a:r>
          </a:p>
          <a:p>
            <a:pPr lvl="1"/>
            <a:r>
              <a:rPr lang="pt-BR" dirty="0" smtClean="0"/>
              <a:t>Ada: operador “()” usado para indexar </a:t>
            </a:r>
            <a:r>
              <a:rPr lang="pt-BR" dirty="0" err="1" smtClean="0"/>
              <a:t>arrays</a:t>
            </a:r>
            <a:r>
              <a:rPr lang="pt-BR" dirty="0" smtClean="0"/>
              <a:t>, chamada de funções, e conversão de tipos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8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Polimorfismo de subtipo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Qualquer subtipo de T pode ser usado no contexto onde objeto de tipo T é esperado</a:t>
            </a:r>
          </a:p>
          <a:p>
            <a:r>
              <a:rPr lang="pt-BR" dirty="0" smtClean="0"/>
              <a:t>E.g., Java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67544" y="5250297"/>
            <a:ext cx="3858792" cy="42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draw(Figure fig) {…}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71999" y="2852935"/>
            <a:ext cx="4185139" cy="2281773"/>
          </a:xfrm>
          <a:prstGeom prst="wedgeRectCallout">
            <a:avLst>
              <a:gd name="adj1" fmla="val -91561"/>
              <a:gd name="adj2" fmla="val 54808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Pode-se chamar </a:t>
            </a:r>
            <a:r>
              <a:rPr lang="pt-BR" sz="3200" dirty="0" err="1" smtClean="0">
                <a:latin typeface="Book Antiqua" panose="02040602050305030304" pitchFamily="18" charset="0"/>
              </a:rPr>
              <a:t>draw</a:t>
            </a:r>
            <a:r>
              <a:rPr lang="pt-BR" sz="3200" dirty="0" smtClean="0">
                <a:latin typeface="Book Antiqua" panose="02040602050305030304" pitchFamily="18" charset="0"/>
              </a:rPr>
              <a:t> </a:t>
            </a:r>
            <a:r>
              <a:rPr lang="pt-BR" sz="3200" dirty="0" smtClean="0"/>
              <a:t>passando-se qualquer subtipo de Figure como parâmetro.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55467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3648" y="1418783"/>
            <a:ext cx="5472608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interface Figure {}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</a:t>
            </a:r>
            <a:r>
              <a:rPr lang="en-US" sz="2000" dirty="0" err="1" smtClean="0">
                <a:latin typeface="Book Antiqua" pitchFamily="18" charset="0"/>
              </a:rPr>
              <a:t>BitMapFigure</a:t>
            </a:r>
            <a:r>
              <a:rPr lang="en-US" sz="2000" dirty="0" smtClean="0">
                <a:latin typeface="Book Antiqua" pitchFamily="18" charset="0"/>
              </a:rPr>
              <a:t> implements   Figure {…}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implements Figure {…}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class Circle extends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{}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class </a:t>
            </a:r>
            <a:r>
              <a:rPr lang="en-US" sz="2000" dirty="0" smtClean="0">
                <a:latin typeface="Book Antiqua" pitchFamily="18" charset="0"/>
              </a:rPr>
              <a:t>Square </a:t>
            </a:r>
            <a:r>
              <a:rPr lang="en-US" sz="2000" dirty="0">
                <a:latin typeface="Book Antiqua" pitchFamily="18" charset="0"/>
              </a:rPr>
              <a:t>extends </a:t>
            </a:r>
            <a:r>
              <a:rPr lang="en-US" sz="2000" dirty="0" err="1" smtClean="0">
                <a:latin typeface="Book Antiqua" pitchFamily="18" charset="0"/>
              </a:rPr>
              <a:t>VectorFigure</a:t>
            </a:r>
            <a:r>
              <a:rPr lang="en-US" sz="2000" dirty="0" smtClean="0">
                <a:latin typeface="Book Antiqua" pitchFamily="18" charset="0"/>
              </a:rPr>
              <a:t> {}</a:t>
            </a: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endParaRPr lang="en-US" sz="2000" dirty="0" smtClean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c</a:t>
            </a:r>
            <a:r>
              <a:rPr lang="en-US" sz="2000" dirty="0" smtClean="0">
                <a:latin typeface="Book Antiqua" pitchFamily="18" charset="0"/>
              </a:rPr>
              <a:t>lass </a:t>
            </a:r>
            <a:r>
              <a:rPr lang="en-US" sz="2000" dirty="0" err="1" smtClean="0">
                <a:latin typeface="Book Antiqua" pitchFamily="18" charset="0"/>
              </a:rPr>
              <a:t>Util</a:t>
            </a:r>
            <a:r>
              <a:rPr lang="en-US" sz="2000" dirty="0" smtClean="0">
                <a:latin typeface="Book Antiqua" pitchFamily="18" charset="0"/>
              </a:rPr>
              <a:t> { 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</a:t>
            </a:r>
            <a:r>
              <a:rPr lang="en-US" sz="2000" dirty="0" smtClean="0">
                <a:latin typeface="Book Antiqua" pitchFamily="18" charset="0"/>
              </a:rPr>
              <a:t> void draw(Figure fig) {…}</a:t>
            </a:r>
            <a:endParaRPr lang="en-US" sz="2000" dirty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2000" dirty="0" smtClean="0">
              <a:latin typeface="Book Antiqu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void </a:t>
            </a:r>
            <a:r>
              <a:rPr lang="en-US" sz="2000" dirty="0">
                <a:latin typeface="Book Antiqua" pitchFamily="18" charset="0"/>
              </a:rPr>
              <a:t>main() {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Figure fig = new Circle(...);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</a:t>
            </a:r>
            <a:r>
              <a:rPr lang="en-US" sz="2000" b="1" dirty="0" err="1">
                <a:latin typeface="Book Antiqua" pitchFamily="18" charset="0"/>
              </a:rPr>
              <a:t>Util.draw</a:t>
            </a:r>
            <a:r>
              <a:rPr lang="en-US" sz="2000" b="1" dirty="0">
                <a:latin typeface="Book Antiqua" pitchFamily="18" charset="0"/>
              </a:rPr>
              <a:t>(fig</a:t>
            </a:r>
            <a:r>
              <a:rPr lang="en-US" sz="2000" dirty="0">
                <a:latin typeface="Book Antiqua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Book Antiqua" pitchFamily="18" charset="0"/>
              </a:rPr>
              <a:t>  fig = new Square(...);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Book Antiqua" pitchFamily="18" charset="0"/>
              </a:rPr>
              <a:t>  </a:t>
            </a:r>
            <a:r>
              <a:rPr lang="en-US" sz="2000" b="1" dirty="0" err="1">
                <a:latin typeface="Book Antiqua" pitchFamily="18" charset="0"/>
              </a:rPr>
              <a:t>Util.draw</a:t>
            </a:r>
            <a:r>
              <a:rPr lang="en-US" sz="2000" b="1" dirty="0">
                <a:latin typeface="Book Antiqua" pitchFamily="18" charset="0"/>
              </a:rPr>
              <a:t>(fig);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Book Antiqua" pitchFamily="18" charset="0"/>
              </a:rPr>
              <a:t>}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8" name="Rectangular Callout 4"/>
          <p:cNvSpPr/>
          <p:nvPr/>
        </p:nvSpPr>
        <p:spPr>
          <a:xfrm>
            <a:off x="5940152" y="3273863"/>
            <a:ext cx="2843808" cy="1368152"/>
          </a:xfrm>
          <a:prstGeom prst="wedgeRectCallout">
            <a:avLst>
              <a:gd name="adj1" fmla="val -100394"/>
              <a:gd name="adj2" fmla="val 425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/>
              <a:t>Aceita qualquer tipo de figura!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704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Checagem de Tipos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Procura certos tipos de erros semânticos</a:t>
            </a:r>
          </a:p>
          <a:p>
            <a:pPr lvl="1"/>
            <a:r>
              <a:rPr lang="pt-BR" dirty="0" smtClean="0"/>
              <a:t>Estaticamente (abordagem pessimista)</a:t>
            </a:r>
          </a:p>
          <a:p>
            <a:pPr lvl="2"/>
            <a:r>
              <a:rPr lang="pt-BR" dirty="0" smtClean="0"/>
              <a:t>Evita escapamento de erros simples</a:t>
            </a:r>
          </a:p>
          <a:p>
            <a:pPr lvl="1"/>
            <a:r>
              <a:rPr lang="pt-BR" dirty="0" smtClean="0"/>
              <a:t>Dinamicamente (abordagem otimista)</a:t>
            </a:r>
          </a:p>
          <a:p>
            <a:pPr lvl="2"/>
            <a:r>
              <a:rPr lang="pt-BR" dirty="0" smtClean="0"/>
              <a:t>Mais comum em linguagens de script</a:t>
            </a:r>
          </a:p>
          <a:p>
            <a:pPr lvl="2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27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Polimorfismo paramétrico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3180"/>
          </a:xfrm>
        </p:spPr>
        <p:txBody>
          <a:bodyPr/>
          <a:lstStyle/>
          <a:p>
            <a:r>
              <a:rPr lang="pt-BR" dirty="0" smtClean="0"/>
              <a:t>Facilita definição de funções que manipulam objetos com estruturas diferentes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pt-BR" sz="3200" dirty="0" smtClean="0"/>
              <a:t>E.g. definição da função </a:t>
            </a:r>
            <a:r>
              <a:rPr lang="pt-BR" sz="3200" dirty="0" err="1" smtClean="0">
                <a:latin typeface="Book Antiqua" pitchFamily="18" charset="0"/>
              </a:rPr>
              <a:t>length</a:t>
            </a:r>
            <a:r>
              <a:rPr lang="pt-BR" sz="3200" dirty="0" smtClean="0"/>
              <a:t> para listas</a:t>
            </a:r>
          </a:p>
        </p:txBody>
      </p:sp>
      <p:sp>
        <p:nvSpPr>
          <p:cNvPr id="5" name="Rectangle 4"/>
          <p:cNvSpPr/>
          <p:nvPr/>
        </p:nvSpPr>
        <p:spPr>
          <a:xfrm>
            <a:off x="785786" y="3643314"/>
            <a:ext cx="742955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Está para linguagens funcionais assim como polimorfismo de subtipo está para OO.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1670" y="5000636"/>
            <a:ext cx="5017668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3200" dirty="0" smtClean="0"/>
              <a:t>OO dá suporte com </a:t>
            </a:r>
            <a:r>
              <a:rPr lang="pt-BR" sz="3200" dirty="0" err="1" smtClean="0"/>
              <a:t>generics</a:t>
            </a:r>
            <a:r>
              <a:rPr lang="pt-BR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89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negativo em Pascal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86050" y="285728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7224" y="1540605"/>
            <a:ext cx="7500990" cy="4745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indent="-609600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type link = ^cell;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cell = record info: </a:t>
            </a:r>
            <a:r>
              <a:rPr lang="en-US" sz="2800" dirty="0" smtClean="0">
                <a:solidFill>
                  <a:srgbClr val="FF0000"/>
                </a:solidFill>
                <a:latin typeface="Book Antiqua" pitchFamily="18" charset="0"/>
              </a:rPr>
              <a:t>integer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 next: link; end;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function length (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 link) : integer;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var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 integer;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begin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= 0;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while (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&lt;&gt; nil) do </a:t>
            </a:r>
          </a:p>
          <a:p>
            <a:pPr lvl="0" indent="-609600">
              <a:lnSpc>
                <a:spcPct val="90000"/>
              </a:lnSpc>
              <a:defRPr/>
            </a:pP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begin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  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+ 1;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  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lptr^.next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end;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          length := </a:t>
            </a:r>
            <a:r>
              <a:rPr lang="en-US" sz="2800" dirty="0" err="1" smtClean="0">
                <a:solidFill>
                  <a:schemeClr val="tx1"/>
                </a:solidFill>
                <a:latin typeface="Book Antiqua" pitchFamily="18" charset="0"/>
              </a:rPr>
              <a:t>len</a:t>
            </a: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;</a:t>
            </a:r>
            <a:b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Book Antiqua" pitchFamily="18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20565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positivo em</a:t>
            </a:r>
            <a:r>
              <a:rPr lang="en-US" dirty="0" smtClean="0"/>
              <a:t> Haskell</a:t>
            </a:r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42976" y="4359670"/>
            <a:ext cx="521497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:: [</a:t>
            </a:r>
            <a:r>
              <a:rPr lang="en-US" sz="3200" b="1" dirty="0" smtClean="0">
                <a:solidFill>
                  <a:schemeClr val="tx1"/>
                </a:solidFill>
                <a:latin typeface="Book Antiqua" pitchFamily="18" charset="0"/>
              </a:rPr>
              <a:t>t</a:t>
            </a:r>
            <a:r>
              <a:rPr lang="en-US" sz="3200" dirty="0" smtClean="0">
                <a:latin typeface="Book Antiqua" pitchFamily="18" charset="0"/>
              </a:rPr>
              <a:t>] -&gt; </a:t>
            </a:r>
            <a:r>
              <a:rPr lang="en-US" sz="3200" dirty="0" err="1" smtClean="0">
                <a:latin typeface="Book Antiqua" pitchFamily="18" charset="0"/>
              </a:rPr>
              <a:t>Int</a:t>
            </a:r>
            <a:r>
              <a:rPr lang="en-US" sz="3200" dirty="0" smtClean="0">
                <a:latin typeface="Book Antiqua" pitchFamily="18" charset="0"/>
              </a:rPr>
              <a:t>;</a:t>
            </a:r>
          </a:p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[] = 0</a:t>
            </a:r>
          </a:p>
          <a:p>
            <a:pPr marL="609600" indent="-609600"/>
            <a:r>
              <a:rPr lang="en-US" sz="3200" dirty="0" smtClean="0">
                <a:latin typeface="Book Antiqua" pitchFamily="18" charset="0"/>
              </a:rPr>
              <a:t>length (a:as) = 1 + length as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3643306" y="1645026"/>
            <a:ext cx="4214842" cy="2288030"/>
          </a:xfrm>
          <a:prstGeom prst="wedgeRectCallout">
            <a:avLst>
              <a:gd name="adj1" fmla="val -63587"/>
              <a:gd name="adj2" fmla="val 616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t</a:t>
            </a:r>
            <a:r>
              <a:rPr lang="pt-BR" sz="3200" dirty="0" smtClean="0"/>
              <a:t> é uma variável de tipo.  Neste caso, qualquer lista é aceita como parâmetro.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26983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positivo em</a:t>
            </a:r>
            <a:r>
              <a:rPr lang="en-US" dirty="0" smtClean="0"/>
              <a:t> Java</a:t>
            </a:r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467544" y="2420888"/>
            <a:ext cx="8208912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09600" indent="-609600"/>
            <a:r>
              <a:rPr lang="en-US" sz="3200" dirty="0" smtClean="0">
                <a:latin typeface="Book Antiqua" pitchFamily="18" charset="0"/>
              </a:rPr>
              <a:t>interface List&lt;T&gt; {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int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size</a:t>
            </a:r>
            <a:r>
              <a:rPr lang="pt-BR" sz="3200" dirty="0" smtClean="0">
                <a:latin typeface="Book Antiqua" pitchFamily="18" charset="0"/>
              </a:rPr>
              <a:t>(); ...}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...</a:t>
            </a:r>
          </a:p>
          <a:p>
            <a:pPr marL="609600" indent="-609600"/>
            <a:r>
              <a:rPr lang="pt-BR" sz="3200" dirty="0" err="1" smtClean="0">
                <a:latin typeface="Book Antiqua" pitchFamily="18" charset="0"/>
              </a:rPr>
              <a:t>void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main</a:t>
            </a:r>
            <a:r>
              <a:rPr lang="pt-BR" sz="3200" dirty="0" smtClean="0">
                <a:latin typeface="Book Antiqua" pitchFamily="18" charset="0"/>
              </a:rPr>
              <a:t>() {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  </a:t>
            </a:r>
            <a:r>
              <a:rPr lang="pt-BR" sz="3200" dirty="0" err="1" smtClean="0">
                <a:latin typeface="Book Antiqua" pitchFamily="18" charset="0"/>
              </a:rPr>
              <a:t>List</a:t>
            </a:r>
            <a:r>
              <a:rPr lang="pt-BR" sz="3200" dirty="0" smtClean="0">
                <a:latin typeface="Book Antiqua" pitchFamily="18" charset="0"/>
              </a:rPr>
              <a:t>&lt;</a:t>
            </a:r>
            <a:r>
              <a:rPr lang="en-US" sz="3200" dirty="0" smtClean="0">
                <a:latin typeface="Book Antiqua" pitchFamily="18" charset="0"/>
              </a:rPr>
              <a:t>?</a:t>
            </a:r>
            <a:r>
              <a:rPr lang="pt-BR" sz="3200" dirty="0" smtClean="0">
                <a:latin typeface="Book Antiqua" pitchFamily="18" charset="0"/>
              </a:rPr>
              <a:t>&gt; li = new </a:t>
            </a:r>
            <a:r>
              <a:rPr lang="pt-BR" sz="3200" dirty="0" err="1" smtClean="0">
                <a:latin typeface="Book Antiqua" pitchFamily="18" charset="0"/>
              </a:rPr>
              <a:t>ArrayList</a:t>
            </a:r>
            <a:r>
              <a:rPr lang="pt-BR" sz="3200" dirty="0" smtClean="0">
                <a:latin typeface="Book Antiqua" pitchFamily="18" charset="0"/>
              </a:rPr>
              <a:t>&lt;</a:t>
            </a:r>
            <a:r>
              <a:rPr lang="pt-BR" sz="3200" dirty="0" err="1" smtClean="0">
                <a:latin typeface="Book Antiqua" pitchFamily="18" charset="0"/>
              </a:rPr>
              <a:t>Integer</a:t>
            </a:r>
            <a:r>
              <a:rPr lang="pt-BR" sz="3200" dirty="0" smtClean="0">
                <a:latin typeface="Book Antiqua" pitchFamily="18" charset="0"/>
              </a:rPr>
              <a:t>&gt;();</a:t>
            </a:r>
          </a:p>
          <a:p>
            <a:pPr marL="609600" indent="-609600"/>
            <a:r>
              <a:rPr lang="pt-BR" sz="3200" dirty="0">
                <a:latin typeface="Book Antiqua" pitchFamily="18" charset="0"/>
              </a:rPr>
              <a:t> </a:t>
            </a:r>
            <a:r>
              <a:rPr lang="pt-BR" sz="3200" dirty="0" smtClean="0">
                <a:latin typeface="Book Antiqua" pitchFamily="18" charset="0"/>
              </a:rPr>
              <a:t> </a:t>
            </a:r>
            <a:r>
              <a:rPr lang="pt-BR" sz="3200" dirty="0" err="1" smtClean="0">
                <a:latin typeface="Book Antiqua" pitchFamily="18" charset="0"/>
              </a:rPr>
              <a:t>System.out.println</a:t>
            </a:r>
            <a:r>
              <a:rPr lang="pt-BR" sz="3200" dirty="0" smtClean="0">
                <a:latin typeface="Book Antiqua" pitchFamily="18" charset="0"/>
              </a:rPr>
              <a:t>(</a:t>
            </a:r>
            <a:r>
              <a:rPr lang="pt-BR" sz="3200" dirty="0" err="1" smtClean="0">
                <a:latin typeface="Book Antiqua" pitchFamily="18" charset="0"/>
              </a:rPr>
              <a:t>li.size</a:t>
            </a:r>
            <a:r>
              <a:rPr lang="pt-BR" sz="3200" dirty="0" smtClean="0">
                <a:latin typeface="Book Antiqua" pitchFamily="18" charset="0"/>
              </a:rPr>
              <a:t>());</a:t>
            </a:r>
          </a:p>
          <a:p>
            <a:pPr marL="609600" indent="-609600"/>
            <a:r>
              <a:rPr lang="pt-BR" sz="3200" dirty="0" smtClean="0">
                <a:latin typeface="Book Antiqua" pitchFamily="18" charset="0"/>
              </a:rPr>
              <a:t>}</a:t>
            </a:r>
            <a:endParaRPr lang="en-US" sz="3200" dirty="0" smtClean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é um conceito adaptável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tipos plugáveis</a:t>
            </a:r>
          </a:p>
          <a:p>
            <a:pPr lvl="1"/>
            <a:r>
              <a:rPr lang="pt-BR" dirty="0" smtClean="0"/>
              <a:t>Checker Framework</a:t>
            </a:r>
          </a:p>
          <a:p>
            <a:pPr lvl="2"/>
            <a:r>
              <a:rPr lang="pt-BR" dirty="0" smtClean="0"/>
              <a:t>Usa anotação para declaração de tipos</a:t>
            </a:r>
          </a:p>
          <a:p>
            <a:r>
              <a:rPr lang="pt-BR" dirty="0" smtClean="0"/>
              <a:t>Exemplo “</a:t>
            </a:r>
            <a:r>
              <a:rPr lang="pt-BR" dirty="0" err="1" smtClean="0"/>
              <a:t>Nullness</a:t>
            </a:r>
            <a:r>
              <a:rPr lang="pt-BR" dirty="0" smtClean="0"/>
              <a:t> Checker”</a:t>
            </a:r>
          </a:p>
          <a:p>
            <a:endParaRPr lang="en-US" dirty="0"/>
          </a:p>
        </p:txBody>
      </p:sp>
      <p:sp>
        <p:nvSpPr>
          <p:cNvPr id="5" name="Rectangle 3"/>
          <p:cNvSpPr/>
          <p:nvPr/>
        </p:nvSpPr>
        <p:spPr>
          <a:xfrm>
            <a:off x="896398" y="4005064"/>
            <a:ext cx="6552728" cy="4247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latin typeface="Book Antiqua" pitchFamily="18" charset="0"/>
              </a:rPr>
              <a:t>void draw(</a:t>
            </a:r>
            <a:r>
              <a:rPr lang="en-US" sz="2400" b="1" dirty="0" smtClean="0">
                <a:latin typeface="Book Antiqua" pitchFamily="18" charset="0"/>
              </a:rPr>
              <a:t>@</a:t>
            </a:r>
            <a:r>
              <a:rPr lang="en-US" sz="2400" b="1" dirty="0" err="1" smtClean="0">
                <a:latin typeface="Book Antiqua" pitchFamily="18" charset="0"/>
              </a:rPr>
              <a:t>RequiresNonNull</a:t>
            </a:r>
            <a:r>
              <a:rPr lang="en-US" sz="2400" b="1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Figure fig) {…}</a:t>
            </a:r>
          </a:p>
        </p:txBody>
      </p:sp>
      <p:sp>
        <p:nvSpPr>
          <p:cNvPr id="6" name="Rectangular Callout 6"/>
          <p:cNvSpPr/>
          <p:nvPr/>
        </p:nvSpPr>
        <p:spPr>
          <a:xfrm>
            <a:off x="1112422" y="5171002"/>
            <a:ext cx="6336704" cy="1563120"/>
          </a:xfrm>
          <a:prstGeom prst="wedgeRectCallout">
            <a:avLst>
              <a:gd name="adj1" fmla="val -3522"/>
              <a:gd name="adj2" fmla="val -905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 smtClean="0">
                <a:solidFill>
                  <a:schemeClr val="tx1"/>
                </a:solidFill>
              </a:rPr>
              <a:t>Toda chamada a </a:t>
            </a:r>
            <a:r>
              <a:rPr lang="pt-BR" sz="3200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draw</a:t>
            </a:r>
            <a:r>
              <a:rPr lang="pt-BR" sz="3200" dirty="0" smtClean="0">
                <a:solidFill>
                  <a:schemeClr val="tx1"/>
                </a:solidFill>
              </a:rPr>
              <a:t> precisa garantir que o tipo do parâmetro passado é </a:t>
            </a:r>
            <a:r>
              <a:rPr lang="pt-BR" sz="32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@</a:t>
            </a:r>
            <a:r>
              <a:rPr lang="pt-BR" sz="3200" b="1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NonNull</a:t>
            </a:r>
            <a:r>
              <a:rPr lang="pt-BR" sz="3200" dirty="0" smtClean="0">
                <a:solidFill>
                  <a:schemeClr val="tx1"/>
                </a:solidFill>
              </a:rPr>
              <a:t>.</a:t>
            </a:r>
            <a:endParaRPr lang="pt-BR" sz="32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779912" y="1268760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http://types.cs.washington.edu/checker-framework/</a:t>
            </a:r>
          </a:p>
        </p:txBody>
      </p:sp>
      <p:cxnSp>
        <p:nvCxnSpPr>
          <p:cNvPr id="9" name="Conector angulado 8"/>
          <p:cNvCxnSpPr>
            <a:endCxn id="7" idx="2"/>
          </p:cNvCxnSpPr>
          <p:nvPr/>
        </p:nvCxnSpPr>
        <p:spPr>
          <a:xfrm flipV="1">
            <a:off x="4280774" y="1638092"/>
            <a:ext cx="2055422" cy="8548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erro (ou </a:t>
            </a:r>
            <a:r>
              <a:rPr lang="pt-BR" dirty="0" err="1" smtClean="0"/>
              <a:t>warning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pt-BR" dirty="0" smtClean="0"/>
              <a:t>Tipos incompatíveis</a:t>
            </a:r>
          </a:p>
          <a:p>
            <a:pPr lvl="1"/>
            <a:r>
              <a:rPr lang="pt-BR" dirty="0" smtClean="0"/>
              <a:t>soma, atribuição, chamada de método, etc.</a:t>
            </a:r>
          </a:p>
          <a:p>
            <a:r>
              <a:rPr lang="pt-BR" dirty="0" smtClean="0"/>
              <a:t>Fluxo de controle</a:t>
            </a:r>
          </a:p>
          <a:p>
            <a:pPr lvl="1"/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pt-BR" sz="2000" dirty="0" smtClean="0"/>
              <a:t> </a:t>
            </a:r>
            <a:r>
              <a:rPr lang="pt-BR" dirty="0" smtClean="0"/>
              <a:t>ou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pt-BR" dirty="0" smtClean="0"/>
              <a:t> fora de loop ou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switch</a:t>
            </a:r>
          </a:p>
          <a:p>
            <a:r>
              <a:rPr lang="pt-BR" dirty="0" smtClean="0"/>
              <a:t>Definição de variável sem uso (</a:t>
            </a:r>
            <a:r>
              <a:rPr lang="pt-BR" dirty="0" err="1" smtClean="0"/>
              <a:t>warning</a:t>
            </a:r>
            <a:r>
              <a:rPr lang="pt-BR" dirty="0" smtClean="0"/>
              <a:t>)</a:t>
            </a:r>
          </a:p>
          <a:p>
            <a:r>
              <a:rPr lang="pt-BR" dirty="0"/>
              <a:t>Uso de variável sem definição</a:t>
            </a:r>
          </a:p>
          <a:p>
            <a:r>
              <a:rPr lang="pt-BR" dirty="0"/>
              <a:t>Indexação em variável não </a:t>
            </a:r>
            <a:r>
              <a:rPr lang="pt-BR" dirty="0" err="1"/>
              <a:t>array</a:t>
            </a:r>
            <a:endParaRPr lang="pt-BR" dirty="0"/>
          </a:p>
          <a:p>
            <a:r>
              <a:rPr lang="pt-BR" dirty="0"/>
              <a:t>De-referência em variável não </a:t>
            </a:r>
            <a:r>
              <a:rPr lang="pt-BR" dirty="0" smtClean="0"/>
              <a:t>ponteiro, etc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674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Gramática de Atributos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0114" y="2295556"/>
            <a:ext cx="2243126" cy="3662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smtClean="0"/>
              <a:t>D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dirty="0" smtClean="0">
                <a:sym typeface="Wingdings" pitchFamily="-106" charset="2"/>
              </a:rPr>
              <a:t>T L                        T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ym typeface="Wingdings" pitchFamily="-106" charset="2"/>
              </a:rPr>
              <a:t>int</a:t>
            </a:r>
            <a:r>
              <a:rPr lang="en-US" sz="2800" dirty="0" smtClean="0">
                <a:sym typeface="Wingdings" pitchFamily="-106" charset="2"/>
              </a:rPr>
              <a:t>                          T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itchFamily="-106" charset="2"/>
              </a:rPr>
              <a:t>real</a:t>
            </a:r>
            <a:r>
              <a:rPr lang="en-US" sz="2800" dirty="0" smtClean="0">
                <a:sym typeface="Wingdings" pitchFamily="-106" charset="2"/>
              </a:rPr>
              <a:t>                        L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dirty="0" smtClean="0">
                <a:sym typeface="Wingdings" pitchFamily="-106" charset="2"/>
              </a:rPr>
              <a:t>L</a:t>
            </a:r>
            <a:r>
              <a:rPr lang="en-US" sz="2800" baseline="-25000" dirty="0" smtClean="0">
                <a:sym typeface="Wingdings" pitchFamily="-106" charset="2"/>
              </a:rPr>
              <a:t>1</a:t>
            </a:r>
            <a:r>
              <a:rPr lang="en-US" sz="2800" dirty="0" smtClean="0">
                <a:sym typeface="Wingdings" pitchFamily="-106" charset="2"/>
              </a:rPr>
              <a:t> </a:t>
            </a:r>
            <a:r>
              <a:rPr lang="en-US" sz="2800" b="1" dirty="0" smtClean="0">
                <a:sym typeface="Wingdings" pitchFamily="-106" charset="2"/>
              </a:rPr>
              <a:t>, id                     </a:t>
            </a:r>
            <a:r>
              <a:rPr lang="en-US" sz="2800" dirty="0" smtClean="0">
                <a:sym typeface="Wingdings" pitchFamily="-106" charset="2"/>
              </a:rPr>
              <a:t>L </a:t>
            </a:r>
            <a:r>
              <a:rPr lang="en-US" sz="2800" dirty="0" smtClean="0">
                <a:latin typeface="Wingdings 3" pitchFamily="-106" charset="2"/>
              </a:rPr>
              <a:t>g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itchFamily="-106" charset="2"/>
              </a:rPr>
              <a:t>id</a:t>
            </a:r>
            <a:endParaRPr lang="en-US" sz="2800" dirty="0" smtClean="0">
              <a:sym typeface="Wingdings" pitchFamily="-106" charset="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28662" y="1500174"/>
            <a:ext cx="7496172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Produção</a:t>
            </a:r>
            <a:r>
              <a:rPr kumimoji="0" lang="pt-BR" sz="2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</a:t>
            </a:r>
            <a:r>
              <a:rPr kumimoji="0" lang="pt-BR" sz="2800" b="1" i="1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Regra semântica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86314" y="2243158"/>
            <a:ext cx="342902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 smtClean="0">
                <a:sym typeface="Wingdings" pitchFamily="-106" charset="2"/>
              </a:rPr>
              <a:t>L.in</a:t>
            </a:r>
            <a:r>
              <a:rPr lang="en-US" sz="2800" dirty="0" smtClean="0">
                <a:sym typeface="Wingdings" pitchFamily="-106" charset="2"/>
              </a:rPr>
              <a:t> = </a:t>
            </a:r>
            <a:r>
              <a:rPr lang="en-US" sz="2800" dirty="0" err="1" smtClean="0">
                <a:sym typeface="Wingdings" pitchFamily="-106" charset="2"/>
              </a:rPr>
              <a:t>T.type</a:t>
            </a:r>
            <a:endParaRPr lang="en-US" sz="2800" dirty="0" smtClean="0">
              <a:sym typeface="Wingdings" pitchFamily="-106" charset="2"/>
            </a:endParaRPr>
          </a:p>
          <a:p>
            <a:r>
              <a:rPr lang="en-US" sz="2800" dirty="0" err="1" smtClean="0">
                <a:sym typeface="Wingdings" pitchFamily="-106" charset="2"/>
              </a:rPr>
              <a:t>T.type</a:t>
            </a:r>
            <a:r>
              <a:rPr lang="en-US" sz="2800" dirty="0" smtClean="0">
                <a:sym typeface="Wingdings" pitchFamily="-106" charset="2"/>
              </a:rPr>
              <a:t> = integer</a:t>
            </a:r>
          </a:p>
          <a:p>
            <a:r>
              <a:rPr lang="en-US" sz="2800" dirty="0" err="1" smtClean="0">
                <a:sym typeface="Wingdings" pitchFamily="-106" charset="2"/>
              </a:rPr>
              <a:t>T.type</a:t>
            </a:r>
            <a:r>
              <a:rPr lang="en-US" sz="2800" dirty="0" smtClean="0">
                <a:sym typeface="Wingdings" pitchFamily="-106" charset="2"/>
              </a:rPr>
              <a:t> = real</a:t>
            </a:r>
          </a:p>
          <a:p>
            <a:r>
              <a:rPr lang="en-US" sz="2800" dirty="0" smtClean="0">
                <a:sym typeface="Wingdings" pitchFamily="-106" charset="2"/>
              </a:rPr>
              <a:t>L</a:t>
            </a:r>
            <a:r>
              <a:rPr lang="en-US" sz="2800" baseline="-25000" dirty="0" smtClean="0">
                <a:sym typeface="Wingdings" pitchFamily="-106" charset="2"/>
              </a:rPr>
              <a:t>1</a:t>
            </a:r>
            <a:r>
              <a:rPr lang="en-US" sz="2800" dirty="0" smtClean="0">
                <a:sym typeface="Wingdings" pitchFamily="-106" charset="2"/>
              </a:rPr>
              <a:t>.in = </a:t>
            </a:r>
            <a:r>
              <a:rPr lang="en-US" sz="2800" dirty="0" err="1" smtClean="0">
                <a:sym typeface="Wingdings" pitchFamily="-106" charset="2"/>
              </a:rPr>
              <a:t>L.in</a:t>
            </a:r>
            <a:endParaRPr lang="en-US" sz="2800" dirty="0" smtClean="0">
              <a:sym typeface="Wingdings" pitchFamily="-106" charset="2"/>
            </a:endParaRPr>
          </a:p>
          <a:p>
            <a:r>
              <a:rPr lang="en-US" sz="2800" dirty="0" err="1" smtClean="0">
                <a:sym typeface="Wingdings" pitchFamily="-106" charset="2"/>
              </a:rPr>
              <a:t>addtype</a:t>
            </a:r>
            <a:r>
              <a:rPr lang="en-US" sz="2800" dirty="0" smtClean="0">
                <a:sym typeface="Wingdings" pitchFamily="-106" charset="2"/>
              </a:rPr>
              <a:t>(</a:t>
            </a:r>
            <a:r>
              <a:rPr lang="en-US" sz="2800" b="1" dirty="0" err="1" smtClean="0">
                <a:sym typeface="Wingdings" pitchFamily="-106" charset="2"/>
              </a:rPr>
              <a:t>id</a:t>
            </a:r>
            <a:r>
              <a:rPr lang="en-US" sz="2800" dirty="0" err="1" smtClean="0">
                <a:sym typeface="Wingdings" pitchFamily="-106" charset="2"/>
              </a:rPr>
              <a:t>.entry</a:t>
            </a:r>
            <a:r>
              <a:rPr lang="en-US" sz="2800" dirty="0" smtClean="0">
                <a:sym typeface="Wingdings" pitchFamily="-106" charset="2"/>
              </a:rPr>
              <a:t>, </a:t>
            </a:r>
            <a:r>
              <a:rPr lang="en-US" sz="2800" dirty="0" err="1" smtClean="0">
                <a:sym typeface="Wingdings" pitchFamily="-106" charset="2"/>
              </a:rPr>
              <a:t>L.in</a:t>
            </a:r>
            <a:r>
              <a:rPr lang="en-US" sz="2800" dirty="0" smtClean="0">
                <a:sym typeface="Wingdings" pitchFamily="-106" charset="2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28794" y="5143512"/>
            <a:ext cx="5072098" cy="9787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3200" dirty="0" smtClean="0"/>
              <a:t>Atributo </a:t>
            </a:r>
            <a:r>
              <a:rPr lang="pt-BR" sz="3200" b="1" dirty="0" err="1" smtClean="0"/>
              <a:t>type</a:t>
            </a:r>
            <a:r>
              <a:rPr lang="pt-BR" sz="3200" dirty="0" smtClean="0"/>
              <a:t> é sintetizado e </a:t>
            </a:r>
            <a:r>
              <a:rPr lang="pt-BR" sz="3200" dirty="0" err="1" smtClean="0"/>
              <a:t>atribuite</a:t>
            </a:r>
            <a:r>
              <a:rPr lang="pt-BR" sz="3200" dirty="0" smtClean="0"/>
              <a:t> </a:t>
            </a:r>
            <a:r>
              <a:rPr lang="pt-BR" sz="3200" b="1" dirty="0" smtClean="0"/>
              <a:t>in</a:t>
            </a:r>
            <a:r>
              <a:rPr lang="pt-BR" sz="3200" dirty="0" smtClean="0"/>
              <a:t> é herdado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Árvore de “</a:t>
            </a:r>
            <a:r>
              <a:rPr lang="pt-BR" b="1" dirty="0" smtClean="0"/>
              <a:t>real</a:t>
            </a:r>
            <a:r>
              <a:rPr lang="pt-BR" dirty="0" smtClean="0"/>
              <a:t> id1, id2, id3” decorada</a:t>
            </a:r>
            <a:endParaRPr lang="pt-BR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604018" y="42386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="0" baseline="-25000"/>
              <a:t>3</a:t>
            </a:r>
            <a:endParaRPr lang="pt-BR" b="0" baseline="-2500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684624" y="1600215"/>
            <a:ext cx="296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0" dirty="0"/>
              <a:t>D</a:t>
            </a:r>
            <a:endParaRPr lang="pt-BR" b="0" dirty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784618" y="41624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5537218" y="32480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cxnSp>
        <p:nvCxnSpPr>
          <p:cNvPr id="8" name="AutoShape 12"/>
          <p:cNvCxnSpPr>
            <a:cxnSpLocks noChangeShapeType="1"/>
            <a:endCxn id="13" idx="0"/>
          </p:cNvCxnSpPr>
          <p:nvPr/>
        </p:nvCxnSpPr>
        <p:spPr bwMode="auto">
          <a:xfrm rot="5400000">
            <a:off x="2487235" y="1743492"/>
            <a:ext cx="1062038" cy="16327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AutoShape 13"/>
          <p:cNvCxnSpPr>
            <a:cxnSpLocks noChangeShapeType="1"/>
            <a:endCxn id="7" idx="0"/>
          </p:cNvCxnSpPr>
          <p:nvPr/>
        </p:nvCxnSpPr>
        <p:spPr bwMode="auto">
          <a:xfrm>
            <a:off x="3835418" y="2028844"/>
            <a:ext cx="2433638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AutoShape 15"/>
          <p:cNvCxnSpPr>
            <a:cxnSpLocks noChangeShapeType="1"/>
            <a:stCxn id="7" idx="2"/>
            <a:endCxn id="4" idx="0"/>
          </p:cNvCxnSpPr>
          <p:nvPr/>
        </p:nvCxnSpPr>
        <p:spPr bwMode="auto">
          <a:xfrm>
            <a:off x="6269056" y="3705244"/>
            <a:ext cx="604837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684360" y="3716139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real</a:t>
            </a:r>
            <a:endParaRPr lang="pt-BR" dirty="0"/>
          </a:p>
        </p:txBody>
      </p:sp>
      <p:cxnSp>
        <p:nvCxnSpPr>
          <p:cNvPr id="12" name="AutoShape 25"/>
          <p:cNvCxnSpPr>
            <a:cxnSpLocks noChangeShapeType="1"/>
            <a:endCxn id="11" idx="0"/>
          </p:cNvCxnSpPr>
          <p:nvPr/>
        </p:nvCxnSpPr>
        <p:spPr bwMode="auto">
          <a:xfrm rot="16200000" flipH="1">
            <a:off x="1893962" y="3580459"/>
            <a:ext cx="268066" cy="32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1327170" y="3090882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 err="1"/>
              <a:t>T.type</a:t>
            </a:r>
            <a:r>
              <a:rPr lang="en-US" b="0" dirty="0"/>
              <a:t> = real</a:t>
            </a:r>
            <a:endParaRPr lang="pt-BR" b="0" dirty="0"/>
          </a:p>
        </p:txBody>
      </p:sp>
      <p:cxnSp>
        <p:nvCxnSpPr>
          <p:cNvPr id="14" name="AutoShape 27"/>
          <p:cNvCxnSpPr>
            <a:cxnSpLocks noChangeShapeType="1"/>
            <a:stCxn id="7" idx="2"/>
            <a:endCxn id="6" idx="0"/>
          </p:cNvCxnSpPr>
          <p:nvPr/>
        </p:nvCxnSpPr>
        <p:spPr bwMode="auto">
          <a:xfrm flipH="1">
            <a:off x="4516456" y="3705244"/>
            <a:ext cx="1752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146818" y="4238644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,</a:t>
            </a:r>
            <a:endParaRPr lang="pt-BR"/>
          </a:p>
        </p:txBody>
      </p:sp>
      <p:cxnSp>
        <p:nvCxnSpPr>
          <p:cNvPr id="16" name="AutoShape 29"/>
          <p:cNvCxnSpPr>
            <a:cxnSpLocks noChangeShapeType="1"/>
            <a:stCxn id="15" idx="0"/>
            <a:endCxn id="7" idx="2"/>
          </p:cNvCxnSpPr>
          <p:nvPr/>
        </p:nvCxnSpPr>
        <p:spPr bwMode="auto">
          <a:xfrm flipH="1" flipV="1">
            <a:off x="6269056" y="3705244"/>
            <a:ext cx="7937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156218" y="49244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id</a:t>
            </a:r>
            <a:r>
              <a:rPr lang="en-US" b="0" baseline="-25000"/>
              <a:t>2</a:t>
            </a:r>
            <a:endParaRPr lang="pt-BR" b="0" baseline="-25000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2717818" y="5000644"/>
            <a:ext cx="1462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/>
              <a:t>L.in = real</a:t>
            </a:r>
            <a:endParaRPr lang="pt-BR" b="0"/>
          </a:p>
        </p:txBody>
      </p:sp>
      <p:cxnSp>
        <p:nvCxnSpPr>
          <p:cNvPr id="19" name="AutoShape 32"/>
          <p:cNvCxnSpPr>
            <a:cxnSpLocks noChangeShapeType="1"/>
            <a:stCxn id="6" idx="2"/>
            <a:endCxn id="17" idx="0"/>
          </p:cNvCxnSpPr>
          <p:nvPr/>
        </p:nvCxnSpPr>
        <p:spPr bwMode="auto">
          <a:xfrm>
            <a:off x="4516456" y="4619644"/>
            <a:ext cx="909637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3"/>
          <p:cNvCxnSpPr>
            <a:cxnSpLocks noChangeShapeType="1"/>
            <a:stCxn id="6" idx="2"/>
            <a:endCxn id="18" idx="0"/>
          </p:cNvCxnSpPr>
          <p:nvPr/>
        </p:nvCxnSpPr>
        <p:spPr bwMode="auto">
          <a:xfrm flipH="1">
            <a:off x="3449656" y="4619644"/>
            <a:ext cx="1066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4394218" y="5000644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,</a:t>
            </a:r>
            <a:endParaRPr lang="pt-BR"/>
          </a:p>
        </p:txBody>
      </p:sp>
      <p:cxnSp>
        <p:nvCxnSpPr>
          <p:cNvPr id="22" name="AutoShape 35"/>
          <p:cNvCxnSpPr>
            <a:cxnSpLocks noChangeShapeType="1"/>
            <a:stCxn id="21" idx="0"/>
            <a:endCxn id="6" idx="2"/>
          </p:cNvCxnSpPr>
          <p:nvPr/>
        </p:nvCxnSpPr>
        <p:spPr bwMode="auto">
          <a:xfrm flipH="1" flipV="1">
            <a:off x="4516456" y="4619644"/>
            <a:ext cx="7937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 Box 36"/>
          <p:cNvSpPr txBox="1">
            <a:spLocks noChangeArrowheads="1"/>
          </p:cNvSpPr>
          <p:nvPr/>
        </p:nvSpPr>
        <p:spPr bwMode="auto">
          <a:xfrm>
            <a:off x="3175018" y="5686444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id</a:t>
            </a:r>
            <a:r>
              <a:rPr lang="en-US" b="0" baseline="-25000" dirty="0"/>
              <a:t>1</a:t>
            </a:r>
            <a:endParaRPr lang="pt-BR" b="0" baseline="-25000" dirty="0"/>
          </a:p>
        </p:txBody>
      </p:sp>
      <p:cxnSp>
        <p:nvCxnSpPr>
          <p:cNvPr id="24" name="AutoShape 37"/>
          <p:cNvCxnSpPr>
            <a:cxnSpLocks noChangeShapeType="1"/>
            <a:stCxn id="18" idx="2"/>
            <a:endCxn id="23" idx="0"/>
          </p:cNvCxnSpPr>
          <p:nvPr/>
        </p:nvCxnSpPr>
        <p:spPr bwMode="auto">
          <a:xfrm flipH="1">
            <a:off x="3444893" y="5457844"/>
            <a:ext cx="4763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Freeform 31"/>
          <p:cNvSpPr/>
          <p:nvPr/>
        </p:nvSpPr>
        <p:spPr>
          <a:xfrm>
            <a:off x="1928794" y="2877922"/>
            <a:ext cx="4071966" cy="2051276"/>
          </a:xfrm>
          <a:custGeom>
            <a:avLst/>
            <a:gdLst>
              <a:gd name="connsiteX0" fmla="*/ 3525 w 4640840"/>
              <a:gd name="connsiteY0" fmla="*/ 76200 h 2122714"/>
              <a:gd name="connsiteX1" fmla="*/ 319211 w 4640840"/>
              <a:gd name="connsiteY1" fmla="*/ 54429 h 2122714"/>
              <a:gd name="connsiteX2" fmla="*/ 438954 w 4640840"/>
              <a:gd name="connsiteY2" fmla="*/ 43543 h 2122714"/>
              <a:gd name="connsiteX3" fmla="*/ 613125 w 4640840"/>
              <a:gd name="connsiteY3" fmla="*/ 32657 h 2122714"/>
              <a:gd name="connsiteX4" fmla="*/ 841725 w 4640840"/>
              <a:gd name="connsiteY4" fmla="*/ 10886 h 2122714"/>
              <a:gd name="connsiteX5" fmla="*/ 1092097 w 4640840"/>
              <a:gd name="connsiteY5" fmla="*/ 0 h 2122714"/>
              <a:gd name="connsiteX6" fmla="*/ 1952068 w 4640840"/>
              <a:gd name="connsiteY6" fmla="*/ 10886 h 2122714"/>
              <a:gd name="connsiteX7" fmla="*/ 4042125 w 4640840"/>
              <a:gd name="connsiteY7" fmla="*/ 32657 h 2122714"/>
              <a:gd name="connsiteX8" fmla="*/ 4423125 w 4640840"/>
              <a:gd name="connsiteY8" fmla="*/ 43543 h 2122714"/>
              <a:gd name="connsiteX9" fmla="*/ 4597297 w 4640840"/>
              <a:gd name="connsiteY9" fmla="*/ 65314 h 2122714"/>
              <a:gd name="connsiteX10" fmla="*/ 4629954 w 4640840"/>
              <a:gd name="connsiteY10" fmla="*/ 76200 h 2122714"/>
              <a:gd name="connsiteX11" fmla="*/ 4640840 w 4640840"/>
              <a:gd name="connsiteY11" fmla="*/ 108857 h 2122714"/>
              <a:gd name="connsiteX12" fmla="*/ 4597297 w 4640840"/>
              <a:gd name="connsiteY12" fmla="*/ 206829 h 2122714"/>
              <a:gd name="connsiteX13" fmla="*/ 4531982 w 4640840"/>
              <a:gd name="connsiteY13" fmla="*/ 261257 h 2122714"/>
              <a:gd name="connsiteX14" fmla="*/ 4390468 w 4640840"/>
              <a:gd name="connsiteY14" fmla="*/ 359229 h 2122714"/>
              <a:gd name="connsiteX15" fmla="*/ 4314268 w 4640840"/>
              <a:gd name="connsiteY15" fmla="*/ 402771 h 2122714"/>
              <a:gd name="connsiteX16" fmla="*/ 4270725 w 4640840"/>
              <a:gd name="connsiteY16" fmla="*/ 435429 h 2122714"/>
              <a:gd name="connsiteX17" fmla="*/ 4150982 w 4640840"/>
              <a:gd name="connsiteY17" fmla="*/ 511629 h 2122714"/>
              <a:gd name="connsiteX18" fmla="*/ 4020354 w 4640840"/>
              <a:gd name="connsiteY18" fmla="*/ 587829 h 2122714"/>
              <a:gd name="connsiteX19" fmla="*/ 3955040 w 4640840"/>
              <a:gd name="connsiteY19" fmla="*/ 620486 h 2122714"/>
              <a:gd name="connsiteX20" fmla="*/ 3857068 w 4640840"/>
              <a:gd name="connsiteY20" fmla="*/ 674914 h 2122714"/>
              <a:gd name="connsiteX21" fmla="*/ 3824411 w 4640840"/>
              <a:gd name="connsiteY21" fmla="*/ 685800 h 2122714"/>
              <a:gd name="connsiteX22" fmla="*/ 3595811 w 4640840"/>
              <a:gd name="connsiteY22" fmla="*/ 794657 h 2122714"/>
              <a:gd name="connsiteX23" fmla="*/ 3497840 w 4640840"/>
              <a:gd name="connsiteY23" fmla="*/ 816429 h 2122714"/>
              <a:gd name="connsiteX24" fmla="*/ 3399868 w 4640840"/>
              <a:gd name="connsiteY24" fmla="*/ 870857 h 2122714"/>
              <a:gd name="connsiteX25" fmla="*/ 3269240 w 4640840"/>
              <a:gd name="connsiteY25" fmla="*/ 903514 h 2122714"/>
              <a:gd name="connsiteX26" fmla="*/ 3236582 w 4640840"/>
              <a:gd name="connsiteY26" fmla="*/ 925286 h 2122714"/>
              <a:gd name="connsiteX27" fmla="*/ 3040640 w 4640840"/>
              <a:gd name="connsiteY27" fmla="*/ 990600 h 2122714"/>
              <a:gd name="connsiteX28" fmla="*/ 2997097 w 4640840"/>
              <a:gd name="connsiteY28" fmla="*/ 1012371 h 2122714"/>
              <a:gd name="connsiteX29" fmla="*/ 2920897 w 4640840"/>
              <a:gd name="connsiteY29" fmla="*/ 1045029 h 2122714"/>
              <a:gd name="connsiteX30" fmla="*/ 2888240 w 4640840"/>
              <a:gd name="connsiteY30" fmla="*/ 1055914 h 2122714"/>
              <a:gd name="connsiteX31" fmla="*/ 2801154 w 4640840"/>
              <a:gd name="connsiteY31" fmla="*/ 1088571 h 2122714"/>
              <a:gd name="connsiteX32" fmla="*/ 2757611 w 4640840"/>
              <a:gd name="connsiteY32" fmla="*/ 1110343 h 2122714"/>
              <a:gd name="connsiteX33" fmla="*/ 2681411 w 4640840"/>
              <a:gd name="connsiteY33" fmla="*/ 1143000 h 2122714"/>
              <a:gd name="connsiteX34" fmla="*/ 2594325 w 4640840"/>
              <a:gd name="connsiteY34" fmla="*/ 1186543 h 2122714"/>
              <a:gd name="connsiteX35" fmla="*/ 2561668 w 4640840"/>
              <a:gd name="connsiteY35" fmla="*/ 1197429 h 2122714"/>
              <a:gd name="connsiteX36" fmla="*/ 2441925 w 4640840"/>
              <a:gd name="connsiteY36" fmla="*/ 1262743 h 2122714"/>
              <a:gd name="connsiteX37" fmla="*/ 2343954 w 4640840"/>
              <a:gd name="connsiteY37" fmla="*/ 1295400 h 2122714"/>
              <a:gd name="connsiteX38" fmla="*/ 2322182 w 4640840"/>
              <a:gd name="connsiteY38" fmla="*/ 1317171 h 2122714"/>
              <a:gd name="connsiteX39" fmla="*/ 2235097 w 4640840"/>
              <a:gd name="connsiteY39" fmla="*/ 1349829 h 2122714"/>
              <a:gd name="connsiteX40" fmla="*/ 2104468 w 4640840"/>
              <a:gd name="connsiteY40" fmla="*/ 1415143 h 2122714"/>
              <a:gd name="connsiteX41" fmla="*/ 2006497 w 4640840"/>
              <a:gd name="connsiteY41" fmla="*/ 1458686 h 2122714"/>
              <a:gd name="connsiteX42" fmla="*/ 1930297 w 4640840"/>
              <a:gd name="connsiteY42" fmla="*/ 1502229 h 2122714"/>
              <a:gd name="connsiteX43" fmla="*/ 1767011 w 4640840"/>
              <a:gd name="connsiteY43" fmla="*/ 1578429 h 2122714"/>
              <a:gd name="connsiteX44" fmla="*/ 1690811 w 4640840"/>
              <a:gd name="connsiteY44" fmla="*/ 1621971 h 2122714"/>
              <a:gd name="connsiteX45" fmla="*/ 1505754 w 4640840"/>
              <a:gd name="connsiteY45" fmla="*/ 1709057 h 2122714"/>
              <a:gd name="connsiteX46" fmla="*/ 1451325 w 4640840"/>
              <a:gd name="connsiteY46" fmla="*/ 1741714 h 2122714"/>
              <a:gd name="connsiteX47" fmla="*/ 1396897 w 4640840"/>
              <a:gd name="connsiteY47" fmla="*/ 1785257 h 2122714"/>
              <a:gd name="connsiteX48" fmla="*/ 1298925 w 4640840"/>
              <a:gd name="connsiteY48" fmla="*/ 1828800 h 2122714"/>
              <a:gd name="connsiteX49" fmla="*/ 1157411 w 4640840"/>
              <a:gd name="connsiteY49" fmla="*/ 1926771 h 2122714"/>
              <a:gd name="connsiteX50" fmla="*/ 1124754 w 4640840"/>
              <a:gd name="connsiteY50" fmla="*/ 1948543 h 2122714"/>
              <a:gd name="connsiteX51" fmla="*/ 1102982 w 4640840"/>
              <a:gd name="connsiteY51" fmla="*/ 1970314 h 2122714"/>
              <a:gd name="connsiteX52" fmla="*/ 1070325 w 4640840"/>
              <a:gd name="connsiteY52" fmla="*/ 1992086 h 2122714"/>
              <a:gd name="connsiteX53" fmla="*/ 994125 w 4640840"/>
              <a:gd name="connsiteY53" fmla="*/ 2068286 h 2122714"/>
              <a:gd name="connsiteX54" fmla="*/ 961468 w 4640840"/>
              <a:gd name="connsiteY54" fmla="*/ 2122714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640840" h="2122714">
                <a:moveTo>
                  <a:pt x="3525" y="76200"/>
                </a:moveTo>
                <a:cubicBezTo>
                  <a:pt x="189850" y="52909"/>
                  <a:pt x="0" y="74379"/>
                  <a:pt x="319211" y="54429"/>
                </a:cubicBezTo>
                <a:cubicBezTo>
                  <a:pt x="359212" y="51929"/>
                  <a:pt x="398985" y="46504"/>
                  <a:pt x="438954" y="43543"/>
                </a:cubicBezTo>
                <a:cubicBezTo>
                  <a:pt x="496965" y="39246"/>
                  <a:pt x="555145" y="37358"/>
                  <a:pt x="613125" y="32657"/>
                </a:cubicBezTo>
                <a:cubicBezTo>
                  <a:pt x="689419" y="26471"/>
                  <a:pt x="765358" y="16093"/>
                  <a:pt x="841725" y="10886"/>
                </a:cubicBezTo>
                <a:cubicBezTo>
                  <a:pt x="925068" y="5204"/>
                  <a:pt x="1008640" y="3629"/>
                  <a:pt x="1092097" y="0"/>
                </a:cubicBezTo>
                <a:lnTo>
                  <a:pt x="1952068" y="10886"/>
                </a:lnTo>
                <a:lnTo>
                  <a:pt x="4042125" y="32657"/>
                </a:lnTo>
                <a:lnTo>
                  <a:pt x="4423125" y="43543"/>
                </a:lnTo>
                <a:cubicBezTo>
                  <a:pt x="4477865" y="49017"/>
                  <a:pt x="4542059" y="53039"/>
                  <a:pt x="4597297" y="65314"/>
                </a:cubicBezTo>
                <a:cubicBezTo>
                  <a:pt x="4608498" y="67803"/>
                  <a:pt x="4619068" y="72571"/>
                  <a:pt x="4629954" y="76200"/>
                </a:cubicBezTo>
                <a:cubicBezTo>
                  <a:pt x="4633583" y="87086"/>
                  <a:pt x="4640840" y="97382"/>
                  <a:pt x="4640840" y="108857"/>
                </a:cubicBezTo>
                <a:cubicBezTo>
                  <a:pt x="4640840" y="139276"/>
                  <a:pt x="4614999" y="187160"/>
                  <a:pt x="4597297" y="206829"/>
                </a:cubicBezTo>
                <a:cubicBezTo>
                  <a:pt x="4578338" y="227894"/>
                  <a:pt x="4553310" y="242595"/>
                  <a:pt x="4531982" y="261257"/>
                </a:cubicBezTo>
                <a:cubicBezTo>
                  <a:pt x="4459969" y="324268"/>
                  <a:pt x="4596261" y="241635"/>
                  <a:pt x="4390468" y="359229"/>
                </a:cubicBezTo>
                <a:cubicBezTo>
                  <a:pt x="4365068" y="373743"/>
                  <a:pt x="4338949" y="387065"/>
                  <a:pt x="4314268" y="402771"/>
                </a:cubicBezTo>
                <a:cubicBezTo>
                  <a:pt x="4298961" y="412512"/>
                  <a:pt x="4285821" y="425365"/>
                  <a:pt x="4270725" y="435429"/>
                </a:cubicBezTo>
                <a:cubicBezTo>
                  <a:pt x="4231360" y="461672"/>
                  <a:pt x="4191101" y="486554"/>
                  <a:pt x="4150982" y="511629"/>
                </a:cubicBezTo>
                <a:cubicBezTo>
                  <a:pt x="4126454" y="526959"/>
                  <a:pt x="4038897" y="578557"/>
                  <a:pt x="4020354" y="587829"/>
                </a:cubicBezTo>
                <a:cubicBezTo>
                  <a:pt x="3998583" y="598715"/>
                  <a:pt x="3976517" y="609031"/>
                  <a:pt x="3955040" y="620486"/>
                </a:cubicBezTo>
                <a:cubicBezTo>
                  <a:pt x="3922077" y="638066"/>
                  <a:pt x="3890483" y="658207"/>
                  <a:pt x="3857068" y="674914"/>
                </a:cubicBezTo>
                <a:cubicBezTo>
                  <a:pt x="3846805" y="680046"/>
                  <a:pt x="3834781" y="680888"/>
                  <a:pt x="3824411" y="685800"/>
                </a:cubicBezTo>
                <a:cubicBezTo>
                  <a:pt x="3777776" y="707890"/>
                  <a:pt x="3666852" y="770977"/>
                  <a:pt x="3595811" y="794657"/>
                </a:cubicBezTo>
                <a:cubicBezTo>
                  <a:pt x="3572750" y="802344"/>
                  <a:pt x="3519411" y="812115"/>
                  <a:pt x="3497840" y="816429"/>
                </a:cubicBezTo>
                <a:cubicBezTo>
                  <a:pt x="3465183" y="834572"/>
                  <a:pt x="3434779" y="857558"/>
                  <a:pt x="3399868" y="870857"/>
                </a:cubicBezTo>
                <a:cubicBezTo>
                  <a:pt x="3357926" y="886835"/>
                  <a:pt x="3311819" y="889321"/>
                  <a:pt x="3269240" y="903514"/>
                </a:cubicBezTo>
                <a:cubicBezTo>
                  <a:pt x="3256828" y="907651"/>
                  <a:pt x="3248793" y="920589"/>
                  <a:pt x="3236582" y="925286"/>
                </a:cubicBezTo>
                <a:cubicBezTo>
                  <a:pt x="2926892" y="1044398"/>
                  <a:pt x="3303249" y="881180"/>
                  <a:pt x="3040640" y="990600"/>
                </a:cubicBezTo>
                <a:cubicBezTo>
                  <a:pt x="3025661" y="996841"/>
                  <a:pt x="3011870" y="1005656"/>
                  <a:pt x="2997097" y="1012371"/>
                </a:cubicBezTo>
                <a:cubicBezTo>
                  <a:pt x="2971940" y="1023806"/>
                  <a:pt x="2946555" y="1034766"/>
                  <a:pt x="2920897" y="1045029"/>
                </a:cubicBezTo>
                <a:cubicBezTo>
                  <a:pt x="2910243" y="1049291"/>
                  <a:pt x="2899024" y="1051993"/>
                  <a:pt x="2888240" y="1055914"/>
                </a:cubicBezTo>
                <a:cubicBezTo>
                  <a:pt x="2859104" y="1066509"/>
                  <a:pt x="2829772" y="1076647"/>
                  <a:pt x="2801154" y="1088571"/>
                </a:cubicBezTo>
                <a:cubicBezTo>
                  <a:pt x="2786175" y="1094812"/>
                  <a:pt x="2772384" y="1103628"/>
                  <a:pt x="2757611" y="1110343"/>
                </a:cubicBezTo>
                <a:cubicBezTo>
                  <a:pt x="2732454" y="1121778"/>
                  <a:pt x="2706453" y="1131314"/>
                  <a:pt x="2681411" y="1143000"/>
                </a:cubicBezTo>
                <a:cubicBezTo>
                  <a:pt x="2652001" y="1156725"/>
                  <a:pt x="2623871" y="1173113"/>
                  <a:pt x="2594325" y="1186543"/>
                </a:cubicBezTo>
                <a:cubicBezTo>
                  <a:pt x="2583879" y="1191291"/>
                  <a:pt x="2571931" y="1192297"/>
                  <a:pt x="2561668" y="1197429"/>
                </a:cubicBezTo>
                <a:cubicBezTo>
                  <a:pt x="2484287" y="1236120"/>
                  <a:pt x="2528558" y="1228090"/>
                  <a:pt x="2441925" y="1262743"/>
                </a:cubicBezTo>
                <a:cubicBezTo>
                  <a:pt x="2409964" y="1275527"/>
                  <a:pt x="2376611" y="1284514"/>
                  <a:pt x="2343954" y="1295400"/>
                </a:cubicBezTo>
                <a:cubicBezTo>
                  <a:pt x="2336697" y="1302657"/>
                  <a:pt x="2331093" y="1312079"/>
                  <a:pt x="2322182" y="1317171"/>
                </a:cubicBezTo>
                <a:cubicBezTo>
                  <a:pt x="2252642" y="1356908"/>
                  <a:pt x="2288910" y="1324716"/>
                  <a:pt x="2235097" y="1349829"/>
                </a:cubicBezTo>
                <a:cubicBezTo>
                  <a:pt x="2190982" y="1370416"/>
                  <a:pt x="2148955" y="1395371"/>
                  <a:pt x="2104468" y="1415143"/>
                </a:cubicBezTo>
                <a:cubicBezTo>
                  <a:pt x="2071811" y="1429657"/>
                  <a:pt x="2038461" y="1442704"/>
                  <a:pt x="2006497" y="1458686"/>
                </a:cubicBezTo>
                <a:cubicBezTo>
                  <a:pt x="1980331" y="1471769"/>
                  <a:pt x="1956463" y="1489146"/>
                  <a:pt x="1930297" y="1502229"/>
                </a:cubicBezTo>
                <a:cubicBezTo>
                  <a:pt x="1779194" y="1577779"/>
                  <a:pt x="1885327" y="1514720"/>
                  <a:pt x="1767011" y="1578429"/>
                </a:cubicBezTo>
                <a:cubicBezTo>
                  <a:pt x="1741253" y="1592298"/>
                  <a:pt x="1716666" y="1608283"/>
                  <a:pt x="1690811" y="1621971"/>
                </a:cubicBezTo>
                <a:cubicBezTo>
                  <a:pt x="1596188" y="1672066"/>
                  <a:pt x="1592710" y="1671790"/>
                  <a:pt x="1505754" y="1709057"/>
                </a:cubicBezTo>
                <a:cubicBezTo>
                  <a:pt x="1446374" y="1768437"/>
                  <a:pt x="1526694" y="1694609"/>
                  <a:pt x="1451325" y="1741714"/>
                </a:cubicBezTo>
                <a:cubicBezTo>
                  <a:pt x="1431623" y="1754028"/>
                  <a:pt x="1417070" y="1773730"/>
                  <a:pt x="1396897" y="1785257"/>
                </a:cubicBezTo>
                <a:cubicBezTo>
                  <a:pt x="1365868" y="1802988"/>
                  <a:pt x="1329692" y="1810619"/>
                  <a:pt x="1298925" y="1828800"/>
                </a:cubicBezTo>
                <a:cubicBezTo>
                  <a:pt x="1249531" y="1857987"/>
                  <a:pt x="1204688" y="1894268"/>
                  <a:pt x="1157411" y="1926771"/>
                </a:cubicBezTo>
                <a:cubicBezTo>
                  <a:pt x="1146630" y="1934183"/>
                  <a:pt x="1134005" y="1939292"/>
                  <a:pt x="1124754" y="1948543"/>
                </a:cubicBezTo>
                <a:cubicBezTo>
                  <a:pt x="1117497" y="1955800"/>
                  <a:pt x="1110996" y="1963903"/>
                  <a:pt x="1102982" y="1970314"/>
                </a:cubicBezTo>
                <a:cubicBezTo>
                  <a:pt x="1092766" y="1978487"/>
                  <a:pt x="1080050" y="1983334"/>
                  <a:pt x="1070325" y="1992086"/>
                </a:cubicBezTo>
                <a:cubicBezTo>
                  <a:pt x="1043625" y="2016116"/>
                  <a:pt x="1019525" y="2042886"/>
                  <a:pt x="994125" y="2068286"/>
                </a:cubicBezTo>
                <a:cubicBezTo>
                  <a:pt x="956337" y="2106074"/>
                  <a:pt x="961468" y="2085548"/>
                  <a:pt x="961468" y="2122714"/>
                </a:cubicBezTo>
              </a:path>
            </a:pathLst>
          </a:cu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ular Callout 33"/>
          <p:cNvSpPr/>
          <p:nvPr/>
        </p:nvSpPr>
        <p:spPr>
          <a:xfrm>
            <a:off x="6572264" y="1214422"/>
            <a:ext cx="2286016" cy="1785950"/>
          </a:xfrm>
          <a:prstGeom prst="wedgeRectCallout">
            <a:avLst>
              <a:gd name="adj1" fmla="val -74126"/>
              <a:gd name="adj2" fmla="val 4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solidFill>
                  <a:schemeClr val="tx1"/>
                </a:solidFill>
              </a:rPr>
              <a:t>Direção da avaliação do atributo </a:t>
            </a:r>
            <a:r>
              <a:rPr lang="pt-BR" sz="3200" b="1" dirty="0" smtClean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35" name="Rectangular Callout 34"/>
          <p:cNvSpPr/>
          <p:nvPr/>
        </p:nvSpPr>
        <p:spPr>
          <a:xfrm>
            <a:off x="142844" y="4857760"/>
            <a:ext cx="2428892" cy="1785950"/>
          </a:xfrm>
          <a:prstGeom prst="wedgeRectCallout">
            <a:avLst>
              <a:gd name="adj1" fmla="val 2093"/>
              <a:gd name="adj2" fmla="val -1089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dirty="0" smtClean="0">
                <a:solidFill>
                  <a:schemeClr val="tx1"/>
                </a:solidFill>
              </a:rPr>
              <a:t>Direção da avaliação do atributo </a:t>
            </a:r>
            <a:r>
              <a:rPr lang="pt-BR" sz="3200" b="1" dirty="0" err="1" smtClean="0">
                <a:solidFill>
                  <a:schemeClr val="tx1"/>
                </a:solidFill>
              </a:rPr>
              <a:t>type</a:t>
            </a:r>
            <a:endParaRPr lang="pt-BR" sz="3200" b="1" dirty="0" smtClean="0">
              <a:solidFill>
                <a:schemeClr val="tx1"/>
              </a:solidFill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1142976" y="3214686"/>
            <a:ext cx="32657" cy="816428"/>
          </a:xfrm>
          <a:custGeom>
            <a:avLst/>
            <a:gdLst>
              <a:gd name="connsiteX0" fmla="*/ 0 w 32657"/>
              <a:gd name="connsiteY0" fmla="*/ 816428 h 816428"/>
              <a:gd name="connsiteX1" fmla="*/ 21771 w 32657"/>
              <a:gd name="connsiteY1" fmla="*/ 783771 h 816428"/>
              <a:gd name="connsiteX2" fmla="*/ 32657 w 32657"/>
              <a:gd name="connsiteY2" fmla="*/ 729343 h 816428"/>
              <a:gd name="connsiteX3" fmla="*/ 21771 w 32657"/>
              <a:gd name="connsiteY3" fmla="*/ 457200 h 816428"/>
              <a:gd name="connsiteX4" fmla="*/ 10886 w 32657"/>
              <a:gd name="connsiteY4" fmla="*/ 261257 h 816428"/>
              <a:gd name="connsiteX5" fmla="*/ 21771 w 32657"/>
              <a:gd name="connsiteY5" fmla="*/ 0 h 816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57" h="816428">
                <a:moveTo>
                  <a:pt x="0" y="816428"/>
                </a:moveTo>
                <a:cubicBezTo>
                  <a:pt x="7257" y="805542"/>
                  <a:pt x="17177" y="796021"/>
                  <a:pt x="21771" y="783771"/>
                </a:cubicBezTo>
                <a:cubicBezTo>
                  <a:pt x="28268" y="766447"/>
                  <a:pt x="32657" y="747845"/>
                  <a:pt x="32657" y="729343"/>
                </a:cubicBezTo>
                <a:cubicBezTo>
                  <a:pt x="32657" y="638556"/>
                  <a:pt x="25989" y="547889"/>
                  <a:pt x="21771" y="457200"/>
                </a:cubicBezTo>
                <a:cubicBezTo>
                  <a:pt x="18732" y="391856"/>
                  <a:pt x="14514" y="326571"/>
                  <a:pt x="10886" y="261257"/>
                </a:cubicBezTo>
                <a:cubicBezTo>
                  <a:pt x="14672" y="174178"/>
                  <a:pt x="21771" y="87161"/>
                  <a:pt x="21771" y="0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(aberto)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Considerando programas com apenas uma função, como você faria para capturar uso de variáveis sem declaração?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Defina um atributo sintetizado </a:t>
            </a:r>
            <a:r>
              <a:rPr lang="pt-BR" dirty="0" err="1" smtClean="0">
                <a:latin typeface="Book Antiqua" panose="02040602050305030304" pitchFamily="18" charset="0"/>
                <a:cs typeface="Courier New" panose="02070309020205020404" pitchFamily="49" charset="0"/>
              </a:rPr>
              <a:t>reach</a:t>
            </a:r>
            <a:endParaRPr lang="pt-BR" dirty="0" smtClean="0">
              <a:latin typeface="Book Antiqua" panose="02040602050305030304" pitchFamily="18" charset="0"/>
              <a:cs typeface="Courier New" panose="02070309020205020404" pitchFamily="49" charset="0"/>
            </a:endParaRPr>
          </a:p>
          <a:p>
            <a:pPr lvl="1"/>
            <a:r>
              <a:rPr lang="pt-BR" dirty="0" smtClean="0"/>
              <a:t>O atributo </a:t>
            </a:r>
            <a:r>
              <a:rPr lang="pt-BR" dirty="0" err="1" smtClean="0">
                <a:latin typeface="Book Antiqua" panose="02040602050305030304" pitchFamily="18" charset="0"/>
              </a:rPr>
              <a:t>reach</a:t>
            </a:r>
            <a:r>
              <a:rPr lang="pt-BR" dirty="0" smtClean="0"/>
              <a:t> armazena um conjunto de variáveis usadas potencialmente sem definição</a:t>
            </a:r>
          </a:p>
          <a:p>
            <a:pPr lvl="2"/>
            <a:r>
              <a:rPr lang="pt-BR" dirty="0" smtClean="0"/>
              <a:t>Cada novo uso atualiza o conjunto</a:t>
            </a:r>
          </a:p>
          <a:p>
            <a:pPr lvl="2"/>
            <a:r>
              <a:rPr lang="pt-BR" dirty="0" smtClean="0"/>
              <a:t>Uma variável deve ser eliminada do conjunto caso uma declaração correspondente for encontrada</a:t>
            </a:r>
          </a:p>
          <a:p>
            <a:pPr lvl="2"/>
            <a:r>
              <a:rPr lang="pt-BR" dirty="0" smtClean="0"/>
              <a:t>Se </a:t>
            </a:r>
            <a:r>
              <a:rPr lang="pt-BR" dirty="0" err="1" smtClean="0"/>
              <a:t>reach</a:t>
            </a:r>
            <a:r>
              <a:rPr lang="pt-BR" dirty="0" smtClean="0"/>
              <a:t> for não vazio no nó raiz, declare erro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8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Sistema de tipos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1282</Words>
  <Application>Microsoft Office PowerPoint</Application>
  <PresentationFormat>Apresentação na tela (4:3)</PresentationFormat>
  <Paragraphs>224</Paragraphs>
  <Slides>34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Tema do Office</vt:lpstr>
      <vt:lpstr>Análise semântica</vt:lpstr>
      <vt:lpstr>Organização do compilador</vt:lpstr>
      <vt:lpstr>Checagem de Tipos</vt:lpstr>
      <vt:lpstr>Exemplos de erro (ou warning)</vt:lpstr>
      <vt:lpstr>Exemplo de Gramática de Atributos</vt:lpstr>
      <vt:lpstr>Árvore de “real id1, id2, id3” decorada</vt:lpstr>
      <vt:lpstr>Exercício (aberto)</vt:lpstr>
      <vt:lpstr>Resposta</vt:lpstr>
      <vt:lpstr>Sistema de tipos</vt:lpstr>
      <vt:lpstr>Tipos</vt:lpstr>
      <vt:lpstr>Sistema de Tipos</vt:lpstr>
      <vt:lpstr>Tipos escalares e derivados</vt:lpstr>
      <vt:lpstr>Exemplos de regras de tipo</vt:lpstr>
      <vt:lpstr>Sistema de tipos simples</vt:lpstr>
      <vt:lpstr>Sistema de tipos simples</vt:lpstr>
      <vt:lpstr>Sistema de tipos simples</vt:lpstr>
      <vt:lpstr>Sistema de tipos simples</vt:lpstr>
      <vt:lpstr>Exercício</vt:lpstr>
      <vt:lpstr>Resposta</vt:lpstr>
      <vt:lpstr>Exercício</vt:lpstr>
      <vt:lpstr>Resposta</vt:lpstr>
      <vt:lpstr>Exercício</vt:lpstr>
      <vt:lpstr>Outros conceitos relevantes </vt:lpstr>
      <vt:lpstr>Conversão de tipos</vt:lpstr>
      <vt:lpstr>Tempo de checagem de uma linguagem</vt:lpstr>
      <vt:lpstr>Rigor de uma linguagem</vt:lpstr>
      <vt:lpstr>Polimorfismo ad hoc (sobrecarga)</vt:lpstr>
      <vt:lpstr>Polimorfismo de subtipo</vt:lpstr>
      <vt:lpstr>Exemplo Java</vt:lpstr>
      <vt:lpstr>Polimorfismo paramétrico</vt:lpstr>
      <vt:lpstr>Exemplo negativo em Pascal</vt:lpstr>
      <vt:lpstr>Exemplo positivo em Haskell</vt:lpstr>
      <vt:lpstr>Exemplo positivo em Java</vt:lpstr>
      <vt:lpstr>Tipos é um conceito adaptável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IF688 – Teoria e Implementação de Linguagens Computacionais (Compiladores)</dc:title>
  <dc:creator>damorim</dc:creator>
  <cp:lastModifiedBy>MARCELO</cp:lastModifiedBy>
  <cp:revision>202</cp:revision>
  <cp:lastPrinted>2015-04-24T12:45:36Z</cp:lastPrinted>
  <dcterms:created xsi:type="dcterms:W3CDTF">2011-02-08T12:11:31Z</dcterms:created>
  <dcterms:modified xsi:type="dcterms:W3CDTF">2015-04-24T16:33:13Z</dcterms:modified>
</cp:coreProperties>
</file>