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1" r:id="rId4"/>
    <p:sldId id="264" r:id="rId5"/>
    <p:sldId id="265" r:id="rId6"/>
    <p:sldId id="298" r:id="rId7"/>
    <p:sldId id="267" r:id="rId8"/>
    <p:sldId id="268" r:id="rId9"/>
    <p:sldId id="269" r:id="rId10"/>
    <p:sldId id="270" r:id="rId11"/>
    <p:sldId id="272" r:id="rId12"/>
    <p:sldId id="273" r:id="rId13"/>
    <p:sldId id="296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97" r:id="rId29"/>
    <p:sldId id="291" r:id="rId30"/>
    <p:sldId id="292" r:id="rId31"/>
    <p:sldId id="293" r:id="rId32"/>
    <p:sldId id="299" r:id="rId33"/>
    <p:sldId id="294" r:id="rId34"/>
    <p:sldId id="295" r:id="rId35"/>
    <p:sldId id="262" r:id="rId36"/>
    <p:sldId id="2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72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C0500-03BF-45DD-AB94-8C97C23646F6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E3248-B2B4-4636-9C70-6B70B35DF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Afinal o programador poderia escrever direto</a:t>
            </a:r>
            <a:r>
              <a:rPr lang="pt-BR" baseline="0" dirty="0" smtClean="0"/>
              <a:t> na </a:t>
            </a:r>
            <a:r>
              <a:rPr lang="pt-BR" baseline="0" smtClean="0"/>
              <a:t>linguagem destino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Assemblers no </a:t>
            </a:r>
            <a:r>
              <a:rPr lang="en-US" dirty="0" err="1" smtClean="0">
                <a:ea typeface="ＭＳ Ｐゴシック" pitchFamily="34" charset="-128"/>
              </a:rPr>
              <a:t>início</a:t>
            </a:r>
            <a:r>
              <a:rPr lang="en-US" dirty="0" smtClean="0">
                <a:ea typeface="ＭＳ Ｐゴシック" pitchFamily="34" charset="-128"/>
              </a:rPr>
              <a:t> dos </a:t>
            </a:r>
            <a:r>
              <a:rPr lang="en-US" dirty="0" err="1" smtClean="0">
                <a:ea typeface="ＭＳ Ｐゴシック" pitchFamily="34" charset="-128"/>
              </a:rPr>
              <a:t>anos</a:t>
            </a:r>
            <a:r>
              <a:rPr lang="en-US" dirty="0" smtClean="0">
                <a:ea typeface="ＭＳ Ｐゴシック" pitchFamily="34" charset="-128"/>
              </a:rPr>
              <a:t> 50; Macro Assemblers;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Fortran, </a:t>
            </a:r>
            <a:r>
              <a:rPr lang="en-US" dirty="0" err="1" smtClean="0">
                <a:ea typeface="ＭＳ Ｐゴシック" pitchFamily="34" charset="-128"/>
              </a:rPr>
              <a:t>na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segunda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metade</a:t>
            </a:r>
            <a:r>
              <a:rPr lang="en-US" dirty="0" smtClean="0">
                <a:ea typeface="ＭＳ Ｐゴシック" pitchFamily="34" charset="-128"/>
              </a:rPr>
              <a:t> dos </a:t>
            </a:r>
            <a:r>
              <a:rPr lang="en-US" dirty="0" err="1" smtClean="0">
                <a:ea typeface="ＭＳ Ｐゴシック" pitchFamily="34" charset="-128"/>
              </a:rPr>
              <a:t>anos</a:t>
            </a:r>
            <a:r>
              <a:rPr lang="en-US" dirty="0" smtClean="0">
                <a:ea typeface="ＭＳ Ｐゴシック" pitchFamily="34" charset="-128"/>
              </a:rPr>
              <a:t> 50, </a:t>
            </a:r>
            <a:r>
              <a:rPr lang="en-US" dirty="0" err="1" smtClean="0">
                <a:ea typeface="ＭＳ Ｐゴシック" pitchFamily="34" charset="-128"/>
              </a:rPr>
              <a:t>juntamente</a:t>
            </a:r>
            <a:r>
              <a:rPr lang="en-US" dirty="0" smtClean="0">
                <a:ea typeface="ＭＳ Ｐゴシック" pitchFamily="34" charset="-128"/>
              </a:rPr>
              <a:t> com Cobol e Lisp.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9C04F8-BEF2-425F-85A3-650ABF414D1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Linker resolve endereços de nomes externos não resolvidos dentro do próprio módulo;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Loader carrega o programa na memória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039447-344A-462E-8A80-154953B867B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B26010-E581-4B6B-88D9-9543E9B0A96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B406-9034-4CB4-9362-B1754E672AD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if68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786322"/>
            <a:ext cx="6400800" cy="685808"/>
          </a:xfrm>
        </p:spPr>
        <p:txBody>
          <a:bodyPr/>
          <a:lstStyle/>
          <a:p>
            <a:r>
              <a:rPr lang="pt-BR" dirty="0" smtClean="0"/>
              <a:t>Marcelo d’Amorim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7"/>
            <a:ext cx="7772400" cy="2171714"/>
          </a:xfrm>
        </p:spPr>
        <p:txBody>
          <a:bodyPr>
            <a:normAutofit fontScale="90000"/>
          </a:bodyPr>
          <a:lstStyle/>
          <a:p>
            <a:r>
              <a:rPr lang="pt-BR" sz="6700" dirty="0" smtClean="0"/>
              <a:t>Compiladores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Introdução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57290" y="5286388"/>
            <a:ext cx="640080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226868" y="4724400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compilador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1071538" y="2362200"/>
            <a:ext cx="2357454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</a:t>
            </a:r>
            <a:r>
              <a:rPr lang="en-US" sz="2400" dirty="0" err="1" smtClean="0">
                <a:solidFill>
                  <a:schemeClr val="tx1"/>
                </a:solidFill>
              </a:rPr>
              <a:t>processador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4800616" y="2209800"/>
            <a:ext cx="2057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assembler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4808268" y="4343400"/>
            <a:ext cx="2057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linker-loader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1303068" y="1600200"/>
            <a:ext cx="18046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fonte</a:t>
            </a:r>
            <a:endParaRPr lang="pt-BR" sz="2000" dirty="0"/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1374263" y="3649808"/>
            <a:ext cx="18623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fonte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modificado</a:t>
            </a:r>
            <a:endParaRPr lang="pt-BR" sz="2000" dirty="0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>
            <a:off x="229366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2293668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0" name="Line 16"/>
          <p:cNvSpPr>
            <a:spLocks noChangeShapeType="1"/>
          </p:cNvSpPr>
          <p:nvPr/>
        </p:nvSpPr>
        <p:spPr bwMode="auto">
          <a:xfrm>
            <a:off x="5875068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1" name="Line 19"/>
          <p:cNvSpPr>
            <a:spLocks noChangeShapeType="1"/>
          </p:cNvSpPr>
          <p:nvPr/>
        </p:nvSpPr>
        <p:spPr bwMode="auto">
          <a:xfrm>
            <a:off x="2293668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2" name="Line 20"/>
          <p:cNvSpPr>
            <a:spLocks noChangeShapeType="1"/>
          </p:cNvSpPr>
          <p:nvPr/>
        </p:nvSpPr>
        <p:spPr bwMode="auto">
          <a:xfrm>
            <a:off x="5875068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cxnSp>
        <p:nvCxnSpPr>
          <p:cNvPr id="25613" name="AutoShape 21"/>
          <p:cNvCxnSpPr>
            <a:cxnSpLocks noChangeShapeType="1"/>
            <a:stCxn id="25602" idx="2"/>
            <a:endCxn id="25604" idx="0"/>
          </p:cNvCxnSpPr>
          <p:nvPr/>
        </p:nvCxnSpPr>
        <p:spPr bwMode="auto">
          <a:xfrm rot="5400000" flipH="1" flipV="1">
            <a:off x="2289842" y="2175526"/>
            <a:ext cx="3505200" cy="3573748"/>
          </a:xfrm>
          <a:prstGeom prst="bentConnector5">
            <a:avLst>
              <a:gd name="adj1" fmla="val -6522"/>
              <a:gd name="adj2" fmla="val 50000"/>
              <a:gd name="adj3" fmla="val 10652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25614" name="Text Box 22"/>
          <p:cNvSpPr txBox="1">
            <a:spLocks noChangeArrowheads="1"/>
          </p:cNvSpPr>
          <p:nvPr/>
        </p:nvSpPr>
        <p:spPr bwMode="auto">
          <a:xfrm>
            <a:off x="769668" y="5943600"/>
            <a:ext cx="27144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Programa em assembler</a:t>
            </a:r>
            <a:endParaRPr lang="pt-BR" sz="2000"/>
          </a:p>
        </p:txBody>
      </p:sp>
      <p:sp>
        <p:nvSpPr>
          <p:cNvPr id="25615" name="Text Box 23"/>
          <p:cNvSpPr txBox="1">
            <a:spLocks noChangeArrowheads="1"/>
          </p:cNvSpPr>
          <p:nvPr/>
        </p:nvSpPr>
        <p:spPr bwMode="auto">
          <a:xfrm>
            <a:off x="4665327" y="3505200"/>
            <a:ext cx="2786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(</a:t>
            </a:r>
            <a:r>
              <a:rPr lang="en-US" sz="2000" dirty="0" err="1"/>
              <a:t>relocável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5875068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7" name="Text Box 25"/>
          <p:cNvSpPr txBox="1">
            <a:spLocks noChangeArrowheads="1"/>
          </p:cNvSpPr>
          <p:nvPr/>
        </p:nvSpPr>
        <p:spPr bwMode="auto">
          <a:xfrm>
            <a:off x="4579668" y="5715000"/>
            <a:ext cx="29542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(</a:t>
            </a:r>
            <a:r>
              <a:rPr lang="en-US" sz="2000" dirty="0" err="1"/>
              <a:t>executável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25618" name="Line 26"/>
          <p:cNvSpPr>
            <a:spLocks noChangeShapeType="1"/>
          </p:cNvSpPr>
          <p:nvPr/>
        </p:nvSpPr>
        <p:spPr bwMode="auto">
          <a:xfrm flipH="1">
            <a:off x="6865668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9" name="Text Box 27"/>
          <p:cNvSpPr txBox="1">
            <a:spLocks noChangeArrowheads="1"/>
          </p:cNvSpPr>
          <p:nvPr/>
        </p:nvSpPr>
        <p:spPr bwMode="auto">
          <a:xfrm>
            <a:off x="7322868" y="4495800"/>
            <a:ext cx="1606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Bibliotecas</a:t>
            </a:r>
            <a:r>
              <a:rPr lang="en-US" sz="2000" dirty="0" smtClean="0"/>
              <a:t> /</a:t>
            </a:r>
            <a:endParaRPr lang="en-US" sz="2000" dirty="0"/>
          </a:p>
          <a:p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endParaRPr lang="pt-BR" sz="20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compilação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2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Compilação envolve duas etapas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Análise (</a:t>
            </a:r>
            <a:r>
              <a:rPr lang="pt-BR" dirty="0" err="1" smtClean="0">
                <a:ea typeface="ＭＳ Ｐゴシック" pitchFamily="34" charset="-128"/>
              </a:rPr>
              <a:t>front-end</a:t>
            </a:r>
            <a:r>
              <a:rPr lang="pt-BR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Cria representações intermediárias do programa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Verifica presença de certos tipos de erro</a:t>
            </a:r>
          </a:p>
          <a:p>
            <a:pPr eaLnBrk="1" hangingPunct="1"/>
            <a:r>
              <a:rPr lang="pt-BR" dirty="0" smtClean="0">
                <a:ea typeface="ＭＳ Ｐゴシック" pitchFamily="34" charset="-128"/>
              </a:rPr>
              <a:t>Síntese (</a:t>
            </a:r>
            <a:r>
              <a:rPr lang="pt-BR" dirty="0" err="1" smtClean="0">
                <a:ea typeface="ＭＳ Ｐゴシック" pitchFamily="34" charset="-128"/>
              </a:rPr>
              <a:t>back-end</a:t>
            </a:r>
            <a:r>
              <a:rPr lang="pt-BR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Constrói o programa destino a partir de representações intermediárias</a:t>
            </a:r>
          </a:p>
        </p:txBody>
      </p:sp>
    </p:spTree>
    <p:extLst>
      <p:ext uri="{BB962C8B-B14F-4D97-AF65-F5344CB8AC3E}">
        <p14:creationId xmlns:p14="http://schemas.microsoft.com/office/powerpoint/2010/main" val="12246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9"/>
          <p:cNvSpPr txBox="1">
            <a:spLocks noChangeArrowheads="1"/>
          </p:cNvSpPr>
          <p:nvPr/>
        </p:nvSpPr>
        <p:spPr bwMode="auto">
          <a:xfrm>
            <a:off x="1371600" y="1905000"/>
            <a:ext cx="390525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59395" name="Text Box 10"/>
          <p:cNvSpPr txBox="1">
            <a:spLocks noChangeArrowheads="1"/>
          </p:cNvSpPr>
          <p:nvPr/>
        </p:nvSpPr>
        <p:spPr bwMode="auto">
          <a:xfrm>
            <a:off x="3276600" y="60960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x86</a:t>
            </a:r>
            <a:endParaRPr lang="pt-BR"/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457200" y="2667000"/>
            <a:ext cx="1981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Front-end</a:t>
            </a:r>
            <a:endParaRPr lang="pt-BR"/>
          </a:p>
        </p:txBody>
      </p:sp>
      <p:sp>
        <p:nvSpPr>
          <p:cNvPr id="59397" name="Text Box 22"/>
          <p:cNvSpPr txBox="1">
            <a:spLocks noChangeArrowheads="1"/>
          </p:cNvSpPr>
          <p:nvPr/>
        </p:nvSpPr>
        <p:spPr bwMode="auto">
          <a:xfrm>
            <a:off x="990600" y="5562600"/>
            <a:ext cx="898525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ARM</a:t>
            </a:r>
            <a:endParaRPr lang="pt-BR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200400" y="3276600"/>
            <a:ext cx="2743200" cy="1143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dirty="0" smtClean="0"/>
              <a:t>código intermediário</a:t>
            </a:r>
            <a:endParaRPr lang="pt-BR" dirty="0"/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7467600" y="5562600"/>
            <a:ext cx="903288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MIPS</a:t>
            </a:r>
            <a:endParaRPr lang="pt-BR"/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5334000" y="6096000"/>
            <a:ext cx="854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.NET</a:t>
            </a:r>
            <a:endParaRPr lang="pt-BR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14600" y="5257800"/>
            <a:ext cx="1981200" cy="838200"/>
            <a:chOff x="685800" y="4953000"/>
            <a:chExt cx="1981200" cy="838200"/>
          </a:xfrm>
        </p:grpSpPr>
        <p:sp>
          <p:nvSpPr>
            <p:cNvPr id="59431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32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724400" y="5257800"/>
            <a:ext cx="1981200" cy="838200"/>
            <a:chOff x="685800" y="4953000"/>
            <a:chExt cx="1981200" cy="838200"/>
          </a:xfrm>
        </p:grpSpPr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30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81000" y="4724400"/>
            <a:ext cx="1981200" cy="838200"/>
            <a:chOff x="685800" y="4953000"/>
            <a:chExt cx="1981200" cy="838200"/>
          </a:xfrm>
        </p:grpSpPr>
        <p:sp>
          <p:nvSpPr>
            <p:cNvPr id="59427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28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781800" y="4724400"/>
            <a:ext cx="1981200" cy="838200"/>
            <a:chOff x="685800" y="4953000"/>
            <a:chExt cx="1981200" cy="838200"/>
          </a:xfrm>
        </p:grpSpPr>
        <p:sp>
          <p:nvSpPr>
            <p:cNvPr id="59425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26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59406" name="Rectangle 6"/>
          <p:cNvSpPr>
            <a:spLocks noChangeArrowheads="1"/>
          </p:cNvSpPr>
          <p:nvPr/>
        </p:nvSpPr>
        <p:spPr bwMode="auto">
          <a:xfrm>
            <a:off x="2514600" y="2362200"/>
            <a:ext cx="1981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Front-end</a:t>
            </a:r>
            <a:endParaRPr lang="pt-BR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781800" y="2286000"/>
            <a:ext cx="1981200" cy="762000"/>
            <a:chOff x="990600" y="2057400"/>
            <a:chExt cx="1981200" cy="762000"/>
          </a:xfrm>
        </p:grpSpPr>
        <p:sp>
          <p:nvSpPr>
            <p:cNvPr id="59423" name="Rectangle 6"/>
            <p:cNvSpPr>
              <a:spLocks noChangeArrowheads="1"/>
            </p:cNvSpPr>
            <p:nvPr/>
          </p:nvSpPr>
          <p:spPr bwMode="auto">
            <a:xfrm>
              <a:off x="990600" y="23622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Front-end</a:t>
              </a:r>
              <a:endParaRPr lang="pt-BR"/>
            </a:p>
          </p:txBody>
        </p:sp>
        <p:sp>
          <p:nvSpPr>
            <p:cNvPr id="59424" name="Line 11"/>
            <p:cNvSpPr>
              <a:spLocks noChangeShapeType="1"/>
            </p:cNvSpPr>
            <p:nvPr/>
          </p:nvSpPr>
          <p:spPr bwMode="auto">
            <a:xfrm>
              <a:off x="1981200" y="2057400"/>
              <a:ext cx="0" cy="3048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59408" name="Rectangle 6"/>
          <p:cNvSpPr>
            <a:spLocks noChangeArrowheads="1"/>
          </p:cNvSpPr>
          <p:nvPr/>
        </p:nvSpPr>
        <p:spPr bwMode="auto">
          <a:xfrm>
            <a:off x="4724400" y="2362200"/>
            <a:ext cx="1981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Front-end</a:t>
            </a:r>
            <a:endParaRPr lang="pt-BR"/>
          </a:p>
        </p:txBody>
      </p:sp>
      <p:sp>
        <p:nvSpPr>
          <p:cNvPr id="59409" name="Text Box 9"/>
          <p:cNvSpPr txBox="1">
            <a:spLocks noChangeArrowheads="1"/>
          </p:cNvSpPr>
          <p:nvPr/>
        </p:nvSpPr>
        <p:spPr bwMode="auto">
          <a:xfrm>
            <a:off x="7543800" y="1828800"/>
            <a:ext cx="544513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C#</a:t>
            </a:r>
            <a:endParaRPr lang="pt-BR"/>
          </a:p>
        </p:txBody>
      </p:sp>
      <p:sp>
        <p:nvSpPr>
          <p:cNvPr id="59410" name="Text Box 9"/>
          <p:cNvSpPr txBox="1">
            <a:spLocks noChangeArrowheads="1"/>
          </p:cNvSpPr>
          <p:nvPr/>
        </p:nvSpPr>
        <p:spPr bwMode="auto">
          <a:xfrm>
            <a:off x="3214678" y="1643050"/>
            <a:ext cx="971550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Pascal</a:t>
            </a:r>
            <a:endParaRPr lang="pt-BR" dirty="0"/>
          </a:p>
        </p:txBody>
      </p:sp>
      <p:sp>
        <p:nvSpPr>
          <p:cNvPr id="59411" name="Line 11"/>
          <p:cNvSpPr>
            <a:spLocks noChangeShapeType="1"/>
          </p:cNvSpPr>
          <p:nvPr/>
        </p:nvSpPr>
        <p:spPr bwMode="auto">
          <a:xfrm>
            <a:off x="5791200" y="2057400"/>
            <a:ext cx="0" cy="3048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2" name="Line 11"/>
          <p:cNvSpPr>
            <a:spLocks noChangeShapeType="1"/>
          </p:cNvSpPr>
          <p:nvPr/>
        </p:nvSpPr>
        <p:spPr bwMode="auto">
          <a:xfrm>
            <a:off x="3505200" y="2057400"/>
            <a:ext cx="0" cy="3048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3" name="Line 11"/>
          <p:cNvSpPr>
            <a:spLocks noChangeShapeType="1"/>
          </p:cNvSpPr>
          <p:nvPr/>
        </p:nvSpPr>
        <p:spPr bwMode="auto">
          <a:xfrm>
            <a:off x="1524000" y="2362200"/>
            <a:ext cx="0" cy="3048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4" name="Text Box 9"/>
          <p:cNvSpPr txBox="1">
            <a:spLocks noChangeArrowheads="1"/>
          </p:cNvSpPr>
          <p:nvPr/>
        </p:nvSpPr>
        <p:spPr bwMode="auto">
          <a:xfrm>
            <a:off x="5334000" y="1600200"/>
            <a:ext cx="1095375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Fortran</a:t>
            </a:r>
            <a:endParaRPr lang="pt-BR"/>
          </a:p>
        </p:txBody>
      </p:sp>
      <p:sp>
        <p:nvSpPr>
          <p:cNvPr id="59415" name="Line 11"/>
          <p:cNvSpPr>
            <a:spLocks noChangeShapeType="1"/>
          </p:cNvSpPr>
          <p:nvPr/>
        </p:nvSpPr>
        <p:spPr bwMode="auto">
          <a:xfrm flipH="1">
            <a:off x="5786446" y="3048000"/>
            <a:ext cx="1985954" cy="523876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6" name="Line 11"/>
          <p:cNvSpPr>
            <a:spLocks noChangeShapeType="1"/>
          </p:cNvSpPr>
          <p:nvPr/>
        </p:nvSpPr>
        <p:spPr bwMode="auto">
          <a:xfrm flipH="1">
            <a:off x="5214942" y="2819400"/>
            <a:ext cx="500058" cy="466724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7" name="Line 11"/>
          <p:cNvSpPr>
            <a:spLocks noChangeShapeType="1"/>
          </p:cNvSpPr>
          <p:nvPr/>
        </p:nvSpPr>
        <p:spPr bwMode="auto">
          <a:xfrm>
            <a:off x="3581400" y="2819400"/>
            <a:ext cx="561972" cy="466724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8" name="Line 11"/>
          <p:cNvSpPr>
            <a:spLocks noChangeShapeType="1"/>
          </p:cNvSpPr>
          <p:nvPr/>
        </p:nvSpPr>
        <p:spPr bwMode="auto">
          <a:xfrm>
            <a:off x="1447800" y="3200400"/>
            <a:ext cx="1905000" cy="3810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9" name="Line 11"/>
          <p:cNvSpPr>
            <a:spLocks noChangeShapeType="1"/>
          </p:cNvSpPr>
          <p:nvPr/>
        </p:nvSpPr>
        <p:spPr bwMode="auto">
          <a:xfrm flipH="1">
            <a:off x="1714480" y="4114800"/>
            <a:ext cx="1638320" cy="528646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20" name="Line 11"/>
          <p:cNvSpPr>
            <a:spLocks noChangeShapeType="1"/>
          </p:cNvSpPr>
          <p:nvPr/>
        </p:nvSpPr>
        <p:spPr bwMode="auto">
          <a:xfrm flipH="1">
            <a:off x="3643306" y="4419600"/>
            <a:ext cx="547694" cy="723912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21" name="Line 11"/>
          <p:cNvSpPr>
            <a:spLocks noChangeShapeType="1"/>
          </p:cNvSpPr>
          <p:nvPr/>
        </p:nvSpPr>
        <p:spPr bwMode="auto">
          <a:xfrm>
            <a:off x="5410200" y="4343400"/>
            <a:ext cx="376246" cy="800112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22" name="Line 11"/>
          <p:cNvSpPr>
            <a:spLocks noChangeShapeType="1"/>
          </p:cNvSpPr>
          <p:nvPr/>
        </p:nvSpPr>
        <p:spPr bwMode="auto">
          <a:xfrm>
            <a:off x="5943600" y="3962400"/>
            <a:ext cx="1628796" cy="609608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215370" cy="11430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Separação</a:t>
            </a:r>
            <a:r>
              <a:rPr lang="en-US" sz="4000" dirty="0" smtClean="0"/>
              <a:t> entre front-end e back-end </a:t>
            </a:r>
            <a:br>
              <a:rPr lang="en-US" sz="4000" dirty="0" smtClean="0"/>
            </a:br>
            <a:r>
              <a:rPr lang="pt-BR" sz="4000" dirty="0" smtClean="0"/>
              <a:t>para criação</a:t>
            </a:r>
            <a:r>
              <a:rPr lang="en-US" sz="4000" dirty="0" smtClean="0"/>
              <a:t> de </a:t>
            </a:r>
            <a:r>
              <a:rPr lang="pt-BR" sz="4000" dirty="0" smtClean="0"/>
              <a:t>múltiplos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64529" cy="1362075"/>
          </a:xfrm>
        </p:spPr>
        <p:txBody>
          <a:bodyPr/>
          <a:lstStyle/>
          <a:p>
            <a:r>
              <a:rPr lang="pt-BR" dirty="0" err="1" smtClean="0"/>
              <a:t>ANáLISE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5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programa fonte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léxica</a:t>
            </a:r>
          </a:p>
          <a:p>
            <a:pPr lvl="1"/>
            <a:r>
              <a:rPr lang="pt-BR" dirty="0" smtClean="0"/>
              <a:t>Organiza caracteres de entrada em grupos, chamados </a:t>
            </a:r>
            <a:r>
              <a:rPr lang="pt-BR" dirty="0" err="1" smtClean="0"/>
              <a:t>tokens</a:t>
            </a:r>
            <a:endParaRPr lang="pt-BR" dirty="0" smtClean="0"/>
          </a:p>
          <a:p>
            <a:r>
              <a:rPr lang="pt-BR" dirty="0" smtClean="0"/>
              <a:t>Análise sintática </a:t>
            </a:r>
          </a:p>
          <a:p>
            <a:pPr lvl="1"/>
            <a:r>
              <a:rPr lang="pt-BR" dirty="0" smtClean="0"/>
              <a:t>Organiza </a:t>
            </a:r>
            <a:r>
              <a:rPr lang="pt-BR" dirty="0" err="1" smtClean="0"/>
              <a:t>tokens</a:t>
            </a:r>
            <a:r>
              <a:rPr lang="pt-BR" dirty="0" smtClean="0"/>
              <a:t> em uma estrutura hierárquica</a:t>
            </a:r>
          </a:p>
          <a:p>
            <a:r>
              <a:rPr lang="pt-BR" dirty="0" smtClean="0"/>
              <a:t>Análise semântica </a:t>
            </a:r>
          </a:p>
          <a:p>
            <a:pPr lvl="1"/>
            <a:r>
              <a:rPr lang="pt-BR" dirty="0" smtClean="0"/>
              <a:t>Checa se o programa respeita regras básicas de consistência</a:t>
            </a:r>
          </a:p>
        </p:txBody>
      </p:sp>
    </p:spTree>
    <p:extLst>
      <p:ext uri="{BB962C8B-B14F-4D97-AF65-F5344CB8AC3E}">
        <p14:creationId xmlns:p14="http://schemas.microsoft.com/office/powerpoint/2010/main" val="10008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léxica (</a:t>
            </a:r>
            <a:r>
              <a:rPr lang="pt-BR" dirty="0" err="1"/>
              <a:t>s</a:t>
            </a:r>
            <a:r>
              <a:rPr lang="pt-BR" dirty="0" err="1" smtClean="0"/>
              <a:t>canning</a:t>
            </a:r>
            <a:r>
              <a:rPr lang="pt-BR" dirty="0" smtClean="0"/>
              <a:t>)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Lê</a:t>
            </a:r>
            <a:r>
              <a:rPr lang="en-US" dirty="0" smtClean="0"/>
              <a:t> </a:t>
            </a:r>
            <a:r>
              <a:rPr lang="pt-BR" dirty="0" smtClean="0"/>
              <a:t>os</a:t>
            </a:r>
            <a:r>
              <a:rPr lang="en-US" dirty="0" smtClean="0"/>
              <a:t> </a:t>
            </a:r>
            <a:r>
              <a:rPr lang="pt-BR" dirty="0" smtClean="0"/>
              <a:t>caracteres de entrada e os agrupa em sequências chamadas </a:t>
            </a:r>
            <a:r>
              <a:rPr lang="pt-BR" dirty="0" err="1" smtClean="0"/>
              <a:t>tokens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 err="1" smtClean="0"/>
              <a:t>tokens</a:t>
            </a:r>
            <a:r>
              <a:rPr lang="pt-BR" dirty="0" smtClean="0"/>
              <a:t> são consumidos na fase seguinte (</a:t>
            </a:r>
            <a:r>
              <a:rPr lang="pt-BR" dirty="0" err="1" smtClean="0"/>
              <a:t>parsing</a:t>
            </a:r>
            <a:r>
              <a:rPr lang="pt-BR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79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</a:t>
            </a:r>
            <a:endParaRPr lang="pt-BR" i="1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position = initial + rate * 60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3306" y="2143116"/>
            <a:ext cx="4214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graphicFrame>
        <p:nvGraphicFramePr>
          <p:cNvPr id="7" name="Group 53"/>
          <p:cNvGraphicFramePr>
            <a:graphicFrameLocks noGrp="1"/>
          </p:cNvGraphicFramePr>
          <p:nvPr/>
        </p:nvGraphicFramePr>
        <p:xfrm>
          <a:off x="3786182" y="4051002"/>
          <a:ext cx="3929089" cy="2164080"/>
        </p:xfrm>
        <a:graphic>
          <a:graphicData uri="http://schemas.openxmlformats.org/drawingml/2006/table">
            <a:tbl>
              <a:tblPr/>
              <a:tblGrid>
                <a:gridCol w="520652"/>
                <a:gridCol w="1551049"/>
                <a:gridCol w="928694"/>
                <a:gridCol w="928694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nome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tipo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position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initial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rate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0034" y="4929198"/>
            <a:ext cx="2857520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Tabela de Símbolos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2867028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Léxico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464447" y="239314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00364" y="3286124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00364" y="3857628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</a:t>
            </a:r>
            <a:endParaRPr lang="pt-BR" i="1" smtClean="0">
              <a:ea typeface="ＭＳ Ｐゴシック" pitchFamily="34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2867028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Léxico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1484784"/>
            <a:ext cx="4392488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projetista do compilador caracteriza o analisador léxico através de </a:t>
            </a:r>
            <a:r>
              <a:rPr lang="pt-BR" sz="3200" b="1" dirty="0" smtClean="0">
                <a:solidFill>
                  <a:schemeClr val="tx1"/>
                </a:solidFill>
              </a:rPr>
              <a:t>expressões regulares (</a:t>
            </a:r>
            <a:r>
              <a:rPr lang="pt-BR" sz="3200" b="1" dirty="0" err="1" smtClean="0">
                <a:solidFill>
                  <a:schemeClr val="tx1"/>
                </a:solidFill>
              </a:rPr>
              <a:t>ERs</a:t>
            </a:r>
            <a:r>
              <a:rPr lang="pt-BR" sz="3200" b="1" dirty="0" smtClean="0">
                <a:solidFill>
                  <a:schemeClr val="tx1"/>
                </a:solidFill>
              </a:rPr>
              <a:t>)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</a:t>
            </a:r>
            <a:endParaRPr lang="pt-BR" i="1" smtClean="0">
              <a:ea typeface="ＭＳ Ｐゴシック" pitchFamily="34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2867028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Léxico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4343117" y="1484784"/>
            <a:ext cx="4392488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A geração do analisador léxico é automática a partir da definição das </a:t>
            </a:r>
            <a:r>
              <a:rPr lang="pt-BR" sz="3200" dirty="0" err="1">
                <a:solidFill>
                  <a:schemeClr val="tx1"/>
                </a:solidFill>
              </a:rPr>
              <a:t>ERs</a:t>
            </a:r>
            <a:r>
              <a:rPr lang="pt-BR" sz="3200" dirty="0">
                <a:solidFill>
                  <a:schemeClr val="tx1"/>
                </a:solidFill>
              </a:rPr>
              <a:t>.  Ver: FLEX, </a:t>
            </a:r>
            <a:r>
              <a:rPr lang="pt-BR" sz="3200" dirty="0" err="1">
                <a:solidFill>
                  <a:schemeClr val="tx1"/>
                </a:solidFill>
              </a:rPr>
              <a:t>JLex</a:t>
            </a:r>
            <a:r>
              <a:rPr lang="pt-BR" sz="32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005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endParaRPr lang="pt-BR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usada para guardar identificadores e informações sobre eles.  </a:t>
            </a:r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smtClean="0"/>
              <a:t>tipo do identificador</a:t>
            </a:r>
          </a:p>
          <a:p>
            <a:pPr lvl="1"/>
            <a:r>
              <a:rPr lang="pt-BR" dirty="0" smtClean="0"/>
              <a:t>escopo: onde o identificador é válido no programa</a:t>
            </a:r>
          </a:p>
          <a:p>
            <a:pPr lvl="1"/>
            <a:r>
              <a:rPr lang="pt-BR" dirty="0" smtClean="0"/>
              <a:t>se for um procedimento ou função: número e tipo dos argumentos, forma de passagem dos parâmetros e tipo do resultado.</a:t>
            </a:r>
          </a:p>
        </p:txBody>
      </p:sp>
    </p:spTree>
    <p:extLst>
      <p:ext uri="{BB962C8B-B14F-4D97-AF65-F5344CB8AC3E}">
        <p14:creationId xmlns:p14="http://schemas.microsoft.com/office/powerpoint/2010/main" val="37098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Página da disciplina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4383106"/>
            <a:ext cx="8229600" cy="1743057"/>
          </a:xfrm>
        </p:spPr>
        <p:txBody>
          <a:bodyPr/>
          <a:lstStyle/>
          <a:p>
            <a:r>
              <a:rPr lang="pt-BR" dirty="0"/>
              <a:t>Requisitos</a:t>
            </a:r>
          </a:p>
          <a:p>
            <a:pPr lvl="1"/>
            <a:r>
              <a:rPr lang="pt-BR" dirty="0"/>
              <a:t>Linguagem de </a:t>
            </a:r>
            <a:r>
              <a:rPr lang="pt-BR" dirty="0" smtClean="0"/>
              <a:t>programação </a:t>
            </a:r>
          </a:p>
          <a:p>
            <a:pPr lvl="1"/>
            <a:r>
              <a:rPr lang="pt-BR" dirty="0" smtClean="0"/>
              <a:t>Linguagens </a:t>
            </a:r>
            <a:r>
              <a:rPr lang="pt-BR" dirty="0"/>
              <a:t>formais e </a:t>
            </a:r>
            <a:r>
              <a:rPr lang="pt-BR" dirty="0" smtClean="0"/>
              <a:t>autômatos </a:t>
            </a:r>
            <a:endParaRPr lang="en-US" dirty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219200" y="1905000"/>
            <a:ext cx="6560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4000" dirty="0" smtClean="0">
                <a:hlinkClick r:id="rId2"/>
              </a:rPr>
              <a:t>http://www.cin.ufpe.br/</a:t>
            </a:r>
            <a:r>
              <a:rPr lang="pt-BR" sz="4000" b="1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~if688</a:t>
            </a:r>
            <a:endParaRPr lang="pt-BR" sz="40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8200" y="3084493"/>
            <a:ext cx="76961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Todo material da disciplina (e.g., slides, cronograma de aulas, etc.) está disponível nesta página!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6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endParaRPr lang="pt-BR" dirty="0" smtClean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8376"/>
              </p:ext>
            </p:extLst>
          </p:nvPr>
        </p:nvGraphicFramePr>
        <p:xfrm>
          <a:off x="1835696" y="1844824"/>
          <a:ext cx="4865193" cy="2668136"/>
        </p:xfrm>
        <a:graphic>
          <a:graphicData uri="http://schemas.openxmlformats.org/drawingml/2006/table">
            <a:tbl>
              <a:tblPr/>
              <a:tblGrid>
                <a:gridCol w="644697"/>
                <a:gridCol w="1920586"/>
                <a:gridCol w="1149955"/>
                <a:gridCol w="1149955"/>
              </a:tblGrid>
              <a:tr h="563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nome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tipo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position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initial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rate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4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76056" y="4840643"/>
            <a:ext cx="372213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Usada e atualizada em várias etapas da compilação.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81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Análise </a:t>
            </a:r>
            <a:r>
              <a:rPr lang="pt-BR" dirty="0">
                <a:ea typeface="ＭＳ Ｐゴシック" pitchFamily="34" charset="-128"/>
              </a:rPr>
              <a:t>s</a:t>
            </a:r>
            <a:r>
              <a:rPr lang="pt-BR" dirty="0" smtClean="0">
                <a:ea typeface="ＭＳ Ｐゴシック" pitchFamily="34" charset="-128"/>
              </a:rPr>
              <a:t>intática (</a:t>
            </a:r>
            <a:r>
              <a:rPr lang="pt-BR" dirty="0" err="1">
                <a:ea typeface="ＭＳ Ｐゴシック" pitchFamily="34" charset="-128"/>
              </a:rPr>
              <a:t>p</a:t>
            </a:r>
            <a:r>
              <a:rPr lang="pt-BR" dirty="0" err="1" smtClean="0">
                <a:ea typeface="ＭＳ Ｐゴシック" pitchFamily="34" charset="-128"/>
              </a:rPr>
              <a:t>arsing</a:t>
            </a:r>
            <a:r>
              <a:rPr lang="pt-BR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A partir dos </a:t>
            </a:r>
            <a:r>
              <a:rPr lang="pt-BR" i="1" dirty="0" err="1" smtClean="0">
                <a:ea typeface="ＭＳ Ｐゴシック" pitchFamily="34" charset="-128"/>
              </a:rPr>
              <a:t>tokens</a:t>
            </a:r>
            <a:r>
              <a:rPr lang="pt-BR" i="1" dirty="0" smtClean="0">
                <a:ea typeface="ＭＳ Ｐゴシック" pitchFamily="34" charset="-128"/>
              </a:rPr>
              <a:t> </a:t>
            </a:r>
            <a:r>
              <a:rPr lang="pt-BR" dirty="0" smtClean="0">
                <a:ea typeface="ＭＳ Ｐゴシック" pitchFamily="34" charset="-128"/>
              </a:rPr>
              <a:t>cria uma estrutura em árvore (</a:t>
            </a:r>
            <a:r>
              <a:rPr lang="pt-BR" i="1" dirty="0" smtClean="0">
                <a:ea typeface="ＭＳ Ｐゴシック" pitchFamily="34" charset="-128"/>
              </a:rPr>
              <a:t>árvore sintática</a:t>
            </a:r>
            <a:r>
              <a:rPr lang="pt-BR" dirty="0" smtClean="0">
                <a:ea typeface="ＭＳ Ｐゴシック" pitchFamily="34" charset="-128"/>
              </a:rPr>
              <a:t>) que representa a estrutura gramatical do programa</a:t>
            </a:r>
          </a:p>
        </p:txBody>
      </p:sp>
    </p:spTree>
    <p:extLst>
      <p:ext uri="{BB962C8B-B14F-4D97-AF65-F5344CB8AC3E}">
        <p14:creationId xmlns:p14="http://schemas.microsoft.com/office/powerpoint/2010/main" val="28164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7158" y="2786058"/>
            <a:ext cx="3799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037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500562" y="1214422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Gramática livre de contexto (BNF) caracteriza a linguagem.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158" y="2786058"/>
            <a:ext cx="4076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9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Exemplo</a:t>
            </a:r>
            <a:endParaRPr lang="pt-BR" dirty="0" smtClean="0">
              <a:ea typeface="ＭＳ Ｐゴシック" pitchFamily="34" charset="-128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7158" y="2786058"/>
            <a:ext cx="342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00562" y="1214422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Gramática livre de contexto (BNF) caracteriza a linguagem.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3438" y="1357298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A geração do </a:t>
            </a:r>
            <a:r>
              <a:rPr lang="pt-BR" sz="3200" dirty="0" err="1" smtClean="0">
                <a:solidFill>
                  <a:schemeClr val="tx1"/>
                </a:solidFill>
              </a:rPr>
              <a:t>parser</a:t>
            </a:r>
            <a:r>
              <a:rPr lang="pt-BR" sz="3200" dirty="0" smtClean="0">
                <a:solidFill>
                  <a:schemeClr val="tx1"/>
                </a:solidFill>
              </a:rPr>
              <a:t> a partir de uma BNF é automática.  Ver </a:t>
            </a:r>
            <a:r>
              <a:rPr lang="pt-BR" sz="3200" dirty="0" err="1" smtClean="0">
                <a:solidFill>
                  <a:schemeClr val="tx1"/>
                </a:solidFill>
              </a:rPr>
              <a:t>Bison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JCup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yacc</a:t>
            </a:r>
            <a:r>
              <a:rPr lang="pt-BR" sz="3200" dirty="0" smtClean="0">
                <a:solidFill>
                  <a:schemeClr val="tx1"/>
                </a:solidFill>
              </a:rPr>
              <a:t>, etc.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7158" y="2786058"/>
            <a:ext cx="4076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00562" y="1214422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Gramática livre de contexto (BNF) caracteriza a linguagem.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3438" y="1357298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A geração do </a:t>
            </a:r>
            <a:r>
              <a:rPr lang="pt-BR" sz="3200" dirty="0" err="1" smtClean="0">
                <a:solidFill>
                  <a:schemeClr val="tx1"/>
                </a:solidFill>
              </a:rPr>
              <a:t>parser</a:t>
            </a:r>
            <a:r>
              <a:rPr lang="pt-BR" sz="3200" dirty="0" smtClean="0">
                <a:solidFill>
                  <a:schemeClr val="tx1"/>
                </a:solidFill>
              </a:rPr>
              <a:t> a partir de uma BNF é automática.  Ver </a:t>
            </a:r>
            <a:r>
              <a:rPr lang="pt-BR" sz="3200" dirty="0" err="1" smtClean="0">
                <a:solidFill>
                  <a:schemeClr val="tx1"/>
                </a:solidFill>
              </a:rPr>
              <a:t>Bison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JCup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yacc</a:t>
            </a:r>
            <a:r>
              <a:rPr lang="pt-BR" sz="3200" dirty="0" smtClean="0">
                <a:solidFill>
                  <a:schemeClr val="tx1"/>
                </a:solidFill>
              </a:rPr>
              <a:t>, etc.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5838" y="1509698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Para cada classe gramatical da BNF haverá uma estrutura de dados correspondente.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rot="5400000">
            <a:off x="5321304" y="4392619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50861" y="4392619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léxica e sintática hoje</a:t>
            </a:r>
            <a:endParaRPr lang="pt-BR" dirty="0"/>
          </a:p>
        </p:txBody>
      </p:sp>
      <p:sp>
        <p:nvSpPr>
          <p:cNvPr id="4" name="Flowchart: Document 3"/>
          <p:cNvSpPr/>
          <p:nvPr/>
        </p:nvSpPr>
        <p:spPr>
          <a:xfrm>
            <a:off x="611560" y="3071810"/>
            <a:ext cx="1224136" cy="107157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Foo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r>
              <a:rPr lang="pt-BR" dirty="0" err="1" smtClean="0">
                <a:solidFill>
                  <a:schemeClr val="tx1"/>
                </a:solidFill>
              </a:rPr>
              <a:t>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611560" y="4572008"/>
            <a:ext cx="1224136" cy="107157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Foo.jcup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damorim\AppData\Local\Microsoft\Windows\Temporary Internet Files\Content.IE5\BJWOIULN\MC90012988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1549976" cy="1549976"/>
          </a:xfrm>
          <a:prstGeom prst="rect">
            <a:avLst/>
          </a:prstGeom>
          <a:noFill/>
        </p:spPr>
      </p:pic>
      <p:pic>
        <p:nvPicPr>
          <p:cNvPr id="1029" name="Picture 5" descr="C:\Users\damorim\AppData\Local\Microsoft\Windows\Temporary Internet Files\Content.IE5\O6REBVZQ\MC90019511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1747622"/>
            <a:ext cx="1428760" cy="1109874"/>
          </a:xfrm>
          <a:prstGeom prst="rect">
            <a:avLst/>
          </a:prstGeom>
          <a:noFill/>
        </p:spPr>
      </p:pic>
      <p:sp>
        <p:nvSpPr>
          <p:cNvPr id="12" name="Flowchart: Document 11"/>
          <p:cNvSpPr/>
          <p:nvPr/>
        </p:nvSpPr>
        <p:spPr>
          <a:xfrm>
            <a:off x="7358082" y="3000372"/>
            <a:ext cx="1030342" cy="107157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Bar.</a:t>
            </a:r>
            <a:r>
              <a:rPr lang="pt-BR" dirty="0" err="1" smtClean="0">
                <a:solidFill>
                  <a:schemeClr val="tx1"/>
                </a:solidFill>
              </a:rPr>
              <a:t>foo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250265" y="4393413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93339" y="4393413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71736" y="3143248"/>
            <a:ext cx="928694" cy="7858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JLex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2571736" y="4643446"/>
            <a:ext cx="928694" cy="7858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JCup</a:t>
            </a:r>
            <a:endParaRPr lang="pt-BR" dirty="0"/>
          </a:p>
        </p:txBody>
      </p:sp>
      <p:sp>
        <p:nvSpPr>
          <p:cNvPr id="23" name="Right Arrow 22"/>
          <p:cNvSpPr/>
          <p:nvPr/>
        </p:nvSpPr>
        <p:spPr>
          <a:xfrm>
            <a:off x="2143108" y="335756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ight Arrow 23"/>
          <p:cNvSpPr/>
          <p:nvPr/>
        </p:nvSpPr>
        <p:spPr>
          <a:xfrm>
            <a:off x="2143108" y="492919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4214810" y="3143248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FooLexer</a:t>
            </a:r>
            <a:r>
              <a:rPr lang="pt-BR" sz="1200" dirty="0" smtClean="0"/>
              <a:t>.</a:t>
            </a:r>
          </a:p>
          <a:p>
            <a:pPr algn="ctr"/>
            <a:r>
              <a:rPr lang="pt-BR" sz="1200" dirty="0" err="1" smtClean="0"/>
              <a:t>java</a:t>
            </a:r>
            <a:endParaRPr lang="pt-BR" sz="1200" dirty="0"/>
          </a:p>
        </p:txBody>
      </p:sp>
      <p:sp>
        <p:nvSpPr>
          <p:cNvPr id="26" name="Rectangle 25"/>
          <p:cNvSpPr/>
          <p:nvPr/>
        </p:nvSpPr>
        <p:spPr>
          <a:xfrm>
            <a:off x="4214810" y="4643446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FooParser</a:t>
            </a:r>
            <a:r>
              <a:rPr lang="pt-BR" sz="1200" dirty="0" smtClean="0"/>
              <a:t>.</a:t>
            </a:r>
            <a:r>
              <a:rPr lang="pt-BR" sz="1200" dirty="0" err="1" smtClean="0"/>
              <a:t>java</a:t>
            </a:r>
            <a:endParaRPr lang="pt-BR" sz="1200" dirty="0"/>
          </a:p>
        </p:txBody>
      </p:sp>
      <p:sp>
        <p:nvSpPr>
          <p:cNvPr id="27" name="Right Arrow 26"/>
          <p:cNvSpPr/>
          <p:nvPr/>
        </p:nvSpPr>
        <p:spPr>
          <a:xfrm>
            <a:off x="3643306" y="335756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ight Arrow 27"/>
          <p:cNvSpPr/>
          <p:nvPr/>
        </p:nvSpPr>
        <p:spPr>
          <a:xfrm>
            <a:off x="3643306" y="492919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641982" y="3143248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FooLexer</a:t>
            </a:r>
            <a:r>
              <a:rPr lang="pt-BR" sz="1200" dirty="0" smtClean="0"/>
              <a:t>.</a:t>
            </a:r>
            <a:r>
              <a:rPr lang="pt-BR" sz="1200" dirty="0" err="1" smtClean="0"/>
              <a:t>class</a:t>
            </a:r>
            <a:endParaRPr lang="pt-BR" sz="1200" dirty="0"/>
          </a:p>
        </p:txBody>
      </p:sp>
      <p:sp>
        <p:nvSpPr>
          <p:cNvPr id="32" name="Rectangle 31"/>
          <p:cNvSpPr/>
          <p:nvPr/>
        </p:nvSpPr>
        <p:spPr>
          <a:xfrm>
            <a:off x="5641982" y="4643446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FooParser</a:t>
            </a:r>
            <a:r>
              <a:rPr lang="pt-BR" sz="1200" dirty="0" smtClean="0"/>
              <a:t>.</a:t>
            </a:r>
            <a:r>
              <a:rPr lang="pt-BR" sz="1200" dirty="0" err="1" smtClean="0"/>
              <a:t>class</a:t>
            </a:r>
            <a:endParaRPr lang="pt-BR" sz="1200" dirty="0"/>
          </a:p>
        </p:txBody>
      </p:sp>
      <p:sp>
        <p:nvSpPr>
          <p:cNvPr id="33" name="Right Arrow 32"/>
          <p:cNvSpPr/>
          <p:nvPr/>
        </p:nvSpPr>
        <p:spPr>
          <a:xfrm flipH="1">
            <a:off x="6643702" y="335756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ight Arrow 33"/>
          <p:cNvSpPr/>
          <p:nvPr/>
        </p:nvSpPr>
        <p:spPr>
          <a:xfrm rot="5400000">
            <a:off x="5929322" y="421481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6000760" y="6143211"/>
            <a:ext cx="285752" cy="514354"/>
            <a:chOff x="5929322" y="1142984"/>
            <a:chExt cx="357190" cy="642942"/>
          </a:xfrm>
        </p:grpSpPr>
        <p:sp>
          <p:nvSpPr>
            <p:cNvPr id="46" name="Oval 45"/>
            <p:cNvSpPr/>
            <p:nvPr/>
          </p:nvSpPr>
          <p:spPr>
            <a:xfrm>
              <a:off x="5929322" y="1142984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6143636" y="1428736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46" idx="5"/>
              <a:endCxn id="47" idx="1"/>
            </p:cNvCxnSpPr>
            <p:nvPr/>
          </p:nvCxnSpPr>
          <p:spPr>
            <a:xfrm rot="16200000" flipH="1">
              <a:off x="6015555" y="1300655"/>
              <a:ext cx="184724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929322" y="1643050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>
              <a:stCxn id="47" idx="3"/>
              <a:endCxn id="51" idx="7"/>
            </p:cNvCxnSpPr>
            <p:nvPr/>
          </p:nvCxnSpPr>
          <p:spPr>
            <a:xfrm rot="5400000">
              <a:off x="6051274" y="1550688"/>
              <a:ext cx="113286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2" name="Right Arrow 61"/>
          <p:cNvSpPr/>
          <p:nvPr/>
        </p:nvSpPr>
        <p:spPr>
          <a:xfrm rot="5400000">
            <a:off x="5929322" y="564357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1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emântica</a:t>
            </a:r>
            <a:endParaRPr lang="pt-BR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Procura possíveis erros semânticos e guarda informações contextuais adicionais</a:t>
            </a:r>
          </a:p>
          <a:p>
            <a:r>
              <a:rPr lang="pt-BR" dirty="0" smtClean="0"/>
              <a:t>Exemplo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3581400"/>
            <a:ext cx="6019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BR" sz="2400" smtClean="0"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Point p = new Point(1, -2);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smtClean="0"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Circle c = </a:t>
            </a:r>
            <a:r>
              <a:rPr lang="pt-BR" sz="2400" u="wavyHeavy" smtClean="0">
                <a:uFill>
                  <a:solidFill>
                    <a:srgbClr val="FF0000"/>
                  </a:solidFill>
                </a:uFill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new Circle(p, 5);</a:t>
            </a:r>
            <a:r>
              <a:rPr lang="pt-BR" sz="2400" smtClean="0"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    </a:t>
            </a:r>
            <a:endParaRPr lang="en-US" sz="2400" dirty="0">
              <a:latin typeface="Book Antiqua" panose="02040602050305030304" pitchFamily="18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23999" y="4876800"/>
            <a:ext cx="574963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Erro: Construtor de </a:t>
            </a:r>
            <a:r>
              <a:rPr lang="pt-BR" sz="3200" dirty="0" err="1" smtClean="0">
                <a:latin typeface="Book Antiqua" panose="02040602050305030304" pitchFamily="18" charset="0"/>
              </a:rPr>
              <a:t>Circle</a:t>
            </a:r>
            <a:r>
              <a:rPr lang="pt-BR" sz="3200" dirty="0" smtClean="0"/>
              <a:t> recebe 3 números com parâmetro.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8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64529" cy="1362075"/>
          </a:xfrm>
        </p:spPr>
        <p:txBody>
          <a:bodyPr/>
          <a:lstStyle/>
          <a:p>
            <a:r>
              <a:rPr lang="pt-BR" dirty="0" smtClean="0"/>
              <a:t>SÍNTESE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intermediário (IR)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Representações intermediárias de código facilitam análise e transformação</a:t>
            </a:r>
          </a:p>
          <a:p>
            <a:r>
              <a:rPr lang="pt-BR" dirty="0" smtClean="0"/>
              <a:t>Exemplo: 3 endereços (MIPS)</a:t>
            </a:r>
          </a:p>
          <a:p>
            <a:pPr lvl="1"/>
            <a:r>
              <a:rPr lang="pt-BR" dirty="0" smtClean="0"/>
              <a:t>cada instrução usa não mais que três operandos</a:t>
            </a:r>
          </a:p>
        </p:txBody>
      </p:sp>
    </p:spTree>
    <p:extLst>
      <p:ext uri="{BB962C8B-B14F-4D97-AF65-F5344CB8AC3E}">
        <p14:creationId xmlns:p14="http://schemas.microsoft.com/office/powerpoint/2010/main" val="13340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de um compilador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Tradutor de uma linguagem mais abstrata (origem) para uma mais concreta (destino</a:t>
            </a:r>
            <a:r>
              <a:rPr lang="pt-BR" dirty="0" smtClean="0"/>
              <a:t>)  </a:t>
            </a:r>
            <a:endParaRPr lang="pt-BR" dirty="0" smtClean="0"/>
          </a:p>
        </p:txBody>
      </p:sp>
      <p:sp>
        <p:nvSpPr>
          <p:cNvPr id="6" name="Rectangle 5"/>
          <p:cNvSpPr/>
          <p:nvPr/>
        </p:nvSpPr>
        <p:spPr>
          <a:xfrm>
            <a:off x="821513" y="2812317"/>
            <a:ext cx="6357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 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      System.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4450802"/>
            <a:ext cx="707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java.lang.Object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0:   aload_0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1: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#1; //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&gt;":()V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4: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[]);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0: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getstatic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    #2; //Field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System.out:Ljava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3: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ldc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  #3; //String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5: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invokevirtual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#4; //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PrintStream.println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/String;)V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8: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pt-BR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7422" y="3789220"/>
            <a:ext cx="1643074" cy="5000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javac</a:t>
            </a:r>
            <a:endParaRPr lang="pt-BR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965835" y="4554543"/>
            <a:ext cx="35719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4714876" y="3789220"/>
            <a:ext cx="1643074" cy="5000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javap</a:t>
            </a:r>
            <a:endParaRPr lang="pt-BR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43372" y="4019552"/>
            <a:ext cx="35719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57356" y="3733800"/>
            <a:ext cx="342896" cy="271458"/>
          </a:xfrm>
          <a:prstGeom prst="bentConnector3">
            <a:avLst>
              <a:gd name="adj1" fmla="val -252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543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Exemplo: 3 endereços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34864" y="2375623"/>
            <a:ext cx="357190" cy="42862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81" y="5486400"/>
            <a:ext cx="813954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Qual a vantagem de se usar tal representação?</a:t>
            </a:r>
            <a:endParaRPr lang="pt-BR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63381" y="3048000"/>
            <a:ext cx="4500155" cy="1653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t1 =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t1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t3 = id2 + t2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t3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71600" y="1750367"/>
            <a:ext cx="60837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id2 + id3 * </a:t>
            </a:r>
            <a:r>
              <a:rPr lang="en-US" sz="24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</a:p>
        </p:txBody>
      </p:sp>
    </p:spTree>
    <p:extLst>
      <p:ext uri="{BB962C8B-B14F-4D97-AF65-F5344CB8AC3E}">
        <p14:creationId xmlns:p14="http://schemas.microsoft.com/office/powerpoint/2010/main" val="2119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Otimização de código</a:t>
            </a:r>
            <a:endParaRPr lang="pt-BR" smtClean="0">
              <a:ea typeface="ＭＳ Ｐゴシック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Realiza transformações no código com objetivo de melhorar algum aspecto relevante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tempo de execução, consumo de memória, tamanho do código executável, etc.</a:t>
            </a:r>
          </a:p>
          <a:p>
            <a:r>
              <a:rPr lang="pt-BR" dirty="0" smtClean="0">
                <a:ea typeface="ＭＳ Ｐゴシック" pitchFamily="34" charset="-128"/>
              </a:rPr>
              <a:t>Pode ser específico de arquitetura ou geral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Específica: </a:t>
            </a:r>
            <a:r>
              <a:rPr lang="pt-BR" dirty="0" err="1" smtClean="0">
                <a:ea typeface="ＭＳ Ｐゴシック" pitchFamily="34" charset="-128"/>
              </a:rPr>
              <a:t>Register</a:t>
            </a:r>
            <a:r>
              <a:rPr lang="pt-BR" dirty="0" smtClean="0">
                <a:ea typeface="ＭＳ Ｐゴシック" pitchFamily="34" charset="-128"/>
              </a:rPr>
              <a:t> </a:t>
            </a:r>
            <a:r>
              <a:rPr lang="pt-BR" dirty="0" err="1" smtClean="0">
                <a:ea typeface="ＭＳ Ｐゴシック" pitchFamily="34" charset="-128"/>
              </a:rPr>
              <a:t>allocation</a:t>
            </a:r>
            <a:endParaRPr lang="pt-BR" dirty="0" smtClean="0">
              <a:ea typeface="ＭＳ Ｐゴシック" pitchFamily="34" charset="-128"/>
            </a:endParaRPr>
          </a:p>
          <a:p>
            <a:pPr lvl="1"/>
            <a:r>
              <a:rPr lang="pt-BR" dirty="0" smtClean="0">
                <a:ea typeface="ＭＳ Ｐゴシック" pitchFamily="34" charset="-128"/>
              </a:rPr>
              <a:t>Geral: Constant (</a:t>
            </a:r>
            <a:r>
              <a:rPr lang="pt-BR" dirty="0" err="1" smtClean="0">
                <a:ea typeface="ＭＳ Ｐゴシック" pitchFamily="34" charset="-128"/>
              </a:rPr>
              <a:t>folding</a:t>
            </a:r>
            <a:r>
              <a:rPr lang="pt-BR" dirty="0" smtClean="0">
                <a:ea typeface="ＭＳ Ｐゴシック" pitchFamily="34" charset="-128"/>
              </a:rPr>
              <a:t> </a:t>
            </a:r>
            <a:r>
              <a:rPr lang="pt-BR" dirty="0" err="1" smtClean="0">
                <a:ea typeface="ＭＳ Ｐゴシック" pitchFamily="34" charset="-128"/>
              </a:rPr>
              <a:t>and</a:t>
            </a:r>
            <a:r>
              <a:rPr lang="pt-BR" dirty="0" smtClean="0">
                <a:ea typeface="ＭＳ Ｐゴシック" pitchFamily="34" charset="-128"/>
              </a:rPr>
              <a:t>) </a:t>
            </a:r>
            <a:r>
              <a:rPr lang="pt-BR" dirty="0" err="1" smtClean="0">
                <a:ea typeface="ＭＳ Ｐゴシック" pitchFamily="34" charset="-128"/>
              </a:rPr>
              <a:t>propagation</a:t>
            </a:r>
            <a:endParaRPr lang="pt-BR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5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Register Allocation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531614"/>
            <a:ext cx="8580120" cy="4594549"/>
          </a:xfrm>
        </p:spPr>
        <p:txBody>
          <a:bodyPr/>
          <a:lstStyle/>
          <a:p>
            <a:r>
              <a:rPr lang="pt-BR" dirty="0" smtClean="0"/>
              <a:t>É mais eficiente realizar operações manipulando dados próximos a CPU, em registradores</a:t>
            </a:r>
          </a:p>
          <a:p>
            <a:r>
              <a:rPr lang="pt-BR" dirty="0" err="1" smtClean="0"/>
              <a:t>Register</a:t>
            </a:r>
            <a:r>
              <a:rPr lang="pt-BR" dirty="0" smtClean="0"/>
              <a:t> </a:t>
            </a:r>
            <a:r>
              <a:rPr lang="pt-BR" dirty="0" err="1" smtClean="0"/>
              <a:t>Allocation</a:t>
            </a:r>
            <a:r>
              <a:rPr lang="pt-BR" dirty="0" smtClean="0"/>
              <a:t> associa cada variável do programa a um registrador com o objetivo de minimizar </a:t>
            </a:r>
            <a:r>
              <a:rPr lang="pt-BR" i="1" dirty="0" err="1" smtClean="0"/>
              <a:t>spilling</a:t>
            </a:r>
            <a:r>
              <a:rPr lang="pt-BR" i="1" dirty="0" smtClean="0"/>
              <a:t>*</a:t>
            </a:r>
            <a:endParaRPr lang="pt-BR" dirty="0" smtClean="0"/>
          </a:p>
        </p:txBody>
      </p:sp>
      <p:sp>
        <p:nvSpPr>
          <p:cNvPr id="4" name="Rectangle 7"/>
          <p:cNvSpPr/>
          <p:nvPr/>
        </p:nvSpPr>
        <p:spPr>
          <a:xfrm>
            <a:off x="4671060" y="4114800"/>
            <a:ext cx="29413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t1 = </a:t>
            </a:r>
            <a:r>
              <a:rPr lang="en-US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t1</a:t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t3 = id2 + t2</a:t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t3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71426" y="5947470"/>
            <a:ext cx="8799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 </a:t>
            </a:r>
            <a:r>
              <a:rPr lang="pt-BR" sz="2000" dirty="0" smtClean="0"/>
              <a:t>* </a:t>
            </a:r>
            <a:r>
              <a:rPr lang="pt-BR" sz="2000" dirty="0" err="1" smtClean="0"/>
              <a:t>Spilling</a:t>
            </a:r>
            <a:r>
              <a:rPr lang="pt-BR" sz="2000" dirty="0" smtClean="0"/>
              <a:t> é o processo de descarga </a:t>
            </a:r>
            <a:r>
              <a:rPr lang="pt-BR" sz="2000" dirty="0"/>
              <a:t>e recarga de </a:t>
            </a:r>
            <a:r>
              <a:rPr lang="pt-BR" sz="2000" dirty="0" smtClean="0"/>
              <a:t>registradores  a partir da memória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0526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Constant Propagation</a:t>
            </a:r>
            <a:endParaRPr lang="pt-BR" dirty="0" smtClean="0">
              <a:ea typeface="ＭＳ Ｐゴシック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28" y="2285992"/>
            <a:ext cx="5638800" cy="3876692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" charset="0"/>
                <a:ea typeface="ＭＳ Ｐゴシック" pitchFamily="34" charset="-128"/>
              </a:rPr>
              <a:t/>
            </a:r>
            <a:br>
              <a:rPr lang="en-US" dirty="0" smtClean="0">
                <a:latin typeface="Courier" charset="0"/>
                <a:ea typeface="ＭＳ Ｐゴシック" pitchFamily="34" charset="-128"/>
              </a:rPr>
            </a:br>
            <a:endParaRPr lang="en-US" dirty="0" smtClean="0">
              <a:latin typeface="Courier" charset="0"/>
              <a:ea typeface="ＭＳ Ｐゴシック" pitchFamily="34" charset="-128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143240" y="3857628"/>
            <a:ext cx="357190" cy="42862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571604" y="1857364"/>
            <a:ext cx="3829068" cy="1600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t1 = </a:t>
            </a:r>
            <a:r>
              <a:rPr lang="en-US" sz="24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t1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t3 = id2 + t2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t3</a:t>
            </a:r>
            <a:endParaRPr lang="pt-BR" sz="2400" dirty="0"/>
          </a:p>
        </p:txBody>
      </p:sp>
      <p:sp>
        <p:nvSpPr>
          <p:cNvPr id="9" name="Rectangle 8"/>
          <p:cNvSpPr/>
          <p:nvPr/>
        </p:nvSpPr>
        <p:spPr>
          <a:xfrm>
            <a:off x="1857356" y="4714884"/>
            <a:ext cx="29289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60.0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id2 + t2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674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Geração de código</a:t>
            </a:r>
            <a:endParaRPr lang="pt-BR" smtClean="0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72452" cy="4525963"/>
          </a:xfrm>
        </p:spPr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Traduz código intermediário para a linguagem-destino</a:t>
            </a:r>
          </a:p>
          <a:p>
            <a:pPr lvl="1"/>
            <a:endParaRPr lang="pt-BR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48" y="4471974"/>
            <a:ext cx="4071966" cy="1928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LDF  R2,  id3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MULF R2,  R2, #60.0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LDF  R1,  id2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ADDF R1,  R1, R2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STF  id1, R1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6314" y="3114652"/>
            <a:ext cx="292895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60.0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id2 + t2</a:t>
            </a:r>
            <a:endParaRPr lang="pt-BR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82916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Gerador</a:t>
            </a:r>
            <a:r>
              <a:rPr lang="en-US" sz="2400" dirty="0" smtClean="0">
                <a:solidFill>
                  <a:schemeClr val="tx1"/>
                </a:solidFill>
              </a:rPr>
              <a:t> de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código</a:t>
            </a:r>
            <a:endParaRPr lang="pt-BR" sz="2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85918" y="3257528"/>
            <a:ext cx="285752" cy="514354"/>
            <a:chOff x="5929322" y="1142984"/>
            <a:chExt cx="357190" cy="642942"/>
          </a:xfrm>
        </p:grpSpPr>
        <p:sp>
          <p:nvSpPr>
            <p:cNvPr id="10" name="Oval 9"/>
            <p:cNvSpPr/>
            <p:nvPr/>
          </p:nvSpPr>
          <p:spPr>
            <a:xfrm>
              <a:off x="5929322" y="1142984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6143636" y="1428736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10" idx="5"/>
              <a:endCxn id="11" idx="1"/>
            </p:cNvCxnSpPr>
            <p:nvPr/>
          </p:nvCxnSpPr>
          <p:spPr>
            <a:xfrm rot="16200000" flipH="1">
              <a:off x="6015555" y="1300655"/>
              <a:ext cx="184724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929322" y="1643050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>
              <a:stCxn id="11" idx="3"/>
              <a:endCxn id="13" idx="7"/>
            </p:cNvCxnSpPr>
            <p:nvPr/>
          </p:nvCxnSpPr>
          <p:spPr>
            <a:xfrm rot="5400000">
              <a:off x="6051274" y="1550688"/>
              <a:ext cx="113286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5" name="Right Arrow 14"/>
          <p:cNvSpPr/>
          <p:nvPr/>
        </p:nvSpPr>
        <p:spPr>
          <a:xfrm>
            <a:off x="3500430" y="5186354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ight Arrow 15"/>
          <p:cNvSpPr/>
          <p:nvPr/>
        </p:nvSpPr>
        <p:spPr>
          <a:xfrm flipH="1">
            <a:off x="3786182" y="3400404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 flipH="1">
            <a:off x="2500298" y="3400404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3143240" y="3316824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9" name="Right Arrow 18"/>
          <p:cNvSpPr/>
          <p:nvPr/>
        </p:nvSpPr>
        <p:spPr>
          <a:xfrm rot="16200000" flipH="1">
            <a:off x="1714480" y="418622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curso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pt-BR" dirty="0" smtClean="0"/>
              <a:t>Análise</a:t>
            </a:r>
          </a:p>
          <a:p>
            <a:pPr lvl="1"/>
            <a:r>
              <a:rPr lang="pt-BR" dirty="0" smtClean="0"/>
              <a:t>Análise Léxica</a:t>
            </a:r>
          </a:p>
          <a:p>
            <a:pPr lvl="1"/>
            <a:r>
              <a:rPr lang="pt-BR" dirty="0" smtClean="0"/>
              <a:t>Análise Sintática</a:t>
            </a:r>
          </a:p>
          <a:p>
            <a:pPr lvl="1"/>
            <a:r>
              <a:rPr lang="pt-BR" dirty="0" smtClean="0"/>
              <a:t>Análise Semântica</a:t>
            </a:r>
          </a:p>
          <a:p>
            <a:r>
              <a:rPr lang="pt-BR" dirty="0" smtClean="0"/>
              <a:t>Síntese</a:t>
            </a:r>
          </a:p>
          <a:p>
            <a:pPr lvl="1"/>
            <a:r>
              <a:rPr lang="pt-BR" dirty="0" smtClean="0"/>
              <a:t>Otimização de código</a:t>
            </a:r>
          </a:p>
          <a:p>
            <a:pPr lvl="1"/>
            <a:r>
              <a:rPr lang="pt-BR" dirty="0" smtClean="0"/>
              <a:t>Geração de código</a:t>
            </a:r>
          </a:p>
          <a:p>
            <a:pPr lvl="1"/>
            <a:r>
              <a:rPr lang="pt-BR" dirty="0" smtClean="0"/>
              <a:t>Ambiente de execução</a:t>
            </a:r>
          </a:p>
        </p:txBody>
      </p:sp>
    </p:spTree>
    <p:extLst>
      <p:ext uri="{BB962C8B-B14F-4D97-AF65-F5344CB8AC3E}">
        <p14:creationId xmlns:p14="http://schemas.microsoft.com/office/powerpoint/2010/main" val="348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143000" y="4953000"/>
            <a:ext cx="7010400" cy="1219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da tecnologia de compiladores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de inspeção de código</a:t>
            </a:r>
          </a:p>
          <a:p>
            <a:pPr lvl="1"/>
            <a:r>
              <a:rPr lang="pt-BR" dirty="0" smtClean="0"/>
              <a:t>E.g., Lint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FindBugs</a:t>
            </a:r>
            <a:endParaRPr lang="pt-BR" dirty="0" smtClean="0"/>
          </a:p>
          <a:p>
            <a:r>
              <a:rPr lang="pt-BR" dirty="0" smtClean="0"/>
              <a:t>Descoberta de erros</a:t>
            </a:r>
          </a:p>
          <a:p>
            <a:pPr lvl="1"/>
            <a:r>
              <a:rPr lang="pt-BR" dirty="0" smtClean="0"/>
              <a:t>E.g., </a:t>
            </a:r>
            <a:r>
              <a:rPr lang="pt-BR" dirty="0" err="1" smtClean="0"/>
              <a:t>Coverity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Klockwork</a:t>
            </a:r>
            <a:r>
              <a:rPr lang="pt-BR" dirty="0" smtClean="0"/>
              <a:t> 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219200" y="5029200"/>
            <a:ext cx="6858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Você não precisa ser um engenheiro de compiladores para ter interesse na área!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016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termina a tradução?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3200400"/>
            <a:ext cx="8001000" cy="2925763"/>
          </a:xfrm>
        </p:spPr>
        <p:txBody>
          <a:bodyPr>
            <a:normAutofit/>
          </a:bodyPr>
          <a:lstStyle/>
          <a:p>
            <a:r>
              <a:rPr lang="pt-BR" dirty="0" smtClean="0"/>
              <a:t>Tradução termina </a:t>
            </a:r>
            <a:r>
              <a:rPr lang="pt-BR" dirty="0" smtClean="0"/>
              <a:t>no hardware</a:t>
            </a:r>
            <a:endParaRPr lang="pt-BR" dirty="0" smtClean="0"/>
          </a:p>
          <a:p>
            <a:pPr lvl="1"/>
            <a:r>
              <a:rPr lang="pt-BR" dirty="0" err="1" smtClean="0"/>
              <a:t>Bootstrapping</a:t>
            </a:r>
            <a:r>
              <a:rPr lang="pt-BR" dirty="0" smtClean="0"/>
              <a:t> é o processo </a:t>
            </a:r>
            <a:r>
              <a:rPr lang="pt-BR" dirty="0"/>
              <a:t>de tradução para a máquina mais </a:t>
            </a:r>
            <a:r>
              <a:rPr lang="en-US" dirty="0" err="1" smtClean="0"/>
              <a:t>concreta</a:t>
            </a:r>
            <a:endParaRPr lang="pt-BR" dirty="0" smtClean="0"/>
          </a:p>
          <a:p>
            <a:r>
              <a:rPr lang="pt-BR" dirty="0"/>
              <a:t>Cada camada </a:t>
            </a:r>
            <a:r>
              <a:rPr lang="pt-BR" dirty="0" smtClean="0"/>
              <a:t>acima caracteriza </a:t>
            </a:r>
            <a:r>
              <a:rPr lang="pt-BR" dirty="0"/>
              <a:t>uma máquina </a:t>
            </a:r>
            <a:r>
              <a:rPr lang="pt-BR" dirty="0" smtClean="0"/>
              <a:t>abstrata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28992" y="1484784"/>
            <a:ext cx="1571636" cy="1438284"/>
            <a:chOff x="3428992" y="2027950"/>
            <a:chExt cx="1571636" cy="1438284"/>
          </a:xfrm>
        </p:grpSpPr>
        <p:sp>
          <p:nvSpPr>
            <p:cNvPr id="8" name="Oval 7"/>
            <p:cNvSpPr/>
            <p:nvPr/>
          </p:nvSpPr>
          <p:spPr>
            <a:xfrm>
              <a:off x="3428992" y="2027950"/>
              <a:ext cx="1571636" cy="143828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643306" y="2200699"/>
              <a:ext cx="1133484" cy="108109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861952" y="2387304"/>
              <a:ext cx="714380" cy="7143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tângulo 2"/>
          <p:cNvSpPr/>
          <p:nvPr/>
        </p:nvSpPr>
        <p:spPr>
          <a:xfrm>
            <a:off x="355976" y="164068"/>
            <a:ext cx="924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 um compilador é um tradutor de uma linguagem mais abstrata para uma mais concreta...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“</a:t>
            </a:r>
            <a:r>
              <a:rPr lang="pt-BR" dirty="0" err="1" smtClean="0"/>
              <a:t>Tombstone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" name="Picture 4" descr="Bootstrapping-t-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57" y="1643050"/>
            <a:ext cx="4009517" cy="2243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495800"/>
            <a:ext cx="828707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Símbolo à esquerda define linguagem origem.  Símbolo à direita define linguagem destino e na base a linguagem de implementação.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214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que serve um compilador?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Diminuir esforço humano</a:t>
            </a:r>
            <a:endParaRPr lang="pt-BR" dirty="0"/>
          </a:p>
          <a:p>
            <a:pPr lvl="1"/>
            <a:r>
              <a:rPr lang="pt-BR" dirty="0" smtClean="0"/>
              <a:t>Checar </a:t>
            </a:r>
            <a:r>
              <a:rPr lang="pt-BR" dirty="0" smtClean="0"/>
              <a:t>certos tipos de </a:t>
            </a:r>
            <a:r>
              <a:rPr lang="pt-BR" dirty="0" smtClean="0"/>
              <a:t>erros automaticamente</a:t>
            </a:r>
            <a:endParaRPr lang="pt-BR" dirty="0" smtClean="0"/>
          </a:p>
          <a:p>
            <a:pPr lvl="1"/>
            <a:r>
              <a:rPr lang="pt-BR" dirty="0" smtClean="0"/>
              <a:t>Gerar código portável</a:t>
            </a:r>
          </a:p>
          <a:p>
            <a:pPr lvl="1"/>
            <a:r>
              <a:rPr lang="pt-BR" dirty="0" smtClean="0"/>
              <a:t>Otimizar código</a:t>
            </a:r>
          </a:p>
          <a:p>
            <a:pPr lvl="2"/>
            <a:r>
              <a:rPr lang="pt-BR" dirty="0" smtClean="0"/>
              <a:t>velocidade, tamanho, energia, etc.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Histórico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Nos anos 50, compiladores eram programas notadamente difíceis de se escrever</a:t>
            </a:r>
          </a:p>
          <a:p>
            <a:r>
              <a:rPr lang="pt-BR" dirty="0" smtClean="0">
                <a:ea typeface="ＭＳ Ｐゴシック" pitchFamily="34" charset="-128"/>
              </a:rPr>
              <a:t>Hoje, compiladores podem ser desenvolvidos com bem mais </a:t>
            </a:r>
            <a:r>
              <a:rPr lang="pt-BR" dirty="0" smtClean="0">
                <a:ea typeface="ＭＳ Ｐゴシック" pitchFamily="34" charset="-128"/>
              </a:rPr>
              <a:t>facilidade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Geradores de código disponíveis</a:t>
            </a:r>
            <a:endParaRPr lang="pt-B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846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64529" cy="1362075"/>
          </a:xfrm>
        </p:spPr>
        <p:txBody>
          <a:bodyPr/>
          <a:lstStyle/>
          <a:p>
            <a:r>
              <a:rPr lang="pt-BR" dirty="0" smtClean="0"/>
              <a:t>ORGANIZAÇÃO DE UM COMPILADOR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Compilador, interpretador, e VM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flipV="1">
            <a:off x="457200" y="1357299"/>
            <a:ext cx="8229600" cy="242902"/>
          </a:xfrm>
        </p:spPr>
        <p:txBody>
          <a:bodyPr>
            <a:normAutofit fontScale="40000" lnSpcReduction="20000"/>
          </a:bodyPr>
          <a:lstStyle/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37817" y="2043006"/>
            <a:ext cx="1878375" cy="65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Compilador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5830" y="241233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26200" y="241233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5672459" y="1340768"/>
            <a:ext cx="9119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932695" y="191856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428596" y="2202412"/>
            <a:ext cx="1399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Origem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2857488" y="3786190"/>
            <a:ext cx="207170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Interpretador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8794" y="422696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443265" y="3998566"/>
            <a:ext cx="1399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Origem</a:t>
            </a:r>
            <a:endParaRPr lang="pt-BR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28794" y="38576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686985" y="3613666"/>
            <a:ext cx="91198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25694" y="400050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5541778" y="3813900"/>
            <a:ext cx="6864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97902" y="24439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7413986" y="2257320"/>
            <a:ext cx="6864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2014963" y="5786454"/>
            <a:ext cx="1869001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Compilador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7962" y="5809254"/>
            <a:ext cx="12581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VM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42976" y="6000768"/>
            <a:ext cx="857256" cy="1588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9926" y="600076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4716016" y="5013176"/>
            <a:ext cx="91198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35553" y="56078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28596" y="5631436"/>
            <a:ext cx="1399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Origem</a:t>
            </a:r>
            <a:endParaRPr lang="pt-BR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68144" y="60046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6384228" y="5818040"/>
            <a:ext cx="6864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38" name="TextBox 37"/>
          <p:cNvSpPr txBox="1"/>
          <p:nvPr/>
        </p:nvSpPr>
        <p:spPr>
          <a:xfrm>
            <a:off x="5397704" y="2240039"/>
            <a:ext cx="14260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Destino</a:t>
            </a:r>
            <a:endParaRPr lang="pt-BR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3143248"/>
            <a:ext cx="9144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-32" y="4856172"/>
            <a:ext cx="9144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3170950" y="5385536"/>
            <a:ext cx="14260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Destino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1185</Words>
  <Application>Microsoft Office PowerPoint</Application>
  <PresentationFormat>Apresentação na tela (4:3)</PresentationFormat>
  <Paragraphs>278</Paragraphs>
  <Slides>36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Compiladores  Introdução </vt:lpstr>
      <vt:lpstr>Página da disciplina</vt:lpstr>
      <vt:lpstr>Definição de um compilador</vt:lpstr>
      <vt:lpstr>Onde termina a tradução?</vt:lpstr>
      <vt:lpstr>Diagrama de “Tombstone”</vt:lpstr>
      <vt:lpstr>Para que serve um compilador?</vt:lpstr>
      <vt:lpstr>Histórico</vt:lpstr>
      <vt:lpstr>ORGANIZAÇÃO DE UM COMPILADOR</vt:lpstr>
      <vt:lpstr>Compilador, interpretador, e VM</vt:lpstr>
      <vt:lpstr>Processo de compilação</vt:lpstr>
      <vt:lpstr>Compilação envolve duas etapas</vt:lpstr>
      <vt:lpstr>Separação entre front-end e back-end  para criação de múltiplos compiladores</vt:lpstr>
      <vt:lpstr>ANáLISE</vt:lpstr>
      <vt:lpstr>Análise do programa fonte</vt:lpstr>
      <vt:lpstr>Análise léxica (scanning)</vt:lpstr>
      <vt:lpstr>Exemplo</vt:lpstr>
      <vt:lpstr>Exemplo</vt:lpstr>
      <vt:lpstr>Exemplo</vt:lpstr>
      <vt:lpstr>Tabela de símbolos</vt:lpstr>
      <vt:lpstr>Tabela de símbolos</vt:lpstr>
      <vt:lpstr>Análise sintática (parsing)</vt:lpstr>
      <vt:lpstr>Exemplo</vt:lpstr>
      <vt:lpstr>Exemplo</vt:lpstr>
      <vt:lpstr>Exemplo</vt:lpstr>
      <vt:lpstr>Exemplo</vt:lpstr>
      <vt:lpstr>Análise léxica e sintática hoje</vt:lpstr>
      <vt:lpstr>Análise semântica</vt:lpstr>
      <vt:lpstr>SÍNTESE</vt:lpstr>
      <vt:lpstr>Código intermediário (IR)</vt:lpstr>
      <vt:lpstr>Exemplo: 3 endereços</vt:lpstr>
      <vt:lpstr>Otimização de código</vt:lpstr>
      <vt:lpstr>Register Allocation</vt:lpstr>
      <vt:lpstr>Constant Propagation</vt:lpstr>
      <vt:lpstr>Geração de código</vt:lpstr>
      <vt:lpstr>Estrutura do curso</vt:lpstr>
      <vt:lpstr>Uso da tecnologia de compiladores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   IF688 – Teoria e Implementação de Linguagens Computacionais</dc:title>
  <dc:creator>MARCELO</dc:creator>
  <cp:lastModifiedBy>MARCELO</cp:lastModifiedBy>
  <cp:revision>16</cp:revision>
  <dcterms:created xsi:type="dcterms:W3CDTF">2014-11-03T15:46:36Z</dcterms:created>
  <dcterms:modified xsi:type="dcterms:W3CDTF">2015-03-16T22:31:34Z</dcterms:modified>
</cp:coreProperties>
</file>