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3"/>
  </p:notesMasterIdLst>
  <p:sldIdLst>
    <p:sldId id="499" r:id="rId2"/>
    <p:sldId id="421" r:id="rId3"/>
    <p:sldId id="504" r:id="rId4"/>
    <p:sldId id="502" r:id="rId5"/>
    <p:sldId id="503" r:id="rId6"/>
    <p:sldId id="335" r:id="rId7"/>
    <p:sldId id="423" r:id="rId8"/>
    <p:sldId id="424" r:id="rId9"/>
    <p:sldId id="497" r:id="rId10"/>
    <p:sldId id="426" r:id="rId11"/>
    <p:sldId id="429" r:id="rId12"/>
    <p:sldId id="494" r:id="rId13"/>
    <p:sldId id="430" r:id="rId14"/>
    <p:sldId id="431" r:id="rId15"/>
    <p:sldId id="500" r:id="rId16"/>
    <p:sldId id="501" r:id="rId17"/>
    <p:sldId id="341" r:id="rId18"/>
    <p:sldId id="343" r:id="rId19"/>
    <p:sldId id="505" r:id="rId20"/>
    <p:sldId id="512" r:id="rId21"/>
    <p:sldId id="508" r:id="rId22"/>
    <p:sldId id="344" r:id="rId23"/>
    <p:sldId id="345" r:id="rId24"/>
    <p:sldId id="521" r:id="rId25"/>
    <p:sldId id="506" r:id="rId26"/>
    <p:sldId id="507" r:id="rId27"/>
    <p:sldId id="347" r:id="rId28"/>
    <p:sldId id="348" r:id="rId29"/>
    <p:sldId id="433" r:id="rId30"/>
    <p:sldId id="488" r:id="rId31"/>
    <p:sldId id="509" r:id="rId32"/>
    <p:sldId id="371" r:id="rId33"/>
    <p:sldId id="376" r:id="rId34"/>
    <p:sldId id="460" r:id="rId35"/>
    <p:sldId id="510" r:id="rId36"/>
    <p:sldId id="377" r:id="rId37"/>
    <p:sldId id="513" r:id="rId38"/>
    <p:sldId id="514" r:id="rId39"/>
    <p:sldId id="484" r:id="rId40"/>
    <p:sldId id="381" r:id="rId41"/>
    <p:sldId id="483" r:id="rId42"/>
    <p:sldId id="495" r:id="rId43"/>
    <p:sldId id="453" r:id="rId44"/>
    <p:sldId id="459" r:id="rId45"/>
    <p:sldId id="523" r:id="rId46"/>
    <p:sldId id="524" r:id="rId47"/>
    <p:sldId id="525" r:id="rId48"/>
    <p:sldId id="526" r:id="rId49"/>
    <p:sldId id="527" r:id="rId50"/>
    <p:sldId id="522" r:id="rId51"/>
    <p:sldId id="520" r:id="rId52"/>
    <p:sldId id="471" r:id="rId53"/>
    <p:sldId id="472" r:id="rId54"/>
    <p:sldId id="475" r:id="rId55"/>
    <p:sldId id="477" r:id="rId56"/>
    <p:sldId id="478" r:id="rId57"/>
    <p:sldId id="481" r:id="rId58"/>
    <p:sldId id="496" r:id="rId59"/>
    <p:sldId id="479" r:id="rId60"/>
    <p:sldId id="482" r:id="rId61"/>
    <p:sldId id="528" r:id="rId6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6448" autoAdjust="0"/>
  </p:normalViewPr>
  <p:slideViewPr>
    <p:cSldViewPr>
      <p:cViewPr>
        <p:scale>
          <a:sx n="76" d="100"/>
          <a:sy n="76" d="100"/>
        </p:scale>
        <p:origin x="-34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525A5-B25A-49AC-8F63-94028D46B0E3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CBF7D-D235-4929-9373-909BBCE9BA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91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Explicar quais são os terminais e quais os não terminais.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F5D4BD-1779-43EA-B069-920766F18542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Note que os nós são símbolos não terminais.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E9F77D-2FF2-450F-8F82-7976F0D0D13C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Note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símbolos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terminais</a:t>
            </a:r>
            <a:r>
              <a:rPr 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E9F77D-2FF2-450F-8F82-7976F0D0D13C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69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964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44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14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94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88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7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44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069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47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89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FORMAIS E autômatos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 gramática G abaixo: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1600" y="2492896"/>
            <a:ext cx="7122994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200" i="1" dirty="0" smtClean="0"/>
              <a:t>list</a:t>
            </a:r>
            <a:r>
              <a:rPr lang="en-US" sz="3200" dirty="0" smtClean="0"/>
              <a:t> </a:t>
            </a:r>
            <a:r>
              <a:rPr lang="en-US" sz="3200" dirty="0">
                <a:latin typeface="Wingdings 3" pitchFamily="-111" charset="2"/>
              </a:rPr>
              <a:t>g</a:t>
            </a:r>
            <a:r>
              <a:rPr lang="en-US" sz="3200" b="1" dirty="0"/>
              <a:t> 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list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b="1" dirty="0">
                <a:sym typeface="Wingdings" pitchFamily="-111" charset="2"/>
              </a:rPr>
              <a:t>+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digit </a:t>
            </a:r>
            <a:r>
              <a:rPr lang="en-US" sz="3200" dirty="0">
                <a:sym typeface="Wingdings" pitchFamily="-111" charset="2"/>
              </a:rPr>
              <a:t>| </a:t>
            </a:r>
            <a:r>
              <a:rPr lang="en-US" sz="3200" i="1" dirty="0">
                <a:sym typeface="Wingdings" pitchFamily="-111" charset="2"/>
              </a:rPr>
              <a:t>list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b="1" dirty="0">
                <a:sym typeface="Wingdings" pitchFamily="-111" charset="2"/>
              </a:rPr>
              <a:t>-</a:t>
            </a:r>
            <a:r>
              <a:rPr lang="en-US" sz="3200" dirty="0"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digit </a:t>
            </a:r>
            <a:r>
              <a:rPr lang="en-US" sz="3200" dirty="0">
                <a:sym typeface="Wingdings" pitchFamily="-111" charset="2"/>
              </a:rPr>
              <a:t>| </a:t>
            </a:r>
            <a:r>
              <a:rPr lang="en-US" sz="3200" i="1" dirty="0">
                <a:sym typeface="Wingdings" pitchFamily="-111" charset="2"/>
              </a:rPr>
              <a:t>digit </a:t>
            </a:r>
            <a:endParaRPr lang="en-US" sz="3200" i="1" dirty="0" smtClean="0"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i="1" dirty="0" smtClean="0"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3837" y="4221088"/>
            <a:ext cx="5643602" cy="61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L(G) = {0,1,...,0+1, 0+2, ...}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1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Proponha definição alternativa para evitar o uso do símbolo </a:t>
            </a:r>
            <a:r>
              <a:rPr lang="en-US" dirty="0" smtClean="0">
                <a:sym typeface="Symbol" pitchFamily="-111" charset="2"/>
              </a:rPr>
              <a:t> (epsilon)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95736" y="3140968"/>
            <a:ext cx="4246323" cy="155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lang="en-US" sz="3200" dirty="0">
              <a:solidFill>
                <a:schemeClr val="tx1"/>
              </a:solidFill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,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Proponha definição alternativa para evitar o uso do símbolo </a:t>
            </a:r>
            <a:r>
              <a:rPr lang="en-US" dirty="0" smtClean="0">
                <a:sym typeface="Symbol" pitchFamily="-111" charset="2"/>
              </a:rPr>
              <a:t>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28794" y="3000372"/>
            <a:ext cx="4731438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()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 | </a:t>
            </a:r>
            <a:r>
              <a:rPr lang="en-US" sz="3200" i="1" dirty="0" smtClean="0">
                <a:solidFill>
                  <a:schemeClr val="tx1"/>
                </a:solidFill>
                <a:sym typeface="Wingdings" pitchFamily="-111" charset="2"/>
              </a:rPr>
              <a:t>id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sym typeface="Wingdings" pitchFamily="-111" charset="2"/>
              </a:rPr>
              <a:t>(</a:t>
            </a:r>
            <a:r>
              <a:rPr lang="en-US" sz="3200" i="1" dirty="0" err="1" smtClean="0">
                <a:solidFill>
                  <a:schemeClr val="tx1"/>
                </a:solidFill>
                <a:sym typeface="Wingdings" pitchFamily="-111" charset="2"/>
              </a:rPr>
              <a:t>params</a:t>
            </a:r>
            <a:r>
              <a:rPr lang="en-US" sz="3200" b="1" dirty="0" smtClean="0">
                <a:solidFill>
                  <a:schemeClr val="tx1"/>
                </a:solidFill>
                <a:sym typeface="Wingdings" pitchFamily="-111" charset="2"/>
              </a:rPr>
              <a:t>)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</a:b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params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,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/>
          <a:lstStyle/>
          <a:p>
            <a:r>
              <a:rPr lang="pt-BR" dirty="0" smtClean="0"/>
              <a:t>Defina uma gramática para a linguagem de parênteses.  E.g., (), ()(), (()()), ()(()), etc.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/>
          <a:lstStyle/>
          <a:p>
            <a:r>
              <a:rPr lang="pt-BR" dirty="0" smtClean="0"/>
              <a:t>Defina uma gramática para a linguagem de parênteses.  E.g., (), ()(), (()()), ()(()), etc.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2976" y="4714884"/>
            <a:ext cx="3286148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lvl="0" indent="-342900" algn="ctr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A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| </a:t>
            </a:r>
            <a:r>
              <a:rPr lang="en-US" sz="3200" dirty="0" smtClean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357422" y="3286124"/>
            <a:ext cx="3571900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lvl="0" indent="-342900" algn="ctr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A 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Wingdings" pitchFamily="-111" charset="2"/>
              </a:rPr>
              <a:t>| </a:t>
            </a:r>
            <a:r>
              <a:rPr lang="en-US" sz="3200" dirty="0" smtClean="0">
                <a:solidFill>
                  <a:schemeClr val="tx1"/>
                </a:solidFill>
                <a:sym typeface="Symbol" pitchFamily="-111" charset="2"/>
              </a:rPr>
              <a:t>()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7752" y="4714884"/>
            <a:ext cx="36433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/>
              <a:t>A linguagem desta gramática inclui a string vazia.</a:t>
            </a:r>
            <a:endParaRPr lang="pt-BR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DE </a:t>
            </a:r>
            <a:r>
              <a:rPr lang="pt-BR" dirty="0" err="1" smtClean="0"/>
              <a:t>PROGRAMAção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Especificação de uma </a:t>
            </a:r>
            <a:br>
              <a:rPr lang="pt-BR" dirty="0" smtClean="0"/>
            </a:br>
            <a:r>
              <a:rPr lang="pt-BR" dirty="0" smtClean="0"/>
              <a:t>Linguagem de Programação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pt-BR" dirty="0" smtClean="0"/>
              <a:t>Descrição da sintaxe</a:t>
            </a:r>
          </a:p>
          <a:p>
            <a:pPr lvl="1"/>
            <a:r>
              <a:rPr lang="pt-BR" dirty="0" smtClean="0"/>
              <a:t>Tipicamente formal</a:t>
            </a:r>
          </a:p>
          <a:p>
            <a:r>
              <a:rPr lang="pt-BR" dirty="0" smtClean="0"/>
              <a:t>Descrição da semântica</a:t>
            </a:r>
          </a:p>
          <a:p>
            <a:pPr lvl="1"/>
            <a:r>
              <a:rPr lang="pt-BR" dirty="0" smtClean="0"/>
              <a:t>Tipicamente informal</a:t>
            </a:r>
          </a:p>
          <a:p>
            <a:pPr lvl="2"/>
            <a:r>
              <a:rPr lang="pt-BR" dirty="0" smtClean="0"/>
              <a:t>Mas existem formalismos: semântica operacional, denotacional, de ações, etc.</a:t>
            </a:r>
          </a:p>
        </p:txBody>
      </p:sp>
    </p:spTree>
    <p:extLst>
      <p:ext uri="{BB962C8B-B14F-4D97-AF65-F5344CB8AC3E}">
        <p14:creationId xmlns:p14="http://schemas.microsoft.com/office/powerpoint/2010/main" val="39740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Parse Trees (</a:t>
            </a:r>
            <a:r>
              <a:rPr lang="en-US" dirty="0" err="1" smtClean="0"/>
              <a:t>Árvore</a:t>
            </a:r>
            <a:r>
              <a:rPr lang="en-US" dirty="0" smtClean="0"/>
              <a:t> </a:t>
            </a:r>
            <a:r>
              <a:rPr lang="en-US" dirty="0" err="1" smtClean="0"/>
              <a:t>Sintática</a:t>
            </a:r>
            <a:r>
              <a:rPr lang="en-US" dirty="0" smtClean="0"/>
              <a:t>)</a:t>
            </a:r>
            <a:endParaRPr lang="pt-BR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15200" cy="5069159"/>
          </a:xfrm>
        </p:spPr>
        <p:txBody>
          <a:bodyPr>
            <a:normAutofit/>
          </a:bodyPr>
          <a:lstStyle/>
          <a:p>
            <a:r>
              <a:rPr lang="pt-BR" dirty="0" smtClean="0"/>
              <a:t>Árvore que descreve o processo de </a:t>
            </a:r>
            <a:r>
              <a:rPr lang="pt-BR" dirty="0"/>
              <a:t>derivação </a:t>
            </a:r>
            <a:r>
              <a:rPr lang="pt-BR" dirty="0" smtClean="0"/>
              <a:t>de uma </a:t>
            </a:r>
            <a:r>
              <a:rPr lang="pt-BR" dirty="0" err="1"/>
              <a:t>string</a:t>
            </a:r>
            <a:r>
              <a:rPr lang="pt-BR" dirty="0"/>
              <a:t> de </a:t>
            </a:r>
            <a:r>
              <a:rPr lang="pt-BR" dirty="0" smtClean="0"/>
              <a:t>entrada</a:t>
            </a:r>
          </a:p>
          <a:p>
            <a:r>
              <a:rPr lang="pt-BR" dirty="0" smtClean="0"/>
              <a:t>Definição</a:t>
            </a:r>
          </a:p>
          <a:p>
            <a:pPr lvl="1"/>
            <a:r>
              <a:rPr lang="pt-BR" dirty="0"/>
              <a:t>A raiz é o símbolo inicial</a:t>
            </a:r>
          </a:p>
          <a:p>
            <a:pPr lvl="1"/>
            <a:r>
              <a:rPr lang="pt-BR" dirty="0"/>
              <a:t>Cada folha é um terminal ou </a:t>
            </a:r>
            <a:r>
              <a:rPr lang="en-US" dirty="0">
                <a:sym typeface="Symbol" pitchFamily="-111" charset="2"/>
              </a:rPr>
              <a:t></a:t>
            </a:r>
            <a:endParaRPr lang="pt-BR" dirty="0"/>
          </a:p>
          <a:p>
            <a:pPr lvl="1"/>
            <a:r>
              <a:rPr lang="pt-BR" dirty="0"/>
              <a:t>Cada nó interior é um não-terminal</a:t>
            </a:r>
          </a:p>
          <a:p>
            <a:pPr lvl="1"/>
            <a:r>
              <a:rPr lang="pt-BR" dirty="0"/>
              <a:t>Se </a:t>
            </a:r>
            <a:r>
              <a:rPr lang="pt-BR" i="1" dirty="0"/>
              <a:t>A</a:t>
            </a:r>
            <a:r>
              <a:rPr lang="pt-BR" dirty="0"/>
              <a:t> é um não-terminal e </a:t>
            </a:r>
            <a:r>
              <a:rPr lang="pt-BR" i="1" dirty="0"/>
              <a:t>X</a:t>
            </a:r>
            <a:r>
              <a:rPr lang="pt-BR" baseline="-25000" dirty="0"/>
              <a:t>1</a:t>
            </a:r>
            <a:r>
              <a:rPr lang="pt-BR" i="1" dirty="0"/>
              <a:t>, X</a:t>
            </a:r>
            <a:r>
              <a:rPr lang="pt-BR" baseline="-25000" dirty="0"/>
              <a:t>2</a:t>
            </a:r>
            <a:r>
              <a:rPr lang="pt-BR" i="1" dirty="0"/>
              <a:t>,...,</a:t>
            </a:r>
            <a:r>
              <a:rPr lang="pt-BR" i="1" dirty="0" err="1"/>
              <a:t>X</a:t>
            </a:r>
            <a:r>
              <a:rPr lang="pt-BR" baseline="-25000" dirty="0" err="1"/>
              <a:t>n</a:t>
            </a:r>
            <a:r>
              <a:rPr lang="pt-BR" i="1" dirty="0"/>
              <a:t> </a:t>
            </a:r>
            <a:r>
              <a:rPr lang="pt-BR" dirty="0"/>
              <a:t>são </a:t>
            </a:r>
            <a:r>
              <a:rPr lang="pt-BR" dirty="0" err="1"/>
              <a:t>labels</a:t>
            </a:r>
            <a:r>
              <a:rPr lang="pt-BR" dirty="0"/>
              <a:t> de filhos deste nó, deve haver uma produção </a:t>
            </a:r>
            <a:r>
              <a:rPr lang="pt-BR" i="1" dirty="0"/>
              <a:t>A</a:t>
            </a:r>
            <a:r>
              <a:rPr lang="pt-BR" dirty="0"/>
              <a:t> </a:t>
            </a:r>
            <a:r>
              <a:rPr lang="pt-BR" dirty="0">
                <a:latin typeface="Wingdings 3" pitchFamily="-111" charset="2"/>
              </a:rPr>
              <a:t>g</a:t>
            </a:r>
            <a:r>
              <a:rPr lang="pt-BR" i="1" dirty="0">
                <a:sym typeface="Wingdings" pitchFamily="-111" charset="2"/>
              </a:rPr>
              <a:t> X</a:t>
            </a:r>
            <a:r>
              <a:rPr lang="pt-BR" baseline="-25000" dirty="0">
                <a:sym typeface="Wingdings" pitchFamily="-111" charset="2"/>
              </a:rPr>
              <a:t>1</a:t>
            </a:r>
            <a:r>
              <a:rPr lang="pt-BR" i="1" dirty="0">
                <a:sym typeface="Wingdings" pitchFamily="-111" charset="2"/>
              </a:rPr>
              <a:t> X</a:t>
            </a:r>
            <a:r>
              <a:rPr lang="pt-BR" baseline="-25000" dirty="0">
                <a:sym typeface="Wingdings" pitchFamily="-111" charset="2"/>
              </a:rPr>
              <a:t>2</a:t>
            </a:r>
            <a:r>
              <a:rPr lang="pt-BR" i="1" dirty="0">
                <a:sym typeface="Wingdings" pitchFamily="-111" charset="2"/>
              </a:rPr>
              <a:t> ... </a:t>
            </a:r>
            <a:r>
              <a:rPr lang="pt-BR" i="1" dirty="0" err="1">
                <a:sym typeface="Wingdings" pitchFamily="-111" charset="2"/>
              </a:rPr>
              <a:t>X</a:t>
            </a:r>
            <a:r>
              <a:rPr lang="pt-BR" baseline="-25000" dirty="0" err="1">
                <a:sym typeface="Wingdings" pitchFamily="-111" charset="2"/>
              </a:rPr>
              <a:t>n</a:t>
            </a:r>
            <a:r>
              <a:rPr lang="en-US" dirty="0">
                <a:sym typeface="Wingdings" pitchFamily="-111" charset="2"/>
              </a:rPr>
              <a:t/>
            </a:r>
            <a:br>
              <a:rPr lang="en-US" dirty="0">
                <a:sym typeface="Wingdings" pitchFamily="-111" charset="2"/>
              </a:rPr>
            </a:br>
            <a:endParaRPr lang="pt-BR" dirty="0">
              <a:sym typeface="Wingdings" pitchFamily="-111" charset="2"/>
            </a:endParaRPr>
          </a:p>
          <a:p>
            <a:endParaRPr lang="pt-BR" dirty="0"/>
          </a:p>
          <a:p>
            <a:endParaRPr lang="pt-BR" dirty="0" smtClean="0">
              <a:sym typeface="Wingdings" pitchFamily="-111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86248" y="1357298"/>
            <a:ext cx="3644900" cy="3814763"/>
            <a:chOff x="2057400" y="2438400"/>
            <a:chExt cx="3644900" cy="3814763"/>
          </a:xfrm>
        </p:grpSpPr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3436938" y="3962400"/>
              <a:ext cx="817562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digit</a:t>
              </a:r>
              <a:endParaRPr lang="pt-BR" b="0"/>
            </a:p>
          </p:txBody>
        </p:sp>
        <p:sp>
          <p:nvSpPr>
            <p:cNvPr id="34821" name="Text Box 6"/>
            <p:cNvSpPr txBox="1">
              <a:spLocks noChangeArrowheads="1"/>
            </p:cNvSpPr>
            <p:nvPr/>
          </p:nvSpPr>
          <p:spPr bwMode="auto">
            <a:xfrm>
              <a:off x="4953000" y="3276600"/>
              <a:ext cx="7493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/>
                <a:t>digit</a:t>
              </a:r>
              <a:endParaRPr lang="pt-BR" b="0"/>
            </a:p>
          </p:txBody>
        </p:sp>
        <p:sp>
          <p:nvSpPr>
            <p:cNvPr id="34822" name="Text Box 7"/>
            <p:cNvSpPr txBox="1">
              <a:spLocks noChangeArrowheads="1"/>
            </p:cNvSpPr>
            <p:nvPr/>
          </p:nvSpPr>
          <p:spPr bwMode="auto">
            <a:xfrm>
              <a:off x="4343400" y="2438400"/>
              <a:ext cx="56991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/>
                <a:t>list</a:t>
              </a:r>
              <a:endParaRPr lang="pt-BR" b="0"/>
            </a:p>
          </p:txBody>
        </p:sp>
        <p:sp>
          <p:nvSpPr>
            <p:cNvPr id="34823" name="Text Box 8"/>
            <p:cNvSpPr txBox="1">
              <a:spLocks noChangeArrowheads="1"/>
            </p:cNvSpPr>
            <p:nvPr/>
          </p:nvSpPr>
          <p:spPr bwMode="auto">
            <a:xfrm>
              <a:off x="2819400" y="32004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list</a:t>
              </a:r>
              <a:endParaRPr lang="pt-BR" b="0"/>
            </a:p>
          </p:txBody>
        </p:sp>
        <p:sp>
          <p:nvSpPr>
            <p:cNvPr id="34824" name="Text Box 9"/>
            <p:cNvSpPr txBox="1">
              <a:spLocks noChangeArrowheads="1"/>
            </p:cNvSpPr>
            <p:nvPr/>
          </p:nvSpPr>
          <p:spPr bwMode="auto">
            <a:xfrm>
              <a:off x="2057400" y="4038600"/>
              <a:ext cx="8382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list</a:t>
              </a:r>
              <a:endParaRPr lang="pt-BR" b="0"/>
            </a:p>
          </p:txBody>
        </p:sp>
        <p:sp>
          <p:nvSpPr>
            <p:cNvPr id="34825" name="Text Box 18"/>
            <p:cNvSpPr txBox="1">
              <a:spLocks noChangeArrowheads="1"/>
            </p:cNvSpPr>
            <p:nvPr/>
          </p:nvSpPr>
          <p:spPr bwMode="auto">
            <a:xfrm>
              <a:off x="3048000" y="579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</a:t>
              </a:r>
              <a:endParaRPr lang="pt-BR"/>
            </a:p>
          </p:txBody>
        </p:sp>
        <p:sp>
          <p:nvSpPr>
            <p:cNvPr id="34826" name="Text Box 19"/>
            <p:cNvSpPr txBox="1">
              <a:spLocks noChangeArrowheads="1"/>
            </p:cNvSpPr>
            <p:nvPr/>
          </p:nvSpPr>
          <p:spPr bwMode="auto">
            <a:xfrm>
              <a:off x="4495800" y="579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34827" name="Text Box 20"/>
            <p:cNvSpPr txBox="1">
              <a:spLocks noChangeArrowheads="1"/>
            </p:cNvSpPr>
            <p:nvPr/>
          </p:nvSpPr>
          <p:spPr bwMode="auto">
            <a:xfrm>
              <a:off x="2057400" y="57912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   9</a:t>
              </a:r>
              <a:endParaRPr lang="pt-BR"/>
            </a:p>
          </p:txBody>
        </p:sp>
        <p:sp>
          <p:nvSpPr>
            <p:cNvPr id="34828" name="Text Box 21"/>
            <p:cNvSpPr txBox="1">
              <a:spLocks noChangeArrowheads="1"/>
            </p:cNvSpPr>
            <p:nvPr/>
          </p:nvSpPr>
          <p:spPr bwMode="auto">
            <a:xfrm>
              <a:off x="3429000" y="5791200"/>
              <a:ext cx="8382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5</a:t>
              </a:r>
              <a:endParaRPr lang="pt-BR"/>
            </a:p>
          </p:txBody>
        </p:sp>
        <p:sp>
          <p:nvSpPr>
            <p:cNvPr id="34829" name="Text Box 22"/>
            <p:cNvSpPr txBox="1">
              <a:spLocks noChangeArrowheads="1"/>
            </p:cNvSpPr>
            <p:nvPr/>
          </p:nvSpPr>
          <p:spPr bwMode="auto">
            <a:xfrm>
              <a:off x="5181600" y="5791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  <a:endParaRPr lang="pt-BR"/>
            </a:p>
          </p:txBody>
        </p:sp>
        <p:cxnSp>
          <p:nvCxnSpPr>
            <p:cNvPr id="34830" name="AutoShape 23"/>
            <p:cNvCxnSpPr>
              <a:cxnSpLocks noChangeShapeType="1"/>
              <a:stCxn id="34823" idx="2"/>
              <a:endCxn id="34825" idx="0"/>
            </p:cNvCxnSpPr>
            <p:nvPr/>
          </p:nvCxnSpPr>
          <p:spPr bwMode="auto">
            <a:xfrm rot="5400000">
              <a:off x="2182019" y="4714081"/>
              <a:ext cx="2133600" cy="20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1" name="AutoShape 24"/>
            <p:cNvCxnSpPr>
              <a:cxnSpLocks noChangeShapeType="1"/>
              <a:stCxn id="34823" idx="2"/>
              <a:endCxn id="34824" idx="0"/>
            </p:cNvCxnSpPr>
            <p:nvPr/>
          </p:nvCxnSpPr>
          <p:spPr bwMode="auto">
            <a:xfrm rot="5400000">
              <a:off x="2677319" y="3456781"/>
              <a:ext cx="381000" cy="782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2" name="AutoShape 27"/>
            <p:cNvCxnSpPr>
              <a:cxnSpLocks noChangeShapeType="1"/>
              <a:stCxn id="34822" idx="2"/>
              <a:endCxn id="34826" idx="0"/>
            </p:cNvCxnSpPr>
            <p:nvPr/>
          </p:nvCxnSpPr>
          <p:spPr bwMode="auto">
            <a:xfrm rot="16200000" flipH="1">
              <a:off x="3211513" y="4316413"/>
              <a:ext cx="2890837" cy="587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3" name="AutoShape 29"/>
            <p:cNvCxnSpPr>
              <a:cxnSpLocks noChangeShapeType="1"/>
              <a:stCxn id="34822" idx="2"/>
              <a:endCxn id="34821" idx="0"/>
            </p:cNvCxnSpPr>
            <p:nvPr/>
          </p:nvCxnSpPr>
          <p:spPr bwMode="auto">
            <a:xfrm rot="16200000" flipH="1">
              <a:off x="4789488" y="2738438"/>
              <a:ext cx="376237" cy="7000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4" name="AutoShape 32"/>
            <p:cNvCxnSpPr>
              <a:cxnSpLocks noChangeShapeType="1"/>
              <a:stCxn id="34821" idx="2"/>
              <a:endCxn id="34829" idx="0"/>
            </p:cNvCxnSpPr>
            <p:nvPr/>
          </p:nvCxnSpPr>
          <p:spPr bwMode="auto">
            <a:xfrm rot="16200000" flipH="1">
              <a:off x="4323556" y="4742657"/>
              <a:ext cx="2052637" cy="44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5" name="AutoShape 52"/>
            <p:cNvCxnSpPr>
              <a:cxnSpLocks noChangeShapeType="1"/>
              <a:stCxn id="34822" idx="2"/>
              <a:endCxn id="34823" idx="0"/>
            </p:cNvCxnSpPr>
            <p:nvPr/>
          </p:nvCxnSpPr>
          <p:spPr bwMode="auto">
            <a:xfrm rot="5400000">
              <a:off x="3793332" y="2366169"/>
              <a:ext cx="300037" cy="1368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6" name="AutoShape 53"/>
            <p:cNvCxnSpPr>
              <a:cxnSpLocks noChangeShapeType="1"/>
              <a:stCxn id="34839" idx="2"/>
              <a:endCxn id="34827" idx="0"/>
            </p:cNvCxnSpPr>
            <p:nvPr/>
          </p:nvCxnSpPr>
          <p:spPr bwMode="auto">
            <a:xfrm rot="5400000">
              <a:off x="2251075" y="5564188"/>
              <a:ext cx="45243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7" name="AutoShape 54"/>
            <p:cNvCxnSpPr>
              <a:cxnSpLocks noChangeShapeType="1"/>
              <a:stCxn id="34820" idx="2"/>
              <a:endCxn id="34828" idx="0"/>
            </p:cNvCxnSpPr>
            <p:nvPr/>
          </p:nvCxnSpPr>
          <p:spPr bwMode="auto">
            <a:xfrm rot="16200000" flipH="1">
              <a:off x="3163094" y="5106194"/>
              <a:ext cx="1366837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38" name="AutoShape 55"/>
            <p:cNvCxnSpPr>
              <a:cxnSpLocks noChangeShapeType="1"/>
              <a:stCxn id="34823" idx="2"/>
              <a:endCxn id="34820" idx="0"/>
            </p:cNvCxnSpPr>
            <p:nvPr/>
          </p:nvCxnSpPr>
          <p:spPr bwMode="auto">
            <a:xfrm rot="16200000" flipH="1">
              <a:off x="3398838" y="3516312"/>
              <a:ext cx="304800" cy="587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4839" name="Text Box 4"/>
            <p:cNvSpPr txBox="1">
              <a:spLocks noChangeArrowheads="1"/>
            </p:cNvSpPr>
            <p:nvPr/>
          </p:nvSpPr>
          <p:spPr bwMode="auto">
            <a:xfrm>
              <a:off x="2057400" y="4876800"/>
              <a:ext cx="8382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digit</a:t>
              </a:r>
              <a:endParaRPr lang="pt-BR" b="0"/>
            </a:p>
          </p:txBody>
        </p:sp>
        <p:cxnSp>
          <p:nvCxnSpPr>
            <p:cNvPr id="34840" name="AutoShape 23"/>
            <p:cNvCxnSpPr>
              <a:cxnSpLocks noChangeShapeType="1"/>
              <a:stCxn id="34824" idx="2"/>
              <a:endCxn id="34839" idx="0"/>
            </p:cNvCxnSpPr>
            <p:nvPr/>
          </p:nvCxnSpPr>
          <p:spPr bwMode="auto">
            <a:xfrm rot="5400000">
              <a:off x="2289175" y="4687888"/>
              <a:ext cx="37623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285720" y="5357826"/>
            <a:ext cx="7829576" cy="1257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</a:b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5720" y="1791222"/>
            <a:ext cx="3108833" cy="1920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dirty="0" smtClean="0"/>
              <a:t>Árvore sintática para </a:t>
            </a:r>
            <a:r>
              <a:rPr lang="en-US" sz="4000" dirty="0" smtClean="0"/>
              <a:t>9 – 5 + 2</a:t>
            </a:r>
            <a:r>
              <a:rPr lang="pt-BR" sz="4000" b="1" dirty="0" smtClean="0"/>
              <a:t> </a:t>
            </a: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Parsing</a:t>
            </a:r>
            <a:endParaRPr lang="pt-BR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139136" cy="2614618"/>
          </a:xfrm>
        </p:spPr>
        <p:txBody>
          <a:bodyPr/>
          <a:lstStyle/>
          <a:p>
            <a:r>
              <a:rPr lang="pt-BR" dirty="0" err="1" smtClean="0"/>
              <a:t>Parsing</a:t>
            </a:r>
            <a:r>
              <a:rPr lang="pt-BR" dirty="0" smtClean="0"/>
              <a:t> </a:t>
            </a:r>
            <a:endParaRPr lang="pt-BR" dirty="0"/>
          </a:p>
          <a:p>
            <a:pPr lvl="1"/>
            <a:r>
              <a:rPr lang="pt-BR" dirty="0" smtClean="0"/>
              <a:t>Entrada: programa fonte</a:t>
            </a:r>
          </a:p>
          <a:p>
            <a:pPr lvl="1"/>
            <a:r>
              <a:rPr lang="pt-BR" dirty="0" smtClean="0"/>
              <a:t>Saída: árvore sintática do programa fonte </a:t>
            </a:r>
          </a:p>
          <a:p>
            <a:pPr lvl="1"/>
            <a:r>
              <a:rPr lang="pt-BR" dirty="0" smtClean="0"/>
              <a:t>Busca de derivação de uma </a:t>
            </a:r>
            <a:r>
              <a:rPr lang="pt-BR" dirty="0" err="1" smtClean="0"/>
              <a:t>string</a:t>
            </a:r>
            <a:endParaRPr lang="pt-BR" dirty="0" smtClean="0"/>
          </a:p>
          <a:p>
            <a:endParaRPr lang="pt-BR" dirty="0" smtClean="0">
              <a:sym typeface="Wingdings" pitchFamily="-111" charset="2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6465023" y="3379128"/>
            <a:ext cx="2268992" cy="3099936"/>
            <a:chOff x="3023088" y="2636912"/>
            <a:chExt cx="2268992" cy="3099936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3096632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536197" y="4453500"/>
              <a:ext cx="1414220" cy="4099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/>
                <a:t>Parser</a:t>
              </a:r>
              <a:endParaRPr lang="pt-BR" sz="3200" dirty="0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023088" y="5367516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Árvore Sintática</a:t>
              </a:r>
              <a:endParaRPr lang="pt-BR" dirty="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201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Informal para Linguagens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2900370"/>
          </a:xfrm>
        </p:spPr>
        <p:txBody>
          <a:bodyPr>
            <a:normAutofit/>
          </a:bodyPr>
          <a:lstStyle/>
          <a:p>
            <a:r>
              <a:rPr lang="pt-BR" dirty="0" smtClean="0"/>
              <a:t>Um conjunto, possivelmente infinito, de strings</a:t>
            </a:r>
          </a:p>
          <a:p>
            <a:r>
              <a:rPr lang="pt-BR" dirty="0" smtClean="0"/>
              <a:t>Vários formalismos para definir conjuntos</a:t>
            </a:r>
          </a:p>
          <a:p>
            <a:pPr lvl="1"/>
            <a:r>
              <a:rPr lang="pt-BR" dirty="0" smtClean="0"/>
              <a:t>Escolha depende da importância de simplicidade vs. expressividade</a:t>
            </a: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Reconhecedores e </a:t>
            </a:r>
            <a:r>
              <a:rPr lang="pt-BR" dirty="0" err="1" smtClean="0"/>
              <a:t>Parsers</a:t>
            </a:r>
            <a:endParaRPr lang="en-US" dirty="0"/>
          </a:p>
        </p:txBody>
      </p:sp>
      <p:grpSp>
        <p:nvGrpSpPr>
          <p:cNvPr id="4" name="Grupo 3"/>
          <p:cNvGrpSpPr/>
          <p:nvPr/>
        </p:nvGrpSpPr>
        <p:grpSpPr>
          <a:xfrm>
            <a:off x="1547664" y="2300760"/>
            <a:ext cx="2376264" cy="3216472"/>
            <a:chOff x="2951080" y="2636912"/>
            <a:chExt cx="2376264" cy="3216472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1896" y="4453500"/>
              <a:ext cx="2195448" cy="5357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Reconhecedor</a:t>
              </a:r>
              <a:endParaRPr lang="pt-BR" sz="3200" dirty="0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023088" y="548405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>
                  <a:sym typeface="Wingdings"/>
                </a:rPr>
                <a:t> </a:t>
              </a:r>
              <a:endParaRPr lang="pt-BR" dirty="0"/>
            </a:p>
          </p:txBody>
        </p:sp>
        <p:sp>
          <p:nvSpPr>
            <p:cNvPr id="10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644008" y="2304410"/>
            <a:ext cx="2341000" cy="3212822"/>
            <a:chOff x="2951080" y="2636912"/>
            <a:chExt cx="2341000" cy="3212822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536197" y="4453500"/>
              <a:ext cx="1414220" cy="4099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/>
                <a:t>Parser</a:t>
              </a:r>
              <a:endParaRPr lang="pt-BR" sz="3200" dirty="0"/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3023088" y="548040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Árvore Sintática</a:t>
              </a:r>
              <a:endParaRPr lang="pt-BR" dirty="0"/>
            </a:p>
          </p:txBody>
        </p:sp>
        <p:sp>
          <p:nvSpPr>
            <p:cNvPr id="19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026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Ambiguidade, Precedência, e Associatividade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Ambiguidade</a:t>
            </a:r>
            <a:endParaRPr lang="pt-BR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gramática </a:t>
            </a:r>
            <a:r>
              <a:rPr lang="pt-BR" b="1" dirty="0" smtClean="0"/>
              <a:t>ambígua </a:t>
            </a:r>
            <a:r>
              <a:rPr lang="pt-BR" dirty="0" smtClean="0"/>
              <a:t>pode gerar mais de uma parse </a:t>
            </a:r>
            <a:r>
              <a:rPr lang="pt-BR" dirty="0" err="1" smtClean="0"/>
              <a:t>tree</a:t>
            </a:r>
            <a:r>
              <a:rPr lang="pt-BR" dirty="0" smtClean="0"/>
              <a:t> para a mesma string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0100" y="3573016"/>
            <a:ext cx="7215238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600" dirty="0" smtClean="0"/>
              <a:t>A interpretação pode ser diferente de acordo com a estrutura derivada!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Exemplo</a:t>
            </a:r>
            <a:endParaRPr lang="pt-BR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57224" y="1643050"/>
            <a:ext cx="721523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b="1" dirty="0" smtClean="0">
              <a:sym typeface="Wingdings" pitchFamily="-111" charset="2"/>
            </a:endParaRPr>
          </a:p>
          <a:p>
            <a:endParaRPr lang="pt-BR" sz="32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500166" y="4429156"/>
            <a:ext cx="6715172" cy="1928802"/>
            <a:chOff x="533400" y="2971800"/>
            <a:chExt cx="7677150" cy="274320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133600" y="44958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048000" y="38100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438400" y="29718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string</a:t>
              </a:r>
              <a:endParaRPr lang="pt-BR" b="0" dirty="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447800" y="36576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33400" y="44958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1676400" y="4495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</a:t>
              </a:r>
              <a:endParaRPr lang="pt-BR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667000" y="3810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762000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9</a:t>
              </a:r>
              <a:endParaRPr lang="pt-BR" dirty="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2362200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5</a:t>
              </a:r>
              <a:endParaRPr lang="pt-BR"/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276600" y="47244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  <a:endParaRPr lang="pt-BR"/>
            </a:p>
          </p:txBody>
        </p:sp>
        <p:cxnSp>
          <p:nvCxnSpPr>
            <p:cNvPr id="16" name="AutoShape 23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1866900" y="4114800"/>
              <a:ext cx="20638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24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973138" y="4114800"/>
              <a:ext cx="9144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27"/>
            <p:cNvCxnSpPr>
              <a:cxnSpLocks noChangeShapeType="1"/>
              <a:stCxn id="8" idx="2"/>
              <a:endCxn id="12" idx="0"/>
            </p:cNvCxnSpPr>
            <p:nvPr/>
          </p:nvCxnSpPr>
          <p:spPr bwMode="auto">
            <a:xfrm flipH="1">
              <a:off x="2857500" y="3429000"/>
              <a:ext cx="20638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29"/>
            <p:cNvCxnSpPr>
              <a:cxnSpLocks noChangeShapeType="1"/>
              <a:stCxn id="8" idx="2"/>
              <a:endCxn id="7" idx="0"/>
            </p:cNvCxnSpPr>
            <p:nvPr/>
          </p:nvCxnSpPr>
          <p:spPr bwMode="auto">
            <a:xfrm>
              <a:off x="2878138" y="3429000"/>
              <a:ext cx="6096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32"/>
            <p:cNvCxnSpPr>
              <a:cxnSpLocks noChangeShapeType="1"/>
              <a:stCxn id="7" idx="2"/>
              <a:endCxn id="15" idx="0"/>
            </p:cNvCxnSpPr>
            <p:nvPr/>
          </p:nvCxnSpPr>
          <p:spPr bwMode="auto">
            <a:xfrm flipH="1">
              <a:off x="3467100" y="4267200"/>
              <a:ext cx="20638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5884863" y="44958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2" name="Text Box 34"/>
            <p:cNvSpPr txBox="1">
              <a:spLocks noChangeArrowheads="1"/>
            </p:cNvSpPr>
            <p:nvPr/>
          </p:nvSpPr>
          <p:spPr bwMode="auto">
            <a:xfrm>
              <a:off x="7332663" y="44958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>
              <a:off x="6723063" y="38100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4" name="Text Box 36"/>
            <p:cNvSpPr txBox="1">
              <a:spLocks noChangeArrowheads="1"/>
            </p:cNvSpPr>
            <p:nvPr/>
          </p:nvSpPr>
          <p:spPr bwMode="auto">
            <a:xfrm>
              <a:off x="5732463" y="29718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4894263" y="38100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string</a:t>
              </a:r>
              <a:endParaRPr lang="pt-BR" b="0"/>
            </a:p>
          </p:txBody>
        </p:sp>
        <p:sp>
          <p:nvSpPr>
            <p:cNvPr id="26" name="Text Box 38"/>
            <p:cNvSpPr txBox="1">
              <a:spLocks noChangeArrowheads="1"/>
            </p:cNvSpPr>
            <p:nvPr/>
          </p:nvSpPr>
          <p:spPr bwMode="auto">
            <a:xfrm>
              <a:off x="5961063" y="38100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</a:t>
              </a:r>
              <a:endParaRPr lang="pt-BR"/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6951663" y="4495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5122863" y="48006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  <a:endParaRPr lang="pt-BR"/>
            </a:p>
          </p:txBody>
        </p: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6113463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5</a:t>
              </a:r>
              <a:endParaRPr lang="pt-BR"/>
            </a:p>
          </p:txBody>
        </p:sp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7561263" y="52578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  <a:endParaRPr lang="pt-BR"/>
            </a:p>
          </p:txBody>
        </p:sp>
        <p:cxnSp>
          <p:nvCxnSpPr>
            <p:cNvPr id="31" name="AutoShape 43"/>
            <p:cNvCxnSpPr>
              <a:cxnSpLocks noChangeShapeType="1"/>
              <a:stCxn id="24" idx="2"/>
              <a:endCxn id="26" idx="0"/>
            </p:cNvCxnSpPr>
            <p:nvPr/>
          </p:nvCxnSpPr>
          <p:spPr bwMode="auto">
            <a:xfrm flipH="1">
              <a:off x="6151563" y="3429000"/>
              <a:ext cx="20637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" name="AutoShape 44"/>
            <p:cNvCxnSpPr>
              <a:cxnSpLocks noChangeShapeType="1"/>
              <a:stCxn id="24" idx="2"/>
              <a:endCxn id="25" idx="0"/>
            </p:cNvCxnSpPr>
            <p:nvPr/>
          </p:nvCxnSpPr>
          <p:spPr bwMode="auto">
            <a:xfrm flipH="1">
              <a:off x="5334000" y="3429000"/>
              <a:ext cx="8382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AutoShape 45"/>
            <p:cNvCxnSpPr>
              <a:cxnSpLocks noChangeShapeType="1"/>
              <a:stCxn id="24" idx="2"/>
              <a:endCxn id="23" idx="0"/>
            </p:cNvCxnSpPr>
            <p:nvPr/>
          </p:nvCxnSpPr>
          <p:spPr bwMode="auto">
            <a:xfrm>
              <a:off x="6172200" y="3429000"/>
              <a:ext cx="9906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AutoShape 46"/>
            <p:cNvCxnSpPr>
              <a:cxnSpLocks noChangeShapeType="1"/>
              <a:stCxn id="23" idx="2"/>
              <a:endCxn id="27" idx="0"/>
            </p:cNvCxnSpPr>
            <p:nvPr/>
          </p:nvCxnSpPr>
          <p:spPr bwMode="auto">
            <a:xfrm flipH="1">
              <a:off x="7142163" y="4267200"/>
              <a:ext cx="20637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" name="AutoShape 47"/>
            <p:cNvCxnSpPr>
              <a:cxnSpLocks noChangeShapeType="1"/>
              <a:stCxn id="23" idx="2"/>
              <a:endCxn id="21" idx="0"/>
            </p:cNvCxnSpPr>
            <p:nvPr/>
          </p:nvCxnSpPr>
          <p:spPr bwMode="auto">
            <a:xfrm flipH="1">
              <a:off x="6324600" y="4267200"/>
              <a:ext cx="8382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" name="AutoShape 48"/>
            <p:cNvCxnSpPr>
              <a:cxnSpLocks noChangeShapeType="1"/>
              <a:stCxn id="23" idx="2"/>
              <a:endCxn id="22" idx="0"/>
            </p:cNvCxnSpPr>
            <p:nvPr/>
          </p:nvCxnSpPr>
          <p:spPr bwMode="auto">
            <a:xfrm>
              <a:off x="7162800" y="4267200"/>
              <a:ext cx="6096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" name="AutoShape 49"/>
            <p:cNvCxnSpPr>
              <a:cxnSpLocks noChangeShapeType="1"/>
              <a:stCxn id="21" idx="2"/>
              <a:endCxn id="29" idx="0"/>
            </p:cNvCxnSpPr>
            <p:nvPr/>
          </p:nvCxnSpPr>
          <p:spPr bwMode="auto">
            <a:xfrm flipH="1">
              <a:off x="6303963" y="4953000"/>
              <a:ext cx="20637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" name="AutoShape 50"/>
            <p:cNvCxnSpPr>
              <a:cxnSpLocks noChangeShapeType="1"/>
              <a:stCxn id="25" idx="2"/>
              <a:endCxn id="28" idx="0"/>
            </p:cNvCxnSpPr>
            <p:nvPr/>
          </p:nvCxnSpPr>
          <p:spPr bwMode="auto">
            <a:xfrm flipH="1">
              <a:off x="5313363" y="4267200"/>
              <a:ext cx="20637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" name="AutoShape 51"/>
            <p:cNvCxnSpPr>
              <a:cxnSpLocks noChangeShapeType="1"/>
              <a:stCxn id="22" idx="2"/>
              <a:endCxn id="30" idx="0"/>
            </p:cNvCxnSpPr>
            <p:nvPr/>
          </p:nvCxnSpPr>
          <p:spPr bwMode="auto">
            <a:xfrm flipH="1">
              <a:off x="7751763" y="4953000"/>
              <a:ext cx="20637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" name="AutoShape 52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1887538" y="3429000"/>
              <a:ext cx="9906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" name="AutoShape 53"/>
            <p:cNvCxnSpPr>
              <a:cxnSpLocks noChangeShapeType="1"/>
            </p:cNvCxnSpPr>
            <p:nvPr/>
          </p:nvCxnSpPr>
          <p:spPr bwMode="auto">
            <a:xfrm rot="5400000">
              <a:off x="786184" y="5095478"/>
              <a:ext cx="304800" cy="198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" name="AutoShape 54"/>
            <p:cNvCxnSpPr>
              <a:cxnSpLocks noChangeShapeType="1"/>
              <a:stCxn id="6" idx="2"/>
              <a:endCxn id="14" idx="0"/>
            </p:cNvCxnSpPr>
            <p:nvPr/>
          </p:nvCxnSpPr>
          <p:spPr bwMode="auto">
            <a:xfrm rot="5400000">
              <a:off x="2410222" y="5095478"/>
              <a:ext cx="304800" cy="198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" name="AutoShape 55"/>
            <p:cNvCxnSpPr>
              <a:cxnSpLocks noChangeShapeType="1"/>
              <a:stCxn id="9" idx="2"/>
              <a:endCxn id="6" idx="0"/>
            </p:cNvCxnSpPr>
            <p:nvPr/>
          </p:nvCxnSpPr>
          <p:spPr bwMode="auto">
            <a:xfrm>
              <a:off x="1887538" y="4114800"/>
              <a:ext cx="6858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Rectangle 43"/>
          <p:cNvSpPr/>
          <p:nvPr/>
        </p:nvSpPr>
        <p:spPr>
          <a:xfrm>
            <a:off x="836873" y="3643314"/>
            <a:ext cx="6521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Duas parse </a:t>
            </a:r>
            <a:r>
              <a:rPr lang="pt-BR" sz="2800" dirty="0" err="1" smtClean="0"/>
              <a:t>trees</a:t>
            </a:r>
            <a:r>
              <a:rPr lang="pt-BR" sz="2800" dirty="0" smtClean="0"/>
              <a:t> para a entrada “</a:t>
            </a:r>
            <a:r>
              <a:rPr lang="en-US" sz="2800" dirty="0" smtClean="0"/>
              <a:t>9 – 5 + 2”: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Eliminar Ambiguidade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Reescrever gramática (mais comum)</a:t>
            </a:r>
          </a:p>
          <a:p>
            <a:r>
              <a:rPr lang="pt-BR" dirty="0" smtClean="0"/>
              <a:t>Usar gramáticas ambíguas com informações adicionais sobre como resolver ambigüidades</a:t>
            </a:r>
            <a:endParaRPr lang="pt-BR" i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4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Precedência de operadores</a:t>
            </a:r>
            <a:endParaRPr lang="pt-BR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Multiplicação</a:t>
            </a:r>
            <a:r>
              <a:rPr lang="en-US" dirty="0" smtClean="0"/>
              <a:t> tem </a:t>
            </a:r>
            <a:r>
              <a:rPr lang="pt-BR" dirty="0" smtClean="0"/>
              <a:t>precedência</a:t>
            </a:r>
            <a:r>
              <a:rPr lang="en-US" dirty="0" smtClean="0"/>
              <a:t> </a:t>
            </a:r>
            <a:r>
              <a:rPr lang="pt-BR" dirty="0" smtClean="0"/>
              <a:t>sobre adição</a:t>
            </a:r>
          </a:p>
          <a:p>
            <a:pPr lvl="1"/>
            <a:r>
              <a:rPr lang="pt-BR" dirty="0" smtClean="0"/>
              <a:t>Exemplo: </a:t>
            </a:r>
            <a:r>
              <a:rPr lang="en-US" dirty="0" smtClean="0"/>
              <a:t>9 + 5 * 2 </a:t>
            </a:r>
            <a:r>
              <a:rPr lang="pt-BR" dirty="0" smtClean="0"/>
              <a:t>equivale </a:t>
            </a:r>
            <a:r>
              <a:rPr lang="en-US" dirty="0" smtClean="0"/>
              <a:t>a 9 + (5 * 2)</a:t>
            </a:r>
          </a:p>
          <a:p>
            <a:pPr eaLnBrk="1" hangingPunct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114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idx="1"/>
          </p:nvPr>
        </p:nvSpPr>
        <p:spPr>
          <a:xfrm>
            <a:off x="611560" y="2060848"/>
            <a:ext cx="8064896" cy="25054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i="1" dirty="0" smtClean="0"/>
              <a:t>   </a:t>
            </a:r>
            <a:r>
              <a:rPr lang="en-US" i="1" dirty="0" err="1" smtClean="0"/>
              <a:t>expr</a:t>
            </a:r>
            <a:r>
              <a:rPr lang="en-US" i="1" dirty="0" smtClean="0"/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err="1" smtClean="0">
                <a:sym typeface="Wingdings" pitchFamily="-111" charset="2"/>
              </a:rPr>
              <a:t>expr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+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err="1" smtClean="0">
                <a:sym typeface="Wingdings" pitchFamily="-111" charset="2"/>
              </a:rPr>
              <a:t>expr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–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smtClean="0">
                <a:sym typeface="Wingdings" pitchFamily="-111" charset="2"/>
              </a:rPr>
              <a:t>term</a:t>
            </a:r>
          </a:p>
          <a:p>
            <a:pPr eaLnBrk="1" hangingPunct="1">
              <a:buNone/>
            </a:pPr>
            <a:r>
              <a:rPr lang="en-US" i="1" dirty="0" smtClean="0">
                <a:sym typeface="Wingdings" pitchFamily="-111" charset="2"/>
              </a:rPr>
              <a:t>   term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*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factor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smtClean="0">
                <a:sym typeface="Wingdings" pitchFamily="-111" charset="2"/>
              </a:rPr>
              <a:t>term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/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factor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i="1" dirty="0" smtClean="0">
                <a:sym typeface="Wingdings" pitchFamily="-111" charset="2"/>
              </a:rPr>
              <a:t>factor</a:t>
            </a:r>
          </a:p>
          <a:p>
            <a:pPr eaLnBrk="1" hangingPunct="1">
              <a:buNone/>
            </a:pPr>
            <a:r>
              <a:rPr lang="en-US" i="1" dirty="0" smtClean="0">
                <a:sym typeface="Wingdings" pitchFamily="-111" charset="2"/>
              </a:rPr>
              <a:t>   factor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(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err="1" smtClean="0">
                <a:sym typeface="Wingdings" pitchFamily="-111" charset="2"/>
              </a:rPr>
              <a:t>expr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)</a:t>
            </a:r>
          </a:p>
          <a:p>
            <a:pPr eaLnBrk="1" hangingPunct="1">
              <a:buNone/>
            </a:pPr>
            <a:r>
              <a:rPr lang="en-US" b="1" i="1" dirty="0" smtClean="0">
                <a:solidFill>
                  <a:srgbClr val="262699"/>
                </a:solidFill>
                <a:sym typeface="Wingdings" pitchFamily="-111" charset="2"/>
              </a:rPr>
              <a:t>   </a:t>
            </a: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0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1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2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3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4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5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6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7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8</a:t>
            </a:r>
            <a:r>
              <a:rPr lang="en-US" dirty="0" smtClean="0">
                <a:sym typeface="Wingdings" pitchFamily="-111" charset="2"/>
              </a:rPr>
              <a:t> | </a:t>
            </a:r>
            <a:r>
              <a:rPr lang="en-US" b="1" dirty="0" smtClean="0">
                <a:solidFill>
                  <a:srgbClr val="262699"/>
                </a:solidFill>
                <a:sym typeface="Wingdings" pitchFamily="-111" charset="2"/>
              </a:rPr>
              <a:t>9</a:t>
            </a:r>
          </a:p>
          <a:p>
            <a:pPr eaLnBrk="1" hangingPunct="1">
              <a:buNone/>
            </a:pPr>
            <a:endParaRPr lang="pt-BR" b="1" dirty="0" smtClean="0">
              <a:solidFill>
                <a:srgbClr val="262699"/>
              </a:solidFill>
              <a:sym typeface="Wingdings" pitchFamily="-111" charset="2"/>
            </a:endParaRPr>
          </a:p>
          <a:p>
            <a:pPr eaLnBrk="1" hangingPunct="1"/>
            <a:endParaRPr lang="pt-BR" dirty="0" smtClean="0">
              <a:latin typeface="Letter Gothic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5696" y="5429100"/>
            <a:ext cx="557213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800" dirty="0" smtClean="0"/>
              <a:t>Não-terminais adicionais</a:t>
            </a:r>
            <a:r>
              <a:rPr lang="en-US" sz="2800" dirty="0" smtClean="0"/>
              <a:t> s</a:t>
            </a:r>
            <a:r>
              <a:rPr lang="pt-BR" sz="2800" dirty="0" err="1" smtClean="0"/>
              <a:t>ão</a:t>
            </a:r>
            <a:r>
              <a:rPr lang="pt-BR" sz="2800" dirty="0" smtClean="0"/>
              <a:t> usados para definir</a:t>
            </a:r>
            <a:r>
              <a:rPr lang="en-US" sz="2800" dirty="0" smtClean="0"/>
              <a:t> </a:t>
            </a:r>
            <a:r>
              <a:rPr lang="pt-BR" sz="2800" dirty="0" smtClean="0"/>
              <a:t>os níveis </a:t>
            </a:r>
            <a:r>
              <a:rPr lang="en-US" sz="2800" dirty="0" smtClean="0"/>
              <a:t>de </a:t>
            </a:r>
            <a:r>
              <a:rPr lang="pt-BR" sz="2800" dirty="0" smtClean="0"/>
              <a:t>precedência</a:t>
            </a:r>
          </a:p>
        </p:txBody>
      </p:sp>
    </p:spTree>
    <p:extLst>
      <p:ext uri="{BB962C8B-B14F-4D97-AF65-F5344CB8AC3E}">
        <p14:creationId xmlns:p14="http://schemas.microsoft.com/office/powerpoint/2010/main" val="38756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Associatividade de Operadores</a:t>
            </a:r>
            <a:endParaRPr lang="pt-BR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maioria das linguagens de programação </a:t>
            </a:r>
            <a:r>
              <a:rPr lang="pt-BR" b="1" dirty="0" smtClean="0"/>
              <a:t>+</a:t>
            </a:r>
            <a:r>
              <a:rPr lang="pt-BR" dirty="0" smtClean="0"/>
              <a:t>, </a:t>
            </a:r>
            <a:r>
              <a:rPr lang="pt-BR" b="1" dirty="0" smtClean="0"/>
              <a:t>–</a:t>
            </a:r>
            <a:r>
              <a:rPr lang="pt-BR" dirty="0" smtClean="0"/>
              <a:t>, </a:t>
            </a:r>
            <a:r>
              <a:rPr lang="pt-BR" b="1" dirty="0" smtClean="0"/>
              <a:t>*</a:t>
            </a:r>
            <a:r>
              <a:rPr lang="pt-BR" dirty="0" smtClean="0"/>
              <a:t> e </a:t>
            </a:r>
            <a:r>
              <a:rPr lang="pt-BR" b="1" dirty="0" smtClean="0"/>
              <a:t>/</a:t>
            </a:r>
            <a:r>
              <a:rPr lang="pt-BR" dirty="0" smtClean="0"/>
              <a:t> associam à esquerda</a:t>
            </a:r>
            <a:endParaRPr lang="en-US" dirty="0" smtClean="0"/>
          </a:p>
          <a:p>
            <a:pPr lvl="1"/>
            <a:r>
              <a:rPr lang="pt-BR" dirty="0" smtClean="0"/>
              <a:t>Exemplo: 9 – 5 + 2 equivale a (9-5)+2</a:t>
            </a:r>
          </a:p>
          <a:p>
            <a:pPr eaLnBrk="1" hangingPunct="1"/>
            <a:r>
              <a:rPr lang="pt-BR" dirty="0" smtClean="0"/>
              <a:t>Atribuição em C e </a:t>
            </a:r>
            <a:r>
              <a:rPr lang="pt-BR" dirty="0" err="1" smtClean="0"/>
              <a:t>exponenciação</a:t>
            </a:r>
            <a:r>
              <a:rPr lang="pt-BR" dirty="0" smtClean="0"/>
              <a:t> associam à direita</a:t>
            </a:r>
          </a:p>
          <a:p>
            <a:pPr lvl="1"/>
            <a:r>
              <a:rPr lang="pt-BR" dirty="0" smtClean="0"/>
              <a:t>Exemplo: </a:t>
            </a:r>
            <a:r>
              <a:rPr lang="en-US" dirty="0" smtClean="0"/>
              <a:t>a = b = c </a:t>
            </a:r>
            <a:r>
              <a:rPr lang="pt-BR" dirty="0" smtClean="0"/>
              <a:t>equivale a </a:t>
            </a:r>
            <a:r>
              <a:rPr lang="pt-BR" dirty="0" err="1" smtClean="0"/>
              <a:t>a</a:t>
            </a:r>
            <a:r>
              <a:rPr lang="en-US" dirty="0" smtClean="0"/>
              <a:t> = (b = c)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</a:t>
            </a:r>
            <a:r>
              <a:rPr lang="en-US" dirty="0" smtClean="0"/>
              <a:t>: </a:t>
            </a:r>
            <a:r>
              <a:rPr lang="pt-BR" dirty="0" smtClean="0"/>
              <a:t>associatividade</a:t>
            </a:r>
            <a:r>
              <a:rPr lang="en-US" dirty="0" smtClean="0"/>
              <a:t> à </a:t>
            </a:r>
            <a:r>
              <a:rPr lang="pt-BR" dirty="0" smtClean="0"/>
              <a:t>direita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763688" y="2564904"/>
            <a:ext cx="5015480" cy="11926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3200" i="1" dirty="0" smtClean="0"/>
              <a:t>right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letter</a:t>
            </a:r>
            <a:r>
              <a:rPr lang="en-US" sz="3200" b="1" dirty="0" smtClean="0">
                <a:sym typeface="Wingdings" pitchFamily="-111" charset="2"/>
              </a:rPr>
              <a:t> = </a:t>
            </a:r>
            <a:r>
              <a:rPr lang="en-US" sz="3200" i="1" dirty="0" smtClean="0">
                <a:sym typeface="Wingdings" pitchFamily="-111" charset="2"/>
              </a:rPr>
              <a:t>right</a:t>
            </a:r>
            <a:r>
              <a:rPr lang="en-US" sz="3200" b="1" dirty="0" smtClean="0">
                <a:sym typeface="Wingdings" pitchFamily="-111" charset="2"/>
              </a:rPr>
              <a:t>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lang="en-US" sz="3200" i="1" dirty="0" smtClean="0">
                <a:sym typeface="Symbol" pitchFamily="-111" charset="2"/>
              </a:rPr>
              <a:t>letter</a:t>
            </a:r>
          </a:p>
          <a:p>
            <a:pPr eaLnBrk="1" hangingPunct="1">
              <a:buFontTx/>
              <a:buNone/>
            </a:pPr>
            <a:r>
              <a:rPr lang="en-US" sz="3200" i="1" dirty="0" smtClean="0">
                <a:sym typeface="Wingdings" pitchFamily="-111" charset="2"/>
              </a:rPr>
              <a:t>letter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a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b</a:t>
            </a:r>
            <a:r>
              <a:rPr lang="en-US" sz="3200" dirty="0" smtClean="0">
                <a:sym typeface="Wingdings" pitchFamily="-111" charset="2"/>
              </a:rPr>
              <a:t> | … | </a:t>
            </a:r>
            <a:r>
              <a:rPr lang="en-US" sz="3200" b="1" dirty="0" smtClean="0">
                <a:sym typeface="Wingdings" pitchFamily="-111" charset="2"/>
              </a:rPr>
              <a:t>z</a:t>
            </a:r>
            <a:endParaRPr lang="pt-BR" dirty="0" smtClean="0">
              <a:sym typeface="Wingdings" pitchFamily="-111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Modifique a gramática abaixo para que expressões aritméticas associem a esquerda</a:t>
            </a:r>
            <a:endParaRPr lang="pt-B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71538" y="2857496"/>
            <a:ext cx="721523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b="1" dirty="0" smtClean="0">
              <a:sym typeface="Wingdings" pitchFamily="-111" charset="2"/>
            </a:endParaRPr>
          </a:p>
          <a:p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Gramática e Autômato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/>
          <a:lstStyle/>
          <a:p>
            <a:r>
              <a:rPr lang="pt-BR" dirty="0" smtClean="0"/>
              <a:t>Gramática é a expressão de uma linguagem</a:t>
            </a:r>
          </a:p>
          <a:p>
            <a:pPr lvl="1"/>
            <a:r>
              <a:rPr lang="pt-BR" dirty="0" smtClean="0"/>
              <a:t>Dita regras de formação para as </a:t>
            </a:r>
            <a:r>
              <a:rPr lang="pt-BR" dirty="0" err="1" smtClean="0"/>
              <a:t>strings</a:t>
            </a:r>
            <a:endParaRPr lang="pt-BR" dirty="0" smtClean="0"/>
          </a:p>
          <a:p>
            <a:r>
              <a:rPr lang="pt-BR" dirty="0" smtClean="0"/>
              <a:t>Autômato é uma máquina abstrata capaz de reconhecer as </a:t>
            </a:r>
            <a:r>
              <a:rPr lang="pt-BR" dirty="0" err="1" smtClean="0"/>
              <a:t>strings</a:t>
            </a:r>
            <a:r>
              <a:rPr lang="pt-BR" dirty="0" smtClean="0"/>
              <a:t> de uma linguagem</a:t>
            </a:r>
          </a:p>
          <a:p>
            <a:pPr lvl="1"/>
            <a:r>
              <a:rPr lang="pt-BR" dirty="0" smtClean="0"/>
              <a:t>Um autômato diz se uma </a:t>
            </a:r>
            <a:r>
              <a:rPr lang="pt-BR" dirty="0" err="1" smtClean="0"/>
              <a:t>string</a:t>
            </a:r>
            <a:r>
              <a:rPr lang="pt-BR" dirty="0" smtClean="0"/>
              <a:t> pertence ou não a uma determinada linguagem</a:t>
            </a:r>
          </a:p>
        </p:txBody>
      </p:sp>
    </p:spTree>
    <p:extLst>
      <p:ext uri="{BB962C8B-B14F-4D97-AF65-F5344CB8AC3E}">
        <p14:creationId xmlns:p14="http://schemas.microsoft.com/office/powerpoint/2010/main" val="23016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Modifique a gramática abaixo para que expressões aritméticas associem a esquerda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1538" y="2857496"/>
            <a:ext cx="721523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            |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b="1" dirty="0" smtClean="0">
              <a:sym typeface="Wingdings" pitchFamily="-111" charset="2"/>
            </a:endParaRPr>
          </a:p>
          <a:p>
            <a:endParaRPr lang="pt-BR" sz="32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81249" y="4786322"/>
            <a:ext cx="6922535" cy="1143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3200" i="1" dirty="0" smtClean="0"/>
              <a:t>string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+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err="1" smtClean="0">
                <a:sym typeface="Wingdings" pitchFamily="-111" charset="2"/>
              </a:rPr>
              <a:t>val</a:t>
            </a:r>
            <a:r>
              <a:rPr lang="en-US" sz="3200" i="1" dirty="0" smtClean="0">
                <a:sym typeface="Wingdings" pitchFamily="-111" charset="2"/>
              </a:rPr>
              <a:t>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lang="en-US" sz="3200" i="1" dirty="0" smtClean="0">
                <a:sym typeface="Wingdings" pitchFamily="-111" charset="2"/>
              </a:rPr>
              <a:t>string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–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err="1" smtClean="0">
                <a:sym typeface="Wingdings" pitchFamily="-111" charset="2"/>
              </a:rPr>
              <a:t>val</a:t>
            </a:r>
            <a:r>
              <a:rPr lang="en-US" sz="3200" i="1" dirty="0" smtClean="0">
                <a:sym typeface="Wingdings" pitchFamily="-111" charset="2"/>
              </a:rPr>
              <a:t>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lang="en-US" sz="3200" i="1" dirty="0" err="1" smtClean="0">
                <a:sym typeface="Wingdings" pitchFamily="-111" charset="2"/>
              </a:rPr>
              <a:t>val</a:t>
            </a:r>
            <a:endParaRPr lang="en-US" sz="3200" i="1" dirty="0" smtClean="0">
              <a:sym typeface="Wingdings" pitchFamily="-111" charset="2"/>
            </a:endParaRPr>
          </a:p>
          <a:p>
            <a:r>
              <a:rPr lang="en-US" sz="3200" i="1" dirty="0" err="1" smtClean="0"/>
              <a:t>val</a:t>
            </a:r>
            <a:r>
              <a:rPr lang="en-US" sz="3200" dirty="0" smtClean="0"/>
              <a:t>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pt-BR" sz="3200" dirty="0" smtClean="0"/>
              <a:t> </a:t>
            </a:r>
            <a:r>
              <a:rPr lang="en-US" sz="3200" b="1" dirty="0" smtClean="0">
                <a:sym typeface="Wingdings" pitchFamily="-111" charset="2"/>
              </a:rPr>
              <a:t>0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1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2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3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4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5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6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7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8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b="1" dirty="0" smtClean="0">
                <a:sym typeface="Wingdings" pitchFamily="-111" charset="2"/>
              </a:rPr>
              <a:t>9</a:t>
            </a:r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MEU primeiro </a:t>
            </a:r>
            <a:r>
              <a:rPr lang="pt-BR" dirty="0" err="1" smtClean="0"/>
              <a:t>Parser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Top-down ou bottom-up parsers</a:t>
            </a:r>
            <a:endParaRPr lang="pt-BR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Nomes referem-se à ordem em que os nós das </a:t>
            </a:r>
            <a:r>
              <a:rPr lang="pt-BR" i="1" dirty="0" smtClean="0"/>
              <a:t>parse </a:t>
            </a:r>
            <a:r>
              <a:rPr lang="pt-BR" i="1" dirty="0" err="1" smtClean="0"/>
              <a:t>trees</a:t>
            </a:r>
            <a:r>
              <a:rPr lang="pt-BR" dirty="0" smtClean="0"/>
              <a:t> são criados</a:t>
            </a:r>
          </a:p>
          <a:p>
            <a:pPr lvl="1"/>
            <a:r>
              <a:rPr lang="pt-BR" dirty="0" smtClean="0"/>
              <a:t>Top-</a:t>
            </a:r>
            <a:r>
              <a:rPr lang="pt-BR" dirty="0" err="1" smtClean="0"/>
              <a:t>down</a:t>
            </a:r>
            <a:endParaRPr lang="pt-BR" dirty="0" smtClean="0"/>
          </a:p>
          <a:p>
            <a:pPr lvl="2"/>
            <a:r>
              <a:rPr lang="pt-BR" dirty="0" smtClean="0"/>
              <a:t>mais fáceis de escrever à mão</a:t>
            </a:r>
          </a:p>
          <a:p>
            <a:pPr lvl="1"/>
            <a:r>
              <a:rPr lang="pt-BR" dirty="0" err="1" smtClean="0"/>
              <a:t>Bottom-up</a:t>
            </a:r>
            <a:endParaRPr lang="pt-BR" dirty="0" smtClean="0"/>
          </a:p>
          <a:p>
            <a:pPr lvl="2"/>
            <a:r>
              <a:rPr lang="pt-BR" dirty="0" smtClean="0"/>
              <a:t>suportam uma classe maior de gramáticas e de esquemas de tradução;</a:t>
            </a:r>
          </a:p>
          <a:p>
            <a:pPr lvl="2"/>
            <a:r>
              <a:rPr lang="pt-BR" dirty="0" smtClean="0"/>
              <a:t>mais usados por geradores de </a:t>
            </a:r>
            <a:r>
              <a:rPr lang="pt-BR" dirty="0" err="1" smtClean="0"/>
              <a:t>parsers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Backtracking</a:t>
            </a:r>
            <a:endParaRPr lang="pt-BR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Backtracking</a:t>
            </a:r>
            <a:r>
              <a:rPr lang="pt-BR" dirty="0" smtClean="0"/>
              <a:t> (contexto: compiladores</a:t>
            </a:r>
            <a:r>
              <a:rPr lang="en-US" dirty="0" smtClean="0"/>
              <a:t>/parsers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Processo de tentativa e erro onde o </a:t>
            </a:r>
            <a:r>
              <a:rPr lang="pt-BR" dirty="0" err="1" smtClean="0"/>
              <a:t>parser</a:t>
            </a:r>
            <a:r>
              <a:rPr lang="pt-BR" dirty="0" smtClean="0"/>
              <a:t> percebe que tomou uma decisão errada</a:t>
            </a:r>
          </a:p>
        </p:txBody>
      </p:sp>
      <p:sp>
        <p:nvSpPr>
          <p:cNvPr id="6" name="Rectangle 5"/>
          <p:cNvSpPr/>
          <p:nvPr/>
        </p:nvSpPr>
        <p:spPr>
          <a:xfrm>
            <a:off x="1763688" y="3789040"/>
            <a:ext cx="516370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O </a:t>
            </a:r>
            <a:r>
              <a:rPr lang="pt-BR" sz="3200" dirty="0" err="1" smtClean="0"/>
              <a:t>parsing</a:t>
            </a:r>
            <a:r>
              <a:rPr lang="pt-BR" sz="3200" dirty="0" smtClean="0"/>
              <a:t> sem </a:t>
            </a:r>
            <a:r>
              <a:rPr lang="pt-BR" sz="3200" dirty="0" err="1" smtClean="0"/>
              <a:t>backtracking</a:t>
            </a:r>
            <a:r>
              <a:rPr lang="pt-BR" sz="3200" dirty="0" smtClean="0"/>
              <a:t> é chamado de </a:t>
            </a:r>
            <a:r>
              <a:rPr lang="pt-BR" sz="3200" b="1" dirty="0" smtClean="0"/>
              <a:t>preditivo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Backtracking</a:t>
            </a:r>
            <a:r>
              <a:rPr lang="pt-BR" dirty="0" smtClean="0"/>
              <a:t> é necessário ao se perceber que não é possível fazer </a:t>
            </a:r>
            <a:r>
              <a:rPr lang="pt-BR" dirty="0" err="1" smtClean="0"/>
              <a:t>parsing</a:t>
            </a:r>
            <a:r>
              <a:rPr lang="pt-BR" dirty="0" smtClean="0"/>
              <a:t> de </a:t>
            </a:r>
            <a:r>
              <a:rPr lang="en-US" dirty="0" smtClean="0"/>
              <a:t>9 + 5 * 2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i="1" dirty="0" err="1" smtClean="0">
                <a:solidFill>
                  <a:schemeClr val="dk1"/>
                </a:solidFill>
              </a:rPr>
              <a:t>expr</a:t>
            </a:r>
            <a:r>
              <a:rPr lang="en-US" i="1" dirty="0" smtClean="0">
                <a:solidFill>
                  <a:schemeClr val="dk1"/>
                </a:solidFill>
              </a:rPr>
              <a:t> </a:t>
            </a:r>
            <a:r>
              <a:rPr lang="pt-BR" dirty="0" smtClean="0">
                <a:solidFill>
                  <a:schemeClr val="dk1"/>
                </a:solidFill>
                <a:latin typeface="Wingdings 3" pitchFamily="-111" charset="2"/>
              </a:rPr>
              <a:t>g</a:t>
            </a:r>
            <a:r>
              <a:rPr lang="en-US" dirty="0" smtClean="0">
                <a:solidFill>
                  <a:schemeClr val="dk1"/>
                </a:solidFill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term</a:t>
            </a:r>
            <a:endParaRPr lang="en-US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331640" y="3645024"/>
            <a:ext cx="6653170" cy="2080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*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/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</a:t>
            </a:r>
            <a:r>
              <a:rPr lang="en-US" dirty="0" err="1" smtClean="0"/>
              <a:t>recursivo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endParaRPr lang="en-US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</a:t>
            </a:r>
            <a:r>
              <a:rPr lang="en-US" dirty="0" err="1" smtClean="0"/>
              <a:t>Recursivo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endParaRPr lang="pt-BR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Características</a:t>
            </a:r>
          </a:p>
          <a:p>
            <a:pPr lvl="1"/>
            <a:r>
              <a:rPr lang="pt-BR" dirty="0" err="1" smtClean="0"/>
              <a:t>Parser</a:t>
            </a:r>
            <a:r>
              <a:rPr lang="pt-BR" dirty="0" smtClean="0"/>
              <a:t> top-</a:t>
            </a:r>
            <a:r>
              <a:rPr lang="pt-BR" dirty="0" err="1" smtClean="0"/>
              <a:t>down</a:t>
            </a:r>
            <a:r>
              <a:rPr lang="pt-BR" dirty="0" smtClean="0"/>
              <a:t> e preditivo</a:t>
            </a:r>
          </a:p>
          <a:p>
            <a:pPr lvl="2"/>
            <a:r>
              <a:rPr lang="pt-BR" dirty="0" smtClean="0"/>
              <a:t>Simples de se implementar</a:t>
            </a:r>
            <a:r>
              <a:rPr lang="pt-BR" dirty="0"/>
              <a:t> </a:t>
            </a:r>
            <a:r>
              <a:rPr lang="pt-BR" dirty="0" smtClean="0"/>
              <a:t>(intuitivo)</a:t>
            </a:r>
          </a:p>
          <a:p>
            <a:pPr lvl="2"/>
            <a:r>
              <a:rPr lang="pt-BR" dirty="0" smtClean="0"/>
              <a:t>Não </a:t>
            </a:r>
            <a:r>
              <a:rPr lang="pt-BR" dirty="0"/>
              <a:t>funcionam para qualquer </a:t>
            </a:r>
            <a:r>
              <a:rPr lang="pt-BR" dirty="0" smtClean="0"/>
              <a:t>gramática!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</a:t>
            </a:r>
            <a:r>
              <a:rPr lang="en-US" dirty="0" err="1" smtClean="0"/>
              <a:t>Recursivo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endParaRPr lang="pt-BR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Abordagem</a:t>
            </a:r>
          </a:p>
          <a:p>
            <a:pPr lvl="1"/>
            <a:r>
              <a:rPr lang="pt-BR" dirty="0" smtClean="0"/>
              <a:t>Um procedimento para cada símbolo não-terminal</a:t>
            </a:r>
          </a:p>
          <a:p>
            <a:pPr lvl="1"/>
            <a:r>
              <a:rPr lang="pt-BR" dirty="0" smtClean="0"/>
              <a:t>Recursão reflete recursão da gramática</a:t>
            </a:r>
          </a:p>
          <a:p>
            <a:pPr lvl="1"/>
            <a:r>
              <a:rPr lang="pt-BR" dirty="0" smtClean="0"/>
              <a:t>Símbolos </a:t>
            </a:r>
            <a:r>
              <a:rPr lang="pt-BR" dirty="0" err="1" smtClean="0"/>
              <a:t>epsilon</a:t>
            </a:r>
            <a:r>
              <a:rPr lang="pt-BR" dirty="0" smtClean="0"/>
              <a:t> são tratados no </a:t>
            </a:r>
            <a:r>
              <a:rPr lang="pt-BR" dirty="0"/>
              <a:t>c</a:t>
            </a:r>
            <a:r>
              <a:rPr lang="pt-BR" dirty="0" smtClean="0"/>
              <a:t>ontexto de uso</a:t>
            </a:r>
          </a:p>
        </p:txBody>
      </p:sp>
    </p:spTree>
    <p:extLst>
      <p:ext uri="{BB962C8B-B14F-4D97-AF65-F5344CB8AC3E}">
        <p14:creationId xmlns:p14="http://schemas.microsoft.com/office/powerpoint/2010/main" val="7271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259632" y="1917182"/>
            <a:ext cx="6653170" cy="3889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*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/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factor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stmt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if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for (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other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kumimoji="0" lang="pt-BR" sz="26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pt-BR" sz="26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1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Função</a:t>
            </a:r>
            <a:r>
              <a:rPr lang="en-US" sz="4000" dirty="0" smtClean="0"/>
              <a:t> </a:t>
            </a:r>
            <a:r>
              <a:rPr lang="en-US" sz="4000" dirty="0" err="1"/>
              <a:t>A</a:t>
            </a:r>
            <a:r>
              <a:rPr lang="en-US" sz="4000" dirty="0" err="1" smtClean="0"/>
              <a:t>uxiliar</a:t>
            </a:r>
            <a:endParaRPr lang="pt-BR" sz="4000" dirty="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dirty="0" smtClean="0"/>
              <a:t>void </a:t>
            </a:r>
            <a:r>
              <a:rPr lang="en-US" sz="2800" i="1" dirty="0" smtClean="0"/>
              <a:t>match </a:t>
            </a:r>
            <a:r>
              <a:rPr lang="en-US" sz="2800" dirty="0" smtClean="0"/>
              <a:t>(terminal </a:t>
            </a:r>
            <a:r>
              <a:rPr lang="en-US" sz="2800" i="1" dirty="0" smtClean="0"/>
              <a:t>t</a:t>
            </a:r>
            <a:r>
              <a:rPr lang="en-US" sz="2800" dirty="0" smtClean="0"/>
              <a:t>) {  </a:t>
            </a:r>
            <a:br>
              <a:rPr lang="en-US" sz="2800" dirty="0" smtClean="0"/>
            </a:br>
            <a:r>
              <a:rPr lang="en-US" sz="2800" dirty="0" smtClean="0"/>
              <a:t>if (</a:t>
            </a:r>
            <a:r>
              <a:rPr lang="en-US" sz="2800" i="1" dirty="0" err="1" smtClean="0"/>
              <a:t>lookahead</a:t>
            </a:r>
            <a:r>
              <a:rPr lang="en-US" sz="2800" dirty="0" smtClean="0"/>
              <a:t> == </a:t>
            </a:r>
            <a:r>
              <a:rPr lang="en-US" sz="2800" i="1" dirty="0" smtClean="0"/>
              <a:t>t</a:t>
            </a:r>
            <a:r>
              <a:rPr lang="en-US" sz="2800" dirty="0" smtClean="0"/>
              <a:t>) </a:t>
            </a:r>
            <a:r>
              <a:rPr lang="en-US" sz="2800" dirty="0" err="1" smtClean="0"/>
              <a:t>moveLookahead</a:t>
            </a:r>
            <a:r>
              <a:rPr lang="en-US" sz="2800" dirty="0" smtClean="0"/>
              <a:t>()</a:t>
            </a:r>
            <a:r>
              <a:rPr lang="en-US" sz="2800" i="1" dirty="0" smtClean="0"/>
              <a:t>;</a:t>
            </a:r>
            <a:r>
              <a:rPr lang="en-US" sz="2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else </a:t>
            </a:r>
            <a:r>
              <a:rPr lang="en-US" sz="2800" dirty="0" err="1" smtClean="0"/>
              <a:t>syntax_error</a:t>
            </a:r>
            <a:r>
              <a:rPr lang="en-US" sz="2800" dirty="0" smtClean="0"/>
              <a:t>();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}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5074823" y="3972904"/>
            <a:ext cx="3096344" cy="1994158"/>
            <a:chOff x="1835696" y="1948190"/>
            <a:chExt cx="3096344" cy="1994158"/>
          </a:xfrm>
        </p:grpSpPr>
        <p:sp>
          <p:nvSpPr>
            <p:cNvPr id="6" name="Retângulo 5"/>
            <p:cNvSpPr/>
            <p:nvPr/>
          </p:nvSpPr>
          <p:spPr>
            <a:xfrm>
              <a:off x="3203848" y="2420888"/>
              <a:ext cx="576064" cy="64807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79912" y="2420888"/>
              <a:ext cx="576064" cy="6480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355976" y="2420888"/>
              <a:ext cx="576064" cy="64807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835696" y="269962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665462" y="1948190"/>
              <a:ext cx="804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tokens</a:t>
              </a:r>
              <a:endParaRPr lang="en-US" dirty="0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V="1">
              <a:off x="4067944" y="3153452"/>
              <a:ext cx="0" cy="39442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3491880" y="3573016"/>
              <a:ext cx="116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lookahead</a:t>
              </a:r>
              <a:endParaRPr lang="en-US" dirty="0"/>
            </a:p>
          </p:txBody>
        </p:sp>
        <p:cxnSp>
          <p:nvCxnSpPr>
            <p:cNvPr id="13" name="Conector de seta reta 12"/>
            <p:cNvCxnSpPr/>
            <p:nvPr/>
          </p:nvCxnSpPr>
          <p:spPr>
            <a:xfrm flipV="1">
              <a:off x="4644008" y="3140968"/>
              <a:ext cx="0" cy="39442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4211960" y="3429000"/>
              <a:ext cx="25846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tângulo 14"/>
            <p:cNvSpPr/>
            <p:nvPr/>
          </p:nvSpPr>
          <p:spPr>
            <a:xfrm>
              <a:off x="2627784" y="2420888"/>
              <a:ext cx="576064" cy="64807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IF688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Dois formalismos são de interesse em IF688</a:t>
            </a:r>
          </a:p>
          <a:p>
            <a:pPr lvl="1"/>
            <a:r>
              <a:rPr lang="pt-BR" dirty="0" smtClean="0"/>
              <a:t>Linguagens Regulares </a:t>
            </a:r>
          </a:p>
          <a:p>
            <a:pPr lvl="1"/>
            <a:r>
              <a:rPr lang="pt-BR" dirty="0" smtClean="0"/>
              <a:t>Linguagens Livre de Contexto</a:t>
            </a:r>
          </a:p>
          <a:p>
            <a:endParaRPr lang="en-US" dirty="0"/>
          </a:p>
        </p:txBody>
      </p:sp>
      <p:pic>
        <p:nvPicPr>
          <p:cNvPr id="4" name="Picture 2" descr="http://upload.wikimedia.org/wikipedia/commons/thumb/a/a3/Hierarquia_de_Chomsky.PNG/350px-Hierarquia_de_Chomsk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19917"/>
            <a:ext cx="33337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042616" y="5961515"/>
            <a:ext cx="236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Hierarquia de Chomsky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4942909"/>
            <a:ext cx="198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Nondeterministic</a:t>
            </a:r>
            <a:r>
              <a:rPr lang="pt-BR" dirty="0" smtClean="0"/>
              <a:t> </a:t>
            </a:r>
            <a:r>
              <a:rPr lang="pt-BR" dirty="0" err="1" smtClean="0"/>
              <a:t>Finite</a:t>
            </a:r>
            <a:r>
              <a:rPr lang="pt-BR" dirty="0" smtClean="0"/>
              <a:t> </a:t>
            </a:r>
            <a:r>
              <a:rPr lang="pt-BR" dirty="0" err="1" smtClean="0"/>
              <a:t>Automata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74676" y="4077072"/>
            <a:ext cx="162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Pushdown</a:t>
            </a:r>
            <a:r>
              <a:rPr lang="pt-BR" dirty="0" smtClean="0"/>
              <a:t> </a:t>
            </a:r>
            <a:r>
              <a:rPr lang="pt-BR" dirty="0" err="1" smtClean="0"/>
              <a:t>Automata</a:t>
            </a:r>
            <a:endParaRPr lang="en-US" dirty="0"/>
          </a:p>
        </p:txBody>
      </p:sp>
      <p:cxnSp>
        <p:nvCxnSpPr>
          <p:cNvPr id="11" name="Conector reto 10"/>
          <p:cNvCxnSpPr/>
          <p:nvPr/>
        </p:nvCxnSpPr>
        <p:spPr>
          <a:xfrm flipH="1" flipV="1">
            <a:off x="2339752" y="4405754"/>
            <a:ext cx="1180062" cy="34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 flipV="1">
            <a:off x="2339752" y="5229200"/>
            <a:ext cx="1180062" cy="34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5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Exemplo</a:t>
            </a:r>
            <a:r>
              <a:rPr lang="en-US" sz="4000" dirty="0" smtClean="0"/>
              <a:t>: Recursive descent parsing</a:t>
            </a:r>
            <a:endParaRPr lang="pt-BR" sz="4000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571612"/>
            <a:ext cx="7772400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void stmt() {  </a:t>
            </a:r>
            <a:br>
              <a:rPr lang="en-US" sz="2000" dirty="0" smtClean="0"/>
            </a:br>
            <a:r>
              <a:rPr lang="en-US" sz="2000" dirty="0" smtClean="0"/>
              <a:t>switch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case TO_IF: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match(TO_IF); match(TO_OP); </a:t>
            </a:r>
            <a:r>
              <a:rPr lang="en-US" sz="2000" b="1" dirty="0" err="1" smtClean="0"/>
              <a:t>expr</a:t>
            </a:r>
            <a:r>
              <a:rPr lang="en-US" sz="2000" dirty="0" smtClean="0"/>
              <a:t>(); match(TO_CL);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stmt(); break;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case TO_FOR: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match(TO_FOR); match(TO_OP); </a:t>
            </a:r>
            <a:r>
              <a:rPr lang="en-US" sz="2000" b="1" dirty="0" err="1" smtClean="0"/>
              <a:t>optexpr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 </a:t>
            </a:r>
            <a:r>
              <a:rPr lang="en-US" sz="2000" b="1" dirty="0" err="1" smtClean="0"/>
              <a:t>optexpr</a:t>
            </a:r>
            <a:r>
              <a:rPr lang="en-US" sz="2000" dirty="0" smtClean="0"/>
              <a:t>(); 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</a:t>
            </a:r>
            <a:r>
              <a:rPr lang="en-US" sz="2000" b="1" dirty="0" err="1" smtClean="0"/>
              <a:t>optexpr</a:t>
            </a:r>
            <a:r>
              <a:rPr lang="en-US" sz="2000" dirty="0" smtClean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match(TO_CL); </a:t>
            </a:r>
            <a:r>
              <a:rPr lang="en-US" sz="2000" b="1" dirty="0" smtClean="0"/>
              <a:t>stmt</a:t>
            </a:r>
            <a:r>
              <a:rPr lang="en-US" sz="2000" dirty="0" smtClean="0"/>
              <a:t>(); break;</a:t>
            </a:r>
            <a:br>
              <a:rPr lang="en-US" sz="2000" dirty="0" smtClean="0"/>
            </a:br>
            <a:r>
              <a:rPr lang="en-US" sz="2000" dirty="0" smtClean="0"/>
              <a:t>  case TO_OTHER: match(TO_OTHER); break;</a:t>
            </a:r>
            <a:br>
              <a:rPr lang="en-US" sz="2000" dirty="0" smtClean="0"/>
            </a:br>
            <a:r>
              <a:rPr lang="en-US" sz="2000" dirty="0" smtClean="0"/>
              <a:t>  default: </a:t>
            </a:r>
            <a:r>
              <a:rPr lang="en-US" sz="2000" dirty="0" err="1" smtClean="0"/>
              <a:t>syntax_error</a:t>
            </a:r>
            <a:r>
              <a:rPr lang="en-US" sz="2000" dirty="0" smtClean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643306" y="5357826"/>
            <a:ext cx="5143536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stmt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for (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other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r>
              <a:rPr lang="pt-BR" dirty="0" smtClean="0"/>
              <a:t>Modifique a função </a:t>
            </a:r>
            <a:r>
              <a:rPr lang="pt-BR" dirty="0" err="1" smtClean="0"/>
              <a:t>stmt</a:t>
            </a:r>
            <a:r>
              <a:rPr lang="pt-BR" dirty="0" smtClean="0"/>
              <a:t>() para tratar produção </a:t>
            </a:r>
            <a:r>
              <a:rPr lang="pt-BR" dirty="0" err="1" smtClean="0"/>
              <a:t>epsilon</a:t>
            </a:r>
            <a:r>
              <a:rPr lang="pt-BR" dirty="0" smtClean="0"/>
              <a:t> abaixo</a:t>
            </a:r>
            <a:endParaRPr lang="pt-BR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571736" y="3071810"/>
            <a:ext cx="3357586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Resposta</a:t>
            </a:r>
            <a:endParaRPr lang="pt-BR" sz="4000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571612"/>
            <a:ext cx="8072494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void stmt() {  </a:t>
            </a:r>
            <a:br>
              <a:rPr lang="en-US" sz="2000" dirty="0" smtClean="0"/>
            </a:br>
            <a:r>
              <a:rPr lang="en-US" sz="2000" dirty="0" smtClean="0"/>
              <a:t>switch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case TO_IF: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match(TO_IF); match(TO_OP); </a:t>
            </a:r>
            <a:r>
              <a:rPr lang="en-US" sz="2000" b="1" dirty="0" err="1" smtClean="0"/>
              <a:t>expr</a:t>
            </a:r>
            <a:r>
              <a:rPr lang="en-US" sz="2000" dirty="0" smtClean="0"/>
              <a:t>(); match(TO_CL);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      stmt(); break;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case TO_FOR: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match(TO_FOR); match(TO_OP);  if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 != TO_SEMI_COL) </a:t>
            </a:r>
            <a:r>
              <a:rPr lang="en-US" sz="2000" dirty="0" err="1" smtClean="0"/>
              <a:t>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if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 != TO_SEMI_COL) </a:t>
            </a:r>
            <a:r>
              <a:rPr lang="en-US" sz="2000" dirty="0" err="1" smtClean="0"/>
              <a:t>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match(TO_SEMI_COL); if (</a:t>
            </a:r>
            <a:r>
              <a:rPr lang="en-US" sz="2000" dirty="0" err="1" smtClean="0"/>
              <a:t>lookahead</a:t>
            </a:r>
            <a:r>
              <a:rPr lang="en-US" sz="2000" dirty="0" smtClean="0"/>
              <a:t> != TO_CL) </a:t>
            </a:r>
            <a:r>
              <a:rPr lang="en-US" sz="2000" dirty="0" err="1" smtClean="0"/>
              <a:t>expr</a:t>
            </a:r>
            <a:r>
              <a:rPr lang="en-US" sz="2000" dirty="0" smtClean="0"/>
              <a:t>();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     match(TO_CL); </a:t>
            </a:r>
            <a:r>
              <a:rPr lang="en-US" sz="2000" b="1" dirty="0" smtClean="0"/>
              <a:t>stmt</a:t>
            </a:r>
            <a:r>
              <a:rPr lang="en-US" sz="2000" dirty="0" smtClean="0"/>
              <a:t>(); break;</a:t>
            </a:r>
            <a:br>
              <a:rPr lang="en-US" sz="2000" dirty="0" smtClean="0"/>
            </a:br>
            <a:r>
              <a:rPr lang="en-US" sz="2000" dirty="0" smtClean="0"/>
              <a:t>  case TO_OTHER: match(TO_OTHER); break;</a:t>
            </a:r>
            <a:br>
              <a:rPr lang="en-US" sz="2000" dirty="0" smtClean="0"/>
            </a:br>
            <a:r>
              <a:rPr lang="en-US" sz="2000" dirty="0" smtClean="0"/>
              <a:t>  default: </a:t>
            </a:r>
            <a:r>
              <a:rPr lang="en-US" sz="2000" dirty="0" err="1" smtClean="0"/>
              <a:t>syntax_error</a:t>
            </a:r>
            <a:r>
              <a:rPr lang="en-US" sz="2000" dirty="0" smtClean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643306" y="5357826"/>
            <a:ext cx="5143536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stmt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if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for (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;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optexpr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stmt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           |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other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rgbClr val="262699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5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a função recursiva para </a:t>
            </a:r>
            <a:r>
              <a:rPr lang="pt-BR" i="1" dirty="0" err="1" smtClean="0"/>
              <a:t>factor</a:t>
            </a:r>
            <a:endParaRPr lang="pt-BR" i="1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928794" y="2714620"/>
            <a:ext cx="4357718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 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a </a:t>
            </a:r>
            <a:r>
              <a:rPr lang="pt-BR" dirty="0"/>
              <a:t>função recursiva </a:t>
            </a:r>
            <a:r>
              <a:rPr lang="pt-BR" dirty="0" smtClean="0"/>
              <a:t>para </a:t>
            </a:r>
            <a:r>
              <a:rPr lang="pt-BR" i="1" dirty="0" err="1" smtClean="0"/>
              <a:t>factor</a:t>
            </a:r>
            <a:endParaRPr lang="pt-BR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786" y="2643182"/>
            <a:ext cx="7772400" cy="3043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factor( ) {  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switch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lookahead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case TO_OP: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  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match(TO_OP); </a:t>
            </a:r>
            <a:r>
              <a:rPr kumimoji="0" lang="en-US" sz="2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match(TO_CL);  break;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case TO_DIGIT: match(TO_DIGIT); break;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default: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syntax_error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dirty="0" err="1" smtClean="0"/>
              <a:t>Problema</a:t>
            </a:r>
            <a:r>
              <a:rPr lang="en-US" dirty="0" smtClean="0"/>
              <a:t> do parser </a:t>
            </a:r>
            <a:r>
              <a:rPr lang="en-US" dirty="0" err="1" smtClean="0"/>
              <a:t>recursivo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endParaRPr lang="pt-BR" dirty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pt-BR" dirty="0" smtClean="0"/>
              <a:t>Recursão à esquerda leva a loop infinito: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expr </a:t>
            </a:r>
            <a:r>
              <a:rPr lang="pt-BR" dirty="0">
                <a:solidFill>
                  <a:schemeClr val="dk1"/>
                </a:solidFill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expr + term | term</a:t>
            </a:r>
            <a:br>
              <a:rPr lang="en-US" dirty="0" smtClean="0">
                <a:sym typeface="Wingdings" pitchFamily="-111" charset="2"/>
              </a:rPr>
            </a:br>
            <a:r>
              <a:rPr lang="en-US" dirty="0" smtClean="0">
                <a:sym typeface="Wingdings" pitchFamily="-111" charset="2"/>
              </a:rPr>
              <a:t/>
            </a:r>
            <a:br>
              <a:rPr lang="en-US" dirty="0" smtClean="0">
                <a:sym typeface="Wingdings" pitchFamily="-111" charset="2"/>
              </a:rPr>
            </a:br>
            <a:r>
              <a:rPr lang="en-US" dirty="0" smtClean="0">
                <a:sym typeface="Wingdings" pitchFamily="-111" charset="2"/>
              </a:rPr>
              <a:t/>
            </a:r>
            <a:br>
              <a:rPr lang="en-US" dirty="0" smtClean="0">
                <a:sym typeface="Wingdings" pitchFamily="-111" charset="2"/>
              </a:rPr>
            </a:br>
            <a:endParaRPr lang="en-US" dirty="0" smtClean="0">
              <a:sym typeface="Wingdings" pitchFamily="-111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9128" y="4077072"/>
            <a:ext cx="607223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O </a:t>
            </a:r>
            <a:r>
              <a:rPr lang="pt-BR" sz="3200" dirty="0" err="1" smtClean="0"/>
              <a:t>parser</a:t>
            </a:r>
            <a:r>
              <a:rPr lang="pt-BR" sz="3200" dirty="0" smtClean="0"/>
              <a:t> permanece aplicando a mesma produção sem consumir </a:t>
            </a:r>
            <a:r>
              <a:rPr lang="pt-BR" sz="3200" dirty="0" err="1" smtClean="0"/>
              <a:t>token</a:t>
            </a:r>
            <a:r>
              <a:rPr lang="pt-BR" sz="3200" dirty="0" smtClean="0"/>
              <a:t> algum!</a:t>
            </a:r>
          </a:p>
        </p:txBody>
      </p:sp>
    </p:spTree>
    <p:extLst>
      <p:ext uri="{BB962C8B-B14F-4D97-AF65-F5344CB8AC3E}">
        <p14:creationId xmlns:p14="http://schemas.microsoft.com/office/powerpoint/2010/main" val="5036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Solução</a:t>
            </a:r>
            <a:endParaRPr lang="pt-BR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7772400" cy="2266952"/>
          </a:xfrm>
        </p:spPr>
        <p:txBody>
          <a:bodyPr/>
          <a:lstStyle/>
          <a:p>
            <a:r>
              <a:rPr lang="pt-BR" dirty="0" smtClean="0">
                <a:sym typeface="Wingdings" pitchFamily="-111" charset="2"/>
              </a:rPr>
              <a:t>Elimine recursão a esquerda com reescrita</a:t>
            </a:r>
          </a:p>
          <a:p>
            <a:r>
              <a:rPr lang="pt-BR" dirty="0" smtClean="0">
                <a:sym typeface="Symbol" pitchFamily="-111" charset="2"/>
              </a:rPr>
              <a:t>Exemplo (“</a:t>
            </a:r>
            <a:r>
              <a:rPr lang="pt-BR" dirty="0" err="1" smtClean="0">
                <a:sym typeface="Symbol" pitchFamily="-111" charset="2"/>
              </a:rPr>
              <a:t>ba</a:t>
            </a:r>
            <a:r>
              <a:rPr lang="pt-BR" dirty="0" smtClean="0">
                <a:sym typeface="Symbol" pitchFamily="-111" charset="2"/>
              </a:rPr>
              <a:t>...a”)</a:t>
            </a:r>
          </a:p>
          <a:p>
            <a:pPr lvl="1"/>
            <a:r>
              <a:rPr lang="pt-BR" dirty="0" smtClean="0">
                <a:sym typeface="Wingdings" pitchFamily="-111" charset="2"/>
              </a:rPr>
              <a:t>Reescreva </a:t>
            </a:r>
            <a:r>
              <a:rPr lang="en-US" dirty="0" smtClean="0">
                <a:sym typeface="Wingdings" pitchFamily="-111" charset="2"/>
              </a:rPr>
              <a:t>A </a:t>
            </a:r>
            <a:r>
              <a:rPr lang="pt-BR" dirty="0" smtClean="0">
                <a:latin typeface="Wingdings 3" pitchFamily="-111" charset="2"/>
              </a:rPr>
              <a:t>g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err="1" smtClean="0">
                <a:sym typeface="Wingdings" pitchFamily="-111" charset="2"/>
              </a:rPr>
              <a:t>Aa</a:t>
            </a:r>
            <a:r>
              <a:rPr lang="en-US" dirty="0" smtClean="0">
                <a:sym typeface="Wingdings" pitchFamily="-111" charset="2"/>
              </a:rPr>
              <a:t> | b </a:t>
            </a:r>
            <a:r>
              <a:rPr lang="en-US" dirty="0" err="1" smtClean="0">
                <a:sym typeface="Wingdings" pitchFamily="-111" charset="2"/>
              </a:rPr>
              <a:t>como</a:t>
            </a:r>
            <a:r>
              <a:rPr lang="en-US" dirty="0" smtClean="0">
                <a:sym typeface="Wingdings" pitchFamily="-111" charset="2"/>
              </a:rPr>
              <a:t>:</a:t>
            </a:r>
            <a:br>
              <a:rPr lang="en-US" dirty="0" smtClean="0">
                <a:sym typeface="Wingdings" pitchFamily="-111" charset="2"/>
              </a:rPr>
            </a:br>
            <a:r>
              <a:rPr lang="en-US" dirty="0" smtClean="0">
                <a:sym typeface="Wingdings" pitchFamily="-111" charset="2"/>
              </a:rPr>
              <a:t>	</a:t>
            </a:r>
            <a:endParaRPr lang="en-US" dirty="0" smtClean="0">
              <a:sym typeface="Symbol" pitchFamily="-111" charset="2"/>
            </a:endParaRPr>
          </a:p>
          <a:p>
            <a:endParaRPr lang="pt-BR" dirty="0" smtClean="0">
              <a:sym typeface="Symbol" pitchFamily="-111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2976" y="5013176"/>
            <a:ext cx="700092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Na prática, porém, trabalhoso devido a regras de precedência e associatividade.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7157" y="3429000"/>
            <a:ext cx="221672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smtClean="0">
                <a:sym typeface="Wingdings" pitchFamily="-111" charset="2"/>
              </a:rPr>
              <a:t>A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dirty="0" err="1" smtClean="0">
                <a:sym typeface="Wingdings" pitchFamily="-111" charset="2"/>
              </a:rPr>
              <a:t>bR</a:t>
            </a:r>
            <a:r>
              <a:rPr lang="en-US" sz="3200" dirty="0" smtClean="0">
                <a:sym typeface="Wingdings" pitchFamily="-111" charset="2"/>
              </a:rPr>
              <a:t/>
            </a:r>
            <a:br>
              <a:rPr lang="en-US" sz="3200" dirty="0" smtClean="0">
                <a:sym typeface="Wingdings" pitchFamily="-111" charset="2"/>
              </a:rPr>
            </a:br>
            <a:r>
              <a:rPr lang="en-US" sz="3200" dirty="0" smtClean="0">
                <a:sym typeface="Wingdings" pitchFamily="-111" charset="2"/>
              </a:rPr>
              <a:t>R </a:t>
            </a:r>
            <a:r>
              <a:rPr lang="pt-BR" sz="3200" dirty="0" smtClean="0">
                <a:latin typeface="Wingdings 3" pitchFamily="-111" charset="2"/>
              </a:rPr>
              <a:t>g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dirty="0" err="1" smtClean="0">
                <a:sym typeface="Wingdings" pitchFamily="-111" charset="2"/>
              </a:rPr>
              <a:t>aR</a:t>
            </a:r>
            <a:r>
              <a:rPr lang="en-US" sz="3200" dirty="0" smtClean="0">
                <a:sym typeface="Wingdings" pitchFamily="-111" charset="2"/>
              </a:rPr>
              <a:t> | </a:t>
            </a:r>
            <a:r>
              <a:rPr lang="en-US" sz="3200" dirty="0" smtClean="0">
                <a:sym typeface="Symbol" pitchFamily="-111" charset="2"/>
              </a:rPr>
              <a:t>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936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6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Elimine recursões a esquerda</a:t>
            </a:r>
            <a:endParaRPr lang="pt-BR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55576" y="2342869"/>
            <a:ext cx="7596136" cy="2373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*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/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>
                <a:sym typeface="Wingdings" pitchFamily="-111" charset="2"/>
              </a:rPr>
              <a:t>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0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Tentativa...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Elimine recursões a esquerda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3772783" y="5456974"/>
            <a:ext cx="344270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Modifica regra de associatividade.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1680" y="5672417"/>
            <a:ext cx="1896609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Incorreto!</a:t>
            </a:r>
            <a:endParaRPr lang="pt-BR" sz="3600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755576" y="2342869"/>
            <a:ext cx="7596136" cy="2373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term </a:t>
            </a:r>
            <a:r>
              <a:rPr lang="en-US" sz="3200" b="1" dirty="0">
                <a:solidFill>
                  <a:srgbClr val="262699"/>
                </a:solidFill>
                <a:sym typeface="Wingdings" pitchFamily="-111" charset="2"/>
              </a:rPr>
              <a:t>+</a:t>
            </a:r>
            <a:r>
              <a:rPr lang="en-US" sz="3200" i="1" dirty="0" smtClean="0">
                <a:sym typeface="Wingdings" pitchFamily="-111" charset="2"/>
              </a:rPr>
              <a:t> expr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lang="en-US" sz="3200" i="1" dirty="0">
                <a:sym typeface="Wingdings" pitchFamily="-111" charset="2"/>
              </a:rPr>
              <a:t>term </a:t>
            </a:r>
            <a:r>
              <a:rPr lang="en-US" sz="3200" b="1" dirty="0" smtClean="0">
                <a:solidFill>
                  <a:srgbClr val="262699"/>
                </a:solidFill>
                <a:sym typeface="Wingdings" pitchFamily="-111" charset="2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i="1" dirty="0"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term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olidFill>
                  <a:srgbClr val="262699"/>
                </a:solidFill>
                <a:sym typeface="Wingdings" pitchFamily="-111" charset="2"/>
              </a:rPr>
              <a:t>*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term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olidFill>
                  <a:srgbClr val="262699"/>
                </a:solidFill>
                <a:sym typeface="Wingdings" pitchFamily="-111" charset="2"/>
              </a:rPr>
              <a:t>/</a:t>
            </a:r>
            <a:r>
              <a:rPr lang="en-US" sz="3200" dirty="0" smtClean="0">
                <a:sym typeface="Wingdings" pitchFamily="-111" charset="2"/>
              </a:rPr>
              <a:t> </a:t>
            </a:r>
            <a:r>
              <a:rPr lang="en-US" sz="3200" i="1" dirty="0" smtClean="0">
                <a:sym typeface="Wingdings" pitchFamily="-111" charset="2"/>
              </a:rPr>
              <a:t>term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>
                <a:sym typeface="Wingdings" pitchFamily="-111" charset="2"/>
              </a:rPr>
              <a:t>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8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611560" y="2924944"/>
            <a:ext cx="813690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Modificação manual é muitas vezes trabalhosa! Outros tipos de </a:t>
            </a:r>
            <a:r>
              <a:rPr lang="pt-BR" sz="3200" dirty="0" err="1" smtClean="0"/>
              <a:t>parsers</a:t>
            </a:r>
            <a:r>
              <a:rPr lang="pt-BR" sz="3200" dirty="0" smtClean="0"/>
              <a:t> permitem definir regras de precedência em produções.</a:t>
            </a:r>
          </a:p>
        </p:txBody>
      </p:sp>
    </p:spTree>
    <p:extLst>
      <p:ext uri="{BB962C8B-B14F-4D97-AF65-F5344CB8AC3E}">
        <p14:creationId xmlns:p14="http://schemas.microsoft.com/office/powerpoint/2010/main" val="29177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Expressão Regular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47800"/>
            <a:ext cx="8291264" cy="2695580"/>
          </a:xfrm>
        </p:spPr>
        <p:txBody>
          <a:bodyPr/>
          <a:lstStyle/>
          <a:p>
            <a:r>
              <a:rPr lang="pt-BR" dirty="0" smtClean="0"/>
              <a:t>Exemplo: números e identificadores de uma linguagem de programação</a:t>
            </a:r>
          </a:p>
          <a:p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2290204" y="3212976"/>
            <a:ext cx="3714777" cy="461665"/>
            <a:chOff x="755576" y="3327375"/>
            <a:chExt cx="3714777" cy="461665"/>
          </a:xfrm>
        </p:grpSpPr>
        <p:sp>
          <p:nvSpPr>
            <p:cNvPr id="11" name="Rectangle 10"/>
            <p:cNvSpPr/>
            <p:nvPr/>
          </p:nvSpPr>
          <p:spPr>
            <a:xfrm>
              <a:off x="755576" y="3327375"/>
              <a:ext cx="571505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x2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8519" y="3327375"/>
              <a:ext cx="571504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:=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41461" y="3327375"/>
              <a:ext cx="1143008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10.28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5907" y="3327375"/>
              <a:ext cx="357190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+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84534" y="3327375"/>
              <a:ext cx="357191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y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13163" y="3327375"/>
              <a:ext cx="357190" cy="461665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5576" y="4221088"/>
            <a:ext cx="6858016" cy="954107"/>
            <a:chOff x="2500298" y="4809334"/>
            <a:chExt cx="6858016" cy="954107"/>
          </a:xfrm>
        </p:grpSpPr>
        <p:sp>
          <p:nvSpPr>
            <p:cNvPr id="19" name="Rectangle 18"/>
            <p:cNvSpPr/>
            <p:nvPr/>
          </p:nvSpPr>
          <p:spPr>
            <a:xfrm>
              <a:off x="5072066" y="5017238"/>
              <a:ext cx="4286248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3200" b="1" dirty="0" err="1" smtClean="0"/>
                <a:t>letter</a:t>
              </a:r>
              <a:r>
                <a:rPr lang="pt-BR" sz="3200" b="1" dirty="0" smtClean="0"/>
                <a:t> (</a:t>
              </a:r>
              <a:r>
                <a:rPr lang="pt-BR" sz="3200" b="1" dirty="0" err="1" smtClean="0"/>
                <a:t>letter</a:t>
              </a:r>
              <a:r>
                <a:rPr lang="pt-BR" sz="3200" b="1" dirty="0" smtClean="0"/>
                <a:t> | </a:t>
              </a:r>
              <a:r>
                <a:rPr lang="pt-BR" sz="3200" b="1" dirty="0" err="1" smtClean="0"/>
                <a:t>digit</a:t>
              </a:r>
              <a:r>
                <a:rPr lang="pt-BR" sz="3200" b="1" dirty="0" smtClean="0"/>
                <a:t>) *</a:t>
              </a:r>
              <a:endParaRPr lang="pt-BR" sz="3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00298" y="4809334"/>
              <a:ext cx="23585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 smtClean="0"/>
                <a:t>Identificadores</a:t>
              </a:r>
            </a:p>
            <a:p>
              <a:r>
                <a:rPr lang="pt-BR" sz="2800" dirty="0" smtClean="0"/>
                <a:t>em Pascal:</a:t>
              </a:r>
              <a:endParaRPr lang="pt-BR" sz="2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29190" y="4929198"/>
              <a:ext cx="4071966" cy="714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2517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Construção da Árvore e Navegação </a:t>
            </a:r>
            <a:endParaRPr lang="en-US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Ainda não construímos um </a:t>
            </a:r>
            <a:r>
              <a:rPr lang="pt-BR" dirty="0" err="1" smtClean="0"/>
              <a:t>parser</a:t>
            </a:r>
            <a:endParaRPr lang="en-US" dirty="0"/>
          </a:p>
        </p:txBody>
      </p:sp>
      <p:grpSp>
        <p:nvGrpSpPr>
          <p:cNvPr id="4" name="Grupo 3"/>
          <p:cNvGrpSpPr/>
          <p:nvPr/>
        </p:nvGrpSpPr>
        <p:grpSpPr>
          <a:xfrm>
            <a:off x="1547664" y="2300760"/>
            <a:ext cx="2376264" cy="3216472"/>
            <a:chOff x="2951080" y="2636912"/>
            <a:chExt cx="2376264" cy="3216472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1896" y="4453500"/>
              <a:ext cx="2195448" cy="5357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Reconhecedor</a:t>
              </a:r>
              <a:endParaRPr lang="pt-BR" sz="3200" dirty="0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023088" y="548405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>
                  <a:sym typeface="Wingdings"/>
                </a:rPr>
                <a:t> </a:t>
              </a:r>
              <a:endParaRPr lang="pt-BR" dirty="0"/>
            </a:p>
          </p:txBody>
        </p:sp>
        <p:sp>
          <p:nvSpPr>
            <p:cNvPr id="10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644008" y="2304410"/>
            <a:ext cx="2341000" cy="3212822"/>
            <a:chOff x="2951080" y="2636912"/>
            <a:chExt cx="2341000" cy="3212822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2951080" y="3985225"/>
              <a:ext cx="1196391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tokens</a:t>
              </a:r>
              <a:endParaRPr lang="pt-BR" dirty="0"/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3536197" y="3420211"/>
              <a:ext cx="1414220" cy="4669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dirty="0" err="1" smtClean="0"/>
                <a:t>Lexer</a:t>
              </a:r>
              <a:endParaRPr lang="pt-BR" sz="4000" dirty="0"/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3721519" y="2636912"/>
              <a:ext cx="930915" cy="23016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536197" y="4453500"/>
              <a:ext cx="1414220" cy="4099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b="1" dirty="0"/>
                <a:t>Parser</a:t>
              </a:r>
              <a:endParaRPr lang="pt-BR" sz="3200" b="1" dirty="0"/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3023088" y="5480402"/>
              <a:ext cx="2268992" cy="3693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dirty="0" smtClean="0"/>
                <a:t>Árvore Sintática</a:t>
              </a:r>
              <a:endParaRPr lang="pt-BR" dirty="0"/>
            </a:p>
          </p:txBody>
        </p:sp>
        <p:sp>
          <p:nvSpPr>
            <p:cNvPr id="19" name="Down Arrow 31"/>
            <p:cNvSpPr/>
            <p:nvPr/>
          </p:nvSpPr>
          <p:spPr>
            <a:xfrm>
              <a:off x="4078709" y="397716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Down Arrow 32"/>
            <p:cNvSpPr/>
            <p:nvPr/>
          </p:nvSpPr>
          <p:spPr>
            <a:xfrm>
              <a:off x="4078709" y="2994102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Down Arrow 33"/>
            <p:cNvSpPr/>
            <p:nvPr/>
          </p:nvSpPr>
          <p:spPr>
            <a:xfrm>
              <a:off x="4078709" y="5079484"/>
              <a:ext cx="214314" cy="3571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984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Construção da Árvore Sintática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É preciso definir tipos para nós da árvore</a:t>
            </a:r>
          </a:p>
          <a:p>
            <a:pPr lvl="1"/>
            <a:r>
              <a:rPr lang="pt-BR" dirty="0" smtClean="0"/>
              <a:t>E.g., classes para </a:t>
            </a:r>
            <a:r>
              <a:rPr lang="pt-BR" i="1" dirty="0" err="1" smtClean="0"/>
              <a:t>expr</a:t>
            </a:r>
            <a:r>
              <a:rPr lang="pt-BR" dirty="0" smtClean="0"/>
              <a:t> e </a:t>
            </a:r>
            <a:r>
              <a:rPr lang="pt-BR" i="1" dirty="0" err="1" smtClean="0"/>
              <a:t>stmt</a:t>
            </a:r>
            <a:r>
              <a:rPr lang="pt-BR" i="1" dirty="0" smtClean="0"/>
              <a:t> </a:t>
            </a:r>
            <a:r>
              <a:rPr lang="pt-BR" dirty="0" smtClean="0"/>
              <a:t>no exemplo anterior</a:t>
            </a:r>
          </a:p>
          <a:p>
            <a:pPr lvl="1"/>
            <a:r>
              <a:rPr lang="pt-BR" dirty="0" err="1" smtClean="0"/>
              <a:t>Parsing</a:t>
            </a:r>
            <a:r>
              <a:rPr lang="pt-BR" dirty="0" smtClean="0"/>
              <a:t> gera objetos destes tipos!</a:t>
            </a:r>
          </a:p>
          <a:p>
            <a:r>
              <a:rPr lang="pt-BR" dirty="0" smtClean="0"/>
              <a:t>Árvore </a:t>
            </a:r>
            <a:r>
              <a:rPr lang="pt-BR" b="1" dirty="0" smtClean="0"/>
              <a:t>abstrata</a:t>
            </a:r>
            <a:r>
              <a:rPr lang="pt-BR" dirty="0" smtClean="0"/>
              <a:t> vs. </a:t>
            </a:r>
            <a:r>
              <a:rPr lang="pt-BR" b="1" dirty="0" smtClean="0"/>
              <a:t>concreta</a:t>
            </a:r>
          </a:p>
          <a:p>
            <a:pPr lvl="1"/>
            <a:r>
              <a:rPr lang="pt-BR" dirty="0" smtClean="0">
                <a:sym typeface="Wingdings" pitchFamily="-111" charset="2"/>
              </a:rPr>
              <a:t>Abstrata ignora distinções superficiais ou implícitas</a:t>
            </a:r>
          </a:p>
          <a:p>
            <a:pPr lvl="2"/>
            <a:r>
              <a:rPr lang="pt-BR" dirty="0" smtClean="0">
                <a:sym typeface="Wingdings" pitchFamily="-111" charset="2"/>
              </a:rPr>
              <a:t>E.g., parênteses, ponto-e-vírgula, e espaços em branco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hierarquia de classes</a:t>
            </a:r>
            <a:endParaRPr lang="pt-BR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352800" y="1214422"/>
            <a:ext cx="2209800" cy="1304924"/>
            <a:chOff x="3429000" y="2733676"/>
            <a:chExt cx="2209800" cy="1304924"/>
          </a:xfrm>
        </p:grpSpPr>
        <p:sp>
          <p:nvSpPr>
            <p:cNvPr id="86019" name="Rectangle 3"/>
            <p:cNvSpPr>
              <a:spLocks noChangeArrowheads="1"/>
            </p:cNvSpPr>
            <p:nvPr/>
          </p:nvSpPr>
          <p:spPr bwMode="auto">
            <a:xfrm>
              <a:off x="3429000" y="3048000"/>
              <a:ext cx="22098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4" name="Text Box 7"/>
            <p:cNvSpPr txBox="1">
              <a:spLocks noChangeArrowheads="1"/>
            </p:cNvSpPr>
            <p:nvPr/>
          </p:nvSpPr>
          <p:spPr bwMode="auto">
            <a:xfrm>
              <a:off x="3733799" y="2733676"/>
              <a:ext cx="1436061" cy="461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AST</a:t>
              </a:r>
              <a:endParaRPr lang="pt-BR" b="0" dirty="0"/>
            </a:p>
          </p:txBody>
        </p:sp>
      </p:grpSp>
      <p:cxnSp>
        <p:nvCxnSpPr>
          <p:cNvPr id="86027" name="AutoShape 17"/>
          <p:cNvCxnSpPr>
            <a:cxnSpLocks noChangeShapeType="1"/>
            <a:endCxn id="86019" idx="2"/>
          </p:cNvCxnSpPr>
          <p:nvPr/>
        </p:nvCxnSpPr>
        <p:spPr bwMode="auto">
          <a:xfrm flipV="1">
            <a:off x="2000232" y="2519346"/>
            <a:ext cx="24574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14399" y="2967334"/>
            <a:ext cx="2057400" cy="1318922"/>
            <a:chOff x="6324600" y="4167478"/>
            <a:chExt cx="2057461" cy="1318922"/>
          </a:xfrm>
        </p:grpSpPr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6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2" name="Text Box 7"/>
            <p:cNvSpPr txBox="1">
              <a:spLocks noChangeArrowheads="1"/>
            </p:cNvSpPr>
            <p:nvPr/>
          </p:nvSpPr>
          <p:spPr bwMode="auto">
            <a:xfrm>
              <a:off x="6553200" y="4167478"/>
              <a:ext cx="11203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smtClean="0"/>
                <a:t>Stmt</a:t>
              </a:r>
              <a:endParaRPr lang="pt-BR" b="0" dirty="0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943600" y="3038772"/>
            <a:ext cx="2057400" cy="1318922"/>
            <a:chOff x="6324600" y="4167478"/>
            <a:chExt cx="2057272" cy="1318922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72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0" name="Text Box 7"/>
            <p:cNvSpPr txBox="1">
              <a:spLocks noChangeArrowheads="1"/>
            </p:cNvSpPr>
            <p:nvPr/>
          </p:nvSpPr>
          <p:spPr bwMode="auto">
            <a:xfrm>
              <a:off x="6553199" y="4167478"/>
              <a:ext cx="1091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err="1" smtClean="0"/>
                <a:t>Expr</a:t>
              </a:r>
              <a:endParaRPr lang="pt-BR" b="0" dirty="0"/>
            </a:p>
          </p:txBody>
        </p:sp>
      </p:grpSp>
      <p:cxnSp>
        <p:nvCxnSpPr>
          <p:cNvPr id="26" name="AutoShape 17"/>
          <p:cNvCxnSpPr>
            <a:cxnSpLocks noChangeShapeType="1"/>
            <a:endCxn id="86019" idx="2"/>
          </p:cNvCxnSpPr>
          <p:nvPr/>
        </p:nvCxnSpPr>
        <p:spPr bwMode="auto">
          <a:xfrm rot="10800000">
            <a:off x="4457700" y="2519346"/>
            <a:ext cx="26860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52400" y="4953000"/>
            <a:ext cx="2057400" cy="1447800"/>
            <a:chOff x="6324600" y="4038600"/>
            <a:chExt cx="2057400" cy="1447800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Stmt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S;</a:t>
              </a:r>
            </a:p>
          </p:txBody>
        </p:sp>
        <p:sp>
          <p:nvSpPr>
            <p:cNvPr id="97298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16722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IfStmt</a:t>
              </a:r>
              <a:endParaRPr lang="pt-BR" b="0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590800" y="4953000"/>
            <a:ext cx="2916238" cy="1447800"/>
            <a:chOff x="6248400" y="4114800"/>
            <a:chExt cx="2916183" cy="1447800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248400" y="4572000"/>
              <a:ext cx="205736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Identifier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I;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296" name="Text Box 7"/>
            <p:cNvSpPr txBox="1">
              <a:spLocks noChangeArrowheads="1"/>
            </p:cNvSpPr>
            <p:nvPr/>
          </p:nvSpPr>
          <p:spPr bwMode="auto">
            <a:xfrm>
              <a:off x="6248400" y="4114800"/>
              <a:ext cx="291618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AssignmentStmt</a:t>
              </a:r>
              <a:endParaRPr lang="pt-BR" b="0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715000" y="4953000"/>
            <a:ext cx="2211388" cy="1447800"/>
            <a:chOff x="6324600" y="4038600"/>
            <a:chExt cx="2210862" cy="144780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691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Stmt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</a:p>
          </p:txBody>
        </p:sp>
        <p:sp>
          <p:nvSpPr>
            <p:cNvPr id="97294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2108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WhileStmt</a:t>
              </a:r>
              <a:endParaRPr lang="pt-BR" b="0"/>
            </a:p>
          </p:txBody>
        </p:sp>
      </p:grpSp>
      <p:cxnSp>
        <p:nvCxnSpPr>
          <p:cNvPr id="27" name="AutoShape 17"/>
          <p:cNvCxnSpPr>
            <a:cxnSpLocks noChangeShapeType="1"/>
            <a:stCxn id="97298" idx="0"/>
            <a:endCxn id="86020" idx="2"/>
          </p:cNvCxnSpPr>
          <p:nvPr/>
        </p:nvCxnSpPr>
        <p:spPr bwMode="auto">
          <a:xfrm rot="5400000" flipH="1" flipV="1">
            <a:off x="1132441" y="4142342"/>
            <a:ext cx="666744" cy="95457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0" name="AutoShape 17"/>
          <p:cNvCxnSpPr>
            <a:cxnSpLocks noChangeShapeType="1"/>
            <a:stCxn id="97296" idx="0"/>
            <a:endCxn id="86020" idx="2"/>
          </p:cNvCxnSpPr>
          <p:nvPr/>
        </p:nvCxnSpPr>
        <p:spPr bwMode="auto">
          <a:xfrm rot="16200000" flipV="1">
            <a:off x="2662638" y="3566718"/>
            <a:ext cx="666744" cy="2105819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3" name="AutoShape 17"/>
          <p:cNvCxnSpPr>
            <a:cxnSpLocks noChangeShapeType="1"/>
            <a:stCxn id="97294" idx="0"/>
            <a:endCxn id="86020" idx="2"/>
          </p:cNvCxnSpPr>
          <p:nvPr/>
        </p:nvCxnSpPr>
        <p:spPr bwMode="auto">
          <a:xfrm rot="16200000" flipV="1">
            <a:off x="4048525" y="2180831"/>
            <a:ext cx="666744" cy="4877594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hierarquia de classes</a:t>
            </a:r>
            <a:endParaRPr lang="pt-BR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352800" y="1214422"/>
            <a:ext cx="2209800" cy="1304924"/>
            <a:chOff x="3429000" y="2733676"/>
            <a:chExt cx="2209800" cy="1304924"/>
          </a:xfrm>
        </p:grpSpPr>
        <p:sp>
          <p:nvSpPr>
            <p:cNvPr id="86019" name="Rectangle 3"/>
            <p:cNvSpPr>
              <a:spLocks noChangeArrowheads="1"/>
            </p:cNvSpPr>
            <p:nvPr/>
          </p:nvSpPr>
          <p:spPr bwMode="auto">
            <a:xfrm>
              <a:off x="3429000" y="3048000"/>
              <a:ext cx="22098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4" name="Text Box 7"/>
            <p:cNvSpPr txBox="1">
              <a:spLocks noChangeArrowheads="1"/>
            </p:cNvSpPr>
            <p:nvPr/>
          </p:nvSpPr>
          <p:spPr bwMode="auto">
            <a:xfrm>
              <a:off x="3733799" y="2733676"/>
              <a:ext cx="1436061" cy="461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AST</a:t>
              </a:r>
              <a:endParaRPr lang="pt-BR" b="0" dirty="0"/>
            </a:p>
          </p:txBody>
        </p:sp>
      </p:grpSp>
      <p:cxnSp>
        <p:nvCxnSpPr>
          <p:cNvPr id="86027" name="AutoShape 17"/>
          <p:cNvCxnSpPr>
            <a:cxnSpLocks noChangeShapeType="1"/>
            <a:endCxn id="86019" idx="2"/>
          </p:cNvCxnSpPr>
          <p:nvPr/>
        </p:nvCxnSpPr>
        <p:spPr bwMode="auto">
          <a:xfrm flipV="1">
            <a:off x="2000232" y="2519346"/>
            <a:ext cx="24574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14399" y="2967334"/>
            <a:ext cx="2057400" cy="1318922"/>
            <a:chOff x="6324600" y="4167478"/>
            <a:chExt cx="2057461" cy="1318922"/>
          </a:xfrm>
        </p:grpSpPr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61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2" name="Text Box 7"/>
            <p:cNvSpPr txBox="1">
              <a:spLocks noChangeArrowheads="1"/>
            </p:cNvSpPr>
            <p:nvPr/>
          </p:nvSpPr>
          <p:spPr bwMode="auto">
            <a:xfrm>
              <a:off x="6553200" y="4167478"/>
              <a:ext cx="11203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smtClean="0"/>
                <a:t>Stmt</a:t>
              </a:r>
              <a:endParaRPr lang="pt-BR" b="0" dirty="0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943600" y="3038772"/>
            <a:ext cx="2057400" cy="1318922"/>
            <a:chOff x="6324600" y="4167478"/>
            <a:chExt cx="2057272" cy="1318922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72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97300" name="Text Box 7"/>
            <p:cNvSpPr txBox="1">
              <a:spLocks noChangeArrowheads="1"/>
            </p:cNvSpPr>
            <p:nvPr/>
          </p:nvSpPr>
          <p:spPr bwMode="auto">
            <a:xfrm>
              <a:off x="6553199" y="4167478"/>
              <a:ext cx="10918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class</a:t>
              </a:r>
              <a:r>
                <a:rPr lang="en-US" b="0" dirty="0"/>
                <a:t> </a:t>
              </a:r>
              <a:r>
                <a:rPr lang="en-US" b="0" dirty="0" err="1" smtClean="0"/>
                <a:t>Expr</a:t>
              </a:r>
              <a:endParaRPr lang="pt-BR" b="0" dirty="0"/>
            </a:p>
          </p:txBody>
        </p:sp>
      </p:grpSp>
      <p:cxnSp>
        <p:nvCxnSpPr>
          <p:cNvPr id="26" name="AutoShape 17"/>
          <p:cNvCxnSpPr>
            <a:cxnSpLocks noChangeShapeType="1"/>
            <a:endCxn id="86019" idx="2"/>
          </p:cNvCxnSpPr>
          <p:nvPr/>
        </p:nvCxnSpPr>
        <p:spPr bwMode="auto">
          <a:xfrm rot="10800000">
            <a:off x="4457700" y="2519346"/>
            <a:ext cx="2686068" cy="409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152400" y="5124472"/>
            <a:ext cx="2057400" cy="1447800"/>
            <a:chOff x="6324600" y="4038600"/>
            <a:chExt cx="2057400" cy="14478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4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Int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IL;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0392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IntLiteral</a:t>
              </a:r>
              <a:endParaRPr lang="pt-BR" b="0"/>
            </a:p>
          </p:txBody>
        </p:sp>
      </p:grpSp>
      <p:grpSp>
        <p:nvGrpSpPr>
          <p:cNvPr id="32" name="Group 21"/>
          <p:cNvGrpSpPr>
            <a:grpSpLocks/>
          </p:cNvGrpSpPr>
          <p:nvPr/>
        </p:nvGrpSpPr>
        <p:grpSpPr bwMode="auto">
          <a:xfrm>
            <a:off x="2590800" y="5124472"/>
            <a:ext cx="2312988" cy="1447800"/>
            <a:chOff x="6248400" y="4114800"/>
            <a:chExt cx="2313454" cy="1447800"/>
          </a:xfrm>
        </p:grpSpPr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6248400" y="4572000"/>
              <a:ext cx="2057815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Operator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</a:t>
              </a: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E1, E2;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6248400" y="4114800"/>
              <a:ext cx="23134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BinaryExpr</a:t>
              </a:r>
              <a:endParaRPr lang="pt-BR" b="0"/>
            </a:p>
          </p:txBody>
        </p:sp>
      </p:grpSp>
      <p:grpSp>
        <p:nvGrpSpPr>
          <p:cNvPr id="36" name="Group 21"/>
          <p:cNvGrpSpPr>
            <a:grpSpLocks/>
          </p:cNvGrpSpPr>
          <p:nvPr/>
        </p:nvGrpSpPr>
        <p:grpSpPr bwMode="auto">
          <a:xfrm>
            <a:off x="5715000" y="5124472"/>
            <a:ext cx="2249488" cy="1447800"/>
            <a:chOff x="6324600" y="4038600"/>
            <a:chExt cx="2249334" cy="1447800"/>
          </a:xfrm>
        </p:grpSpPr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6324600" y="4495800"/>
              <a:ext cx="2057259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Operator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</a:t>
              </a: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Op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r>
                <a:rPr lang="pt-BR" b="0" dirty="0" err="1">
                  <a:solidFill>
                    <a:schemeClr val="dk1"/>
                  </a:solidFill>
                  <a:latin typeface="+mn-lt"/>
                  <a:ea typeface="+mn-ea"/>
                </a:rPr>
                <a:t>Expr</a:t>
              </a:r>
              <a: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  <a:t> E;</a:t>
              </a:r>
              <a:br>
                <a:rPr lang="pt-BR" b="0" dirty="0">
                  <a:solidFill>
                    <a:schemeClr val="dk1"/>
                  </a:solidFill>
                  <a:latin typeface="+mn-lt"/>
                  <a:ea typeface="+mn-ea"/>
                </a:rPr>
              </a:br>
              <a:endParaRPr lang="pt-BR" b="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6324600" y="4038600"/>
              <a:ext cx="22493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class</a:t>
              </a:r>
              <a:r>
                <a:rPr lang="en-US" b="0"/>
                <a:t> UnaryExpr</a:t>
              </a:r>
              <a:endParaRPr lang="pt-BR" b="0"/>
            </a:p>
          </p:txBody>
        </p:sp>
      </p:grpSp>
      <p:cxnSp>
        <p:nvCxnSpPr>
          <p:cNvPr id="39" name="AutoShape 17"/>
          <p:cNvCxnSpPr>
            <a:cxnSpLocks noChangeShapeType="1"/>
            <a:endCxn id="24" idx="2"/>
          </p:cNvCxnSpPr>
          <p:nvPr/>
        </p:nvCxnSpPr>
        <p:spPr bwMode="auto">
          <a:xfrm flipV="1">
            <a:off x="1171575" y="4357694"/>
            <a:ext cx="5800725" cy="76677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0" name="AutoShape 17"/>
          <p:cNvCxnSpPr>
            <a:cxnSpLocks noChangeShapeType="1"/>
            <a:endCxn id="24" idx="2"/>
          </p:cNvCxnSpPr>
          <p:nvPr/>
        </p:nvCxnSpPr>
        <p:spPr bwMode="auto">
          <a:xfrm flipV="1">
            <a:off x="3748088" y="4357694"/>
            <a:ext cx="3224212" cy="76677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1" name="AutoShape 17"/>
          <p:cNvCxnSpPr>
            <a:cxnSpLocks noChangeShapeType="1"/>
            <a:endCxn id="24" idx="2"/>
          </p:cNvCxnSpPr>
          <p:nvPr/>
        </p:nvCxnSpPr>
        <p:spPr bwMode="auto">
          <a:xfrm rot="5400000" flipH="1" flipV="1">
            <a:off x="6522236" y="4674408"/>
            <a:ext cx="766778" cy="1333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7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/>
          </a:bodyPr>
          <a:lstStyle/>
          <a:p>
            <a:r>
              <a:rPr lang="pt-BR" dirty="0" smtClean="0"/>
              <a:t>Elabore (manualmente) a árvore sintática e a árvore concreta para a expressão ( 5 + 3 ) * 2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Exploração dos nós da árvore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Padrão de projeto </a:t>
            </a:r>
            <a:r>
              <a:rPr lang="pt-BR" b="1" dirty="0" err="1" smtClean="0"/>
              <a:t>Visitor</a:t>
            </a:r>
            <a:r>
              <a:rPr lang="pt-BR" b="1" dirty="0" smtClean="0"/>
              <a:t>*</a:t>
            </a:r>
            <a:r>
              <a:rPr lang="pt-BR" dirty="0" smtClean="0"/>
              <a:t> define como visitar nós de uma estrutura hierárquica</a:t>
            </a:r>
          </a:p>
          <a:p>
            <a:pPr lvl="1"/>
            <a:r>
              <a:rPr lang="pt-BR" dirty="0" smtClean="0"/>
              <a:t>Tipo de retorno deve ser consistente</a:t>
            </a:r>
          </a:p>
          <a:p>
            <a:pPr lvl="1"/>
            <a:r>
              <a:rPr lang="pt-BR" dirty="0" smtClean="0"/>
              <a:t>Bastante comum em compiladores</a:t>
            </a:r>
          </a:p>
          <a:p>
            <a:pPr marL="457200" lvl="1" indent="0"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* Design </a:t>
            </a:r>
            <a:r>
              <a:rPr lang="pt-BR" dirty="0" err="1" smtClean="0"/>
              <a:t>Patterns</a:t>
            </a:r>
            <a:r>
              <a:rPr lang="pt-BR" dirty="0" smtClean="0"/>
              <a:t>: </a:t>
            </a:r>
            <a:r>
              <a:rPr lang="pt-BR" dirty="0" err="1" smtClean="0"/>
              <a:t>Elements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Reusable</a:t>
            </a:r>
            <a:r>
              <a:rPr lang="pt-BR" dirty="0" smtClean="0"/>
              <a:t> </a:t>
            </a:r>
            <a:r>
              <a:rPr lang="pt-BR" dirty="0" err="1" smtClean="0"/>
              <a:t>Object-Oriented</a:t>
            </a:r>
            <a:r>
              <a:rPr lang="pt-BR" dirty="0" smtClean="0"/>
              <a:t> Software.  </a:t>
            </a:r>
            <a:r>
              <a:rPr lang="pt-BR" dirty="0" err="1" smtClean="0"/>
              <a:t>Gamma</a:t>
            </a:r>
            <a:r>
              <a:rPr lang="pt-BR" dirty="0" smtClean="0"/>
              <a:t> e outros.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  <a:r>
              <a:rPr lang="pt-BR" dirty="0" smtClean="0"/>
              <a:t> design </a:t>
            </a:r>
            <a:r>
              <a:rPr lang="pt-BR" dirty="0" err="1" smtClean="0"/>
              <a:t>pattern</a:t>
            </a:r>
            <a:endParaRPr lang="pt-BR" dirty="0"/>
          </a:p>
        </p:txBody>
      </p:sp>
      <p:pic>
        <p:nvPicPr>
          <p:cNvPr id="4" name="Content Placeholder 3" descr="VisitorPatternUM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472" y="1689119"/>
            <a:ext cx="7920435" cy="4525963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  <a:r>
              <a:rPr lang="pt-BR" dirty="0" smtClean="0"/>
              <a:t> design </a:t>
            </a:r>
            <a:r>
              <a:rPr lang="pt-BR" dirty="0" err="1" smtClean="0"/>
              <a:t>pattern</a:t>
            </a:r>
            <a:endParaRPr lang="pt-BR" dirty="0"/>
          </a:p>
        </p:txBody>
      </p:sp>
      <p:pic>
        <p:nvPicPr>
          <p:cNvPr id="4" name="Content Placeholder 3" descr="VisitorPatternUM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472" y="1689119"/>
            <a:ext cx="7920435" cy="4525963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8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2"/>
          </a:xfrm>
        </p:spPr>
        <p:txBody>
          <a:bodyPr/>
          <a:lstStyle/>
          <a:p>
            <a:r>
              <a:rPr lang="pt-BR" dirty="0" smtClean="0"/>
              <a:t>Imprima expressões aritméticas em notação pós-fixada a partir de suas árvores sintáticas</a:t>
            </a:r>
          </a:p>
          <a:p>
            <a:pPr lvl="1"/>
            <a:r>
              <a:rPr lang="pt-BR" dirty="0" smtClean="0"/>
              <a:t>Use definições abaixo</a:t>
            </a:r>
          </a:p>
          <a:p>
            <a:pPr lvl="1"/>
            <a:r>
              <a:rPr lang="pt-BR" dirty="0" smtClean="0"/>
              <a:t>Explore a árvore em uma determinada ordem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46818" y="3933056"/>
            <a:ext cx="4643470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{…}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 smtClean="0"/>
              <a:t>  Operator op; 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exp1, exp2;</a:t>
            </a:r>
            <a:r>
              <a:rPr lang="en-US" sz="2400" dirty="0" smtClean="0"/>
              <a:t>…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 smtClean="0"/>
              <a:t>class</a:t>
            </a:r>
            <a:r>
              <a:rPr lang="en-US" sz="2400" dirty="0" smtClean="0"/>
              <a:t> Digit implements </a:t>
            </a:r>
            <a:r>
              <a:rPr lang="en-US" sz="2400" dirty="0" err="1" smtClean="0"/>
              <a:t>Expr</a:t>
            </a:r>
            <a:r>
              <a:rPr lang="en-US" sz="2400" dirty="0" smtClean="0"/>
              <a:t> {  …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class Operator {…}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Gramática Livre de Contexto</a:t>
            </a:r>
            <a:endParaRPr lang="pt-BR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conjunto de símbolos </a:t>
            </a:r>
            <a:r>
              <a:rPr lang="pt-BR" b="1" dirty="0" smtClean="0"/>
              <a:t>terminais</a:t>
            </a:r>
          </a:p>
          <a:p>
            <a:r>
              <a:rPr lang="pt-BR" dirty="0" smtClean="0"/>
              <a:t>Um conjunto de símbolos </a:t>
            </a:r>
            <a:r>
              <a:rPr lang="pt-BR" b="1" dirty="0" smtClean="0"/>
              <a:t>não-terminais</a:t>
            </a:r>
          </a:p>
          <a:p>
            <a:r>
              <a:rPr lang="pt-BR" dirty="0" smtClean="0"/>
              <a:t>Um não terminal designado </a:t>
            </a:r>
            <a:r>
              <a:rPr lang="pt-BR" b="1" dirty="0" smtClean="0"/>
              <a:t>inicial</a:t>
            </a:r>
          </a:p>
          <a:p>
            <a:r>
              <a:rPr lang="pt-BR" dirty="0" smtClean="0"/>
              <a:t>Um conjunto de </a:t>
            </a:r>
            <a:r>
              <a:rPr lang="pt-BR" b="1" dirty="0" smtClean="0"/>
              <a:t>produções</a:t>
            </a:r>
          </a:p>
          <a:p>
            <a:pPr lvl="1"/>
            <a:r>
              <a:rPr lang="pt-BR" dirty="0" smtClean="0"/>
              <a:t>cada produção consiste de um não-terminal, uma  “seta”, e uma seqüência de símbolos terminais e não terminais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282" y="1500174"/>
            <a:ext cx="4643470" cy="4593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  void accept(Visitor </a:t>
            </a:r>
            <a:r>
              <a:rPr lang="en-US" dirty="0" err="1" smtClean="0">
                <a:solidFill>
                  <a:schemeClr val="tx1"/>
                </a:solidFill>
              </a:rPr>
              <a:t>vis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dirty="0" smtClean="0"/>
              <a:t>Operator op;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Expr exp1, exp2;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exp1.accept(</a:t>
            </a:r>
            <a:r>
              <a:rPr lang="en-US" dirty="0" err="1" smtClean="0"/>
              <a:t>vis</a:t>
            </a:r>
            <a:r>
              <a:rPr lang="en-US" dirty="0" smtClean="0"/>
              <a:t>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exp2.accept(</a:t>
            </a:r>
            <a:r>
              <a:rPr lang="en-US" dirty="0" err="1" smtClean="0"/>
              <a:t>vis</a:t>
            </a:r>
            <a:r>
              <a:rPr lang="en-US" dirty="0" smtClean="0"/>
              <a:t>);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</a:t>
            </a:r>
            <a:r>
              <a:rPr lang="en-US" dirty="0" err="1" smtClean="0"/>
              <a:t>op.accept</a:t>
            </a:r>
            <a:r>
              <a:rPr lang="en-US" dirty="0" smtClean="0"/>
              <a:t>(</a:t>
            </a:r>
            <a:r>
              <a:rPr lang="en-US" dirty="0" err="1" smtClean="0"/>
              <a:t>vis</a:t>
            </a:r>
            <a:r>
              <a:rPr lang="en-US" dirty="0" smtClean="0"/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} </a:t>
            </a:r>
            <a:r>
              <a:rPr lang="en-US" baseline="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class</a:t>
            </a:r>
            <a:r>
              <a:rPr lang="en-US" dirty="0" smtClean="0"/>
              <a:t> Digit implements </a:t>
            </a:r>
            <a:r>
              <a:rPr lang="en-US" dirty="0" err="1" smtClean="0"/>
              <a:t>Expr</a:t>
            </a:r>
            <a:r>
              <a:rPr lang="en-US" dirty="0" smtClean="0"/>
              <a:t> {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  </a:t>
            </a:r>
            <a:r>
              <a:rPr lang="en-US" dirty="0" err="1" smtClean="0"/>
              <a:t>vis.visit</a:t>
            </a:r>
            <a:r>
              <a:rPr lang="en-US" dirty="0" smtClean="0"/>
              <a:t>(this);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Operator {  char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void accept(Visitor </a:t>
            </a:r>
            <a:r>
              <a:rPr lang="en-US" dirty="0" err="1" smtClean="0"/>
              <a:t>vis</a:t>
            </a:r>
            <a:r>
              <a:rPr lang="en-US" dirty="0" smtClean="0"/>
              <a:t>) { </a:t>
            </a:r>
            <a:r>
              <a:rPr lang="en-US" dirty="0" err="1" smtClean="0"/>
              <a:t>vis.visit</a:t>
            </a:r>
            <a:r>
              <a:rPr lang="en-US" dirty="0" smtClean="0"/>
              <a:t>(this);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071934" y="1714488"/>
            <a:ext cx="4643470" cy="2143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Visitor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</a:t>
            </a:r>
            <a:r>
              <a:rPr lang="en-US" sz="2000" dirty="0" err="1" smtClean="0">
                <a:solidFill>
                  <a:schemeClr val="tx1"/>
                </a:solidFill>
              </a:rPr>
              <a:t>Expr</a:t>
            </a:r>
            <a:r>
              <a:rPr lang="en-US" sz="2000" dirty="0" smtClean="0">
                <a:solidFill>
                  <a:schemeClr val="tx1"/>
                </a:solidFill>
              </a:rPr>
              <a:t> 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visit(Digit 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visit(Operator p);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86248" y="4000504"/>
            <a:ext cx="4643470" cy="242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PosFixPrinter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implements Visitor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</a:rPr>
              <a:t>StringBuffer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sb</a:t>
            </a:r>
            <a:r>
              <a:rPr lang="en-US" sz="2000" dirty="0" smtClean="0">
                <a:solidFill>
                  <a:schemeClr val="tx1"/>
                </a:solidFill>
              </a:rPr>
              <a:t> = new </a:t>
            </a:r>
            <a:r>
              <a:rPr lang="en-US" sz="2000" dirty="0" err="1" smtClean="0">
                <a:solidFill>
                  <a:schemeClr val="tx1"/>
                </a:solidFill>
              </a:rPr>
              <a:t>StringBuffer</a:t>
            </a:r>
            <a:r>
              <a:rPr lang="en-US" sz="2000" dirty="0" smtClean="0">
                <a:solidFill>
                  <a:schemeClr val="tx1"/>
                </a:solidFill>
              </a:rPr>
              <a:t>();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</a:t>
            </a:r>
            <a:r>
              <a:rPr lang="en-US" sz="2000" dirty="0" err="1" smtClean="0">
                <a:solidFill>
                  <a:schemeClr val="tx1"/>
                </a:solidFill>
              </a:rPr>
              <a:t>Expr</a:t>
            </a:r>
            <a:r>
              <a:rPr lang="en-US" sz="2000" dirty="0" smtClean="0">
                <a:solidFill>
                  <a:schemeClr val="tx1"/>
                </a:solidFill>
              </a:rPr>
              <a:t> p) {}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BinaryExpr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p)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void visit(Digit p){ </a:t>
            </a:r>
            <a:r>
              <a:rPr lang="en-US" sz="2000" dirty="0" err="1" smtClean="0">
                <a:solidFill>
                  <a:schemeClr val="tx1"/>
                </a:solidFill>
              </a:rPr>
              <a:t>sb.append</a:t>
            </a:r>
            <a:r>
              <a:rPr lang="en-US" sz="2000" dirty="0" smtClean="0">
                <a:solidFill>
                  <a:schemeClr val="tx1"/>
                </a:solidFill>
              </a:rPr>
              <a:t>(p.val);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void visit(Operator p) {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sb.append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(p.val); 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r>
              <a:rPr lang="pt-BR" dirty="0" smtClean="0"/>
              <a:t> 9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/>
          <a:lstStyle/>
          <a:p>
            <a:r>
              <a:rPr lang="pt-BR" dirty="0" smtClean="0"/>
              <a:t>A resposta anterior definiu a ordem de busca diretamente no método </a:t>
            </a:r>
            <a:r>
              <a:rPr lang="pt-BR" dirty="0" err="1" smtClean="0"/>
              <a:t>Binary.accept</a:t>
            </a:r>
            <a:r>
              <a:rPr lang="pt-BR" dirty="0" smtClean="0"/>
              <a:t>.  Isto é incomum, pois o método </a:t>
            </a:r>
            <a:r>
              <a:rPr lang="pt-BR" dirty="0" err="1" smtClean="0"/>
              <a:t>accept</a:t>
            </a:r>
            <a:r>
              <a:rPr lang="pt-BR" dirty="0" smtClean="0"/>
              <a:t> normalmente não deve ser modificado.  Reescreva o </a:t>
            </a:r>
            <a:r>
              <a:rPr lang="pt-BR" dirty="0" err="1" smtClean="0"/>
              <a:t>visitor</a:t>
            </a:r>
            <a:r>
              <a:rPr lang="pt-BR" dirty="0" smtClean="0"/>
              <a:t> anterior assumindo a seguinte definição para o método </a:t>
            </a:r>
            <a:r>
              <a:rPr lang="pt-BR" dirty="0" err="1" smtClean="0"/>
              <a:t>accept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915816" y="4941168"/>
            <a:ext cx="2504972" cy="156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void accept(Visitor vis)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    exp1.accept(vis</a:t>
            </a:r>
            <a:r>
              <a:rPr lang="en-US" dirty="0" smtClean="0"/>
              <a:t>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    </a:t>
            </a:r>
            <a:r>
              <a:rPr lang="en-US" dirty="0" err="1"/>
              <a:t>op.accept</a:t>
            </a:r>
            <a:r>
              <a:rPr lang="en-US" dirty="0"/>
              <a:t>(vis);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/>
              <a:t>    exp2.accept(vis);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modificado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7584" y="4947081"/>
            <a:ext cx="7068033" cy="1115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list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lang="en-US" sz="3200" b="1" dirty="0" smtClean="0">
                <a:sym typeface="Wingdings" pitchFamily="-111" charset="2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 </a:t>
            </a:r>
            <a:r>
              <a:rPr lang="en-US" sz="3200" dirty="0" smtClean="0"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endParaRPr lang="en-US" sz="3200" dirty="0"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556792"/>
            <a:ext cx="2841672" cy="32211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list</a:t>
            </a:r>
            <a:r>
              <a:rPr lang="en-US" dirty="0" smtClean="0"/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+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endParaRPr lang="en-US" dirty="0">
              <a:sym typeface="Wingdings" pitchFamily="-111" charset="2"/>
            </a:endParaRP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–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endParaRPr lang="en-US" dirty="0">
              <a:sym typeface="Wingdings" pitchFamily="-111" charset="2"/>
            </a:endParaRP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list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i="1" dirty="0" smtClean="0">
                <a:sym typeface="Wingdings" pitchFamily="-111" charset="2"/>
              </a:rPr>
              <a:t>digit</a:t>
            </a:r>
            <a:endParaRPr lang="en-US" dirty="0">
              <a:sym typeface="Wingdings" pitchFamily="-111" charset="2"/>
            </a:endParaRP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0</a:t>
            </a:r>
            <a:r>
              <a:rPr lang="en-US" dirty="0" smtClean="0">
                <a:sym typeface="Wingdings" pitchFamily="-111" charset="2"/>
              </a:rPr>
              <a:t> </a:t>
            </a: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1</a:t>
            </a:r>
          </a:p>
          <a:p>
            <a:pPr>
              <a:buNone/>
            </a:pPr>
            <a:r>
              <a:rPr lang="en-US" b="1" dirty="0" smtClean="0">
                <a:sym typeface="Wingdings" pitchFamily="-111" charset="2"/>
              </a:rPr>
              <a:t>…</a:t>
            </a:r>
            <a:r>
              <a:rPr lang="en-US" dirty="0" smtClean="0">
                <a:sym typeface="Wingdings" pitchFamily="-111" charset="2"/>
              </a:rPr>
              <a:t> </a:t>
            </a:r>
          </a:p>
          <a:p>
            <a:pPr>
              <a:buNone/>
            </a:pPr>
            <a:r>
              <a:rPr lang="en-US" i="1" dirty="0" smtClean="0">
                <a:sym typeface="Wingdings" pitchFamily="-111" charset="2"/>
              </a:rPr>
              <a:t>digit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dirty="0" smtClean="0">
                <a:latin typeface="Wingdings 3" pitchFamily="-111" charset="2"/>
              </a:rPr>
              <a:t>g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-111" charset="2"/>
              </a:rPr>
              <a:t> </a:t>
            </a:r>
            <a:r>
              <a:rPr lang="en-US" b="1" dirty="0" smtClean="0">
                <a:sym typeface="Wingdings" pitchFamily="-111" charset="2"/>
              </a:rPr>
              <a:t>9</a:t>
            </a:r>
            <a:endParaRPr lang="pt-BR" b="1" dirty="0" smtClean="0">
              <a:sym typeface="Wingdings" pitchFamily="-111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38" y="692696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b="1" dirty="0" smtClean="0"/>
              <a:t>Deriva-se</a:t>
            </a:r>
            <a:r>
              <a:rPr lang="pt-BR" sz="4000" dirty="0" smtClean="0"/>
              <a:t> strings de uma gramática G a partir do seu símbolo inicial e repetidamente substituindo não-terminais pelo corpo de uma produção </a:t>
            </a:r>
          </a:p>
        </p:txBody>
      </p:sp>
      <p:sp>
        <p:nvSpPr>
          <p:cNvPr id="3" name="Rectangle 2"/>
          <p:cNvSpPr/>
          <p:nvPr/>
        </p:nvSpPr>
        <p:spPr>
          <a:xfrm>
            <a:off x="543738" y="3717032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4000" dirty="0" smtClean="0">
                <a:solidFill>
                  <a:schemeClr val="bg1">
                    <a:lumMod val="75000"/>
                  </a:schemeClr>
                </a:solidFill>
              </a:rPr>
              <a:t>A linguagem (conjunto de strings) reconhecida por G chama-se L(G). Inclui todas as strings que é possível se obter através de derivações em 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38" y="692696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>
                    <a:lumMod val="75000"/>
                  </a:schemeClr>
                </a:solidFill>
              </a:rPr>
              <a:t>Deriva-se</a:t>
            </a:r>
            <a:r>
              <a:rPr lang="pt-BR" sz="4000" dirty="0" smtClean="0">
                <a:solidFill>
                  <a:schemeClr val="bg1">
                    <a:lumMod val="75000"/>
                  </a:schemeClr>
                </a:solidFill>
              </a:rPr>
              <a:t> strings de uma gramática G a partir do seu símbolo inicial e repetidamente substituindo não-terminais pelo corpo de uma produção </a:t>
            </a:r>
          </a:p>
        </p:txBody>
      </p:sp>
      <p:sp>
        <p:nvSpPr>
          <p:cNvPr id="3" name="Rectangle 2"/>
          <p:cNvSpPr/>
          <p:nvPr/>
        </p:nvSpPr>
        <p:spPr>
          <a:xfrm>
            <a:off x="543738" y="3717032"/>
            <a:ext cx="8215370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4000" dirty="0" smtClean="0"/>
              <a:t>A linguagem (conjunto de strings) reconhecida por G chama-se L(G). Inclui todas as strings que é possível se obter através de derivações em G.</a:t>
            </a:r>
          </a:p>
        </p:txBody>
      </p:sp>
    </p:spTree>
    <p:extLst>
      <p:ext uri="{BB962C8B-B14F-4D97-AF65-F5344CB8AC3E}">
        <p14:creationId xmlns:p14="http://schemas.microsoft.com/office/powerpoint/2010/main" val="25174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1775</TotalTime>
  <Words>2071</Words>
  <Application>Microsoft Office PowerPoint</Application>
  <PresentationFormat>Apresentação na tela (4:3)</PresentationFormat>
  <Paragraphs>388</Paragraphs>
  <Slides>61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2" baseType="lpstr">
      <vt:lpstr>Tema do Office</vt:lpstr>
      <vt:lpstr>LINGUAGENS FORMAIS E autômatos</vt:lpstr>
      <vt:lpstr>Definição Informal para Linguagens</vt:lpstr>
      <vt:lpstr>Gramática e Autômato</vt:lpstr>
      <vt:lpstr>IF688</vt:lpstr>
      <vt:lpstr>Expressão Regular</vt:lpstr>
      <vt:lpstr>Gramática Livre de Contexto</vt:lpstr>
      <vt:lpstr>Exemplo modificado</vt:lpstr>
      <vt:lpstr>Apresentação do PowerPoint</vt:lpstr>
      <vt:lpstr>Apresentação do PowerPoint</vt:lpstr>
      <vt:lpstr>Exemplo</vt:lpstr>
      <vt:lpstr>Exercício 1 </vt:lpstr>
      <vt:lpstr>Resposta</vt:lpstr>
      <vt:lpstr>Exercício 2 </vt:lpstr>
      <vt:lpstr>Resposta</vt:lpstr>
      <vt:lpstr>LINGUAGENS DE PROGRAMAção</vt:lpstr>
      <vt:lpstr>Especificação de uma  Linguagem de Programação</vt:lpstr>
      <vt:lpstr>Parse Trees (Árvore Sintática)</vt:lpstr>
      <vt:lpstr>Exemplo</vt:lpstr>
      <vt:lpstr>Parsing</vt:lpstr>
      <vt:lpstr>Reconhecedores e Parsers</vt:lpstr>
      <vt:lpstr>Ambiguidade, Precedência, e Associatividade</vt:lpstr>
      <vt:lpstr>Ambiguidade</vt:lpstr>
      <vt:lpstr>Exemplo</vt:lpstr>
      <vt:lpstr>Como Eliminar Ambiguidade</vt:lpstr>
      <vt:lpstr>Precedência de operadores</vt:lpstr>
      <vt:lpstr>Exemplo</vt:lpstr>
      <vt:lpstr>Associatividade de Operadores</vt:lpstr>
      <vt:lpstr>Exemplo: associatividade à direita</vt:lpstr>
      <vt:lpstr>Exercício 3</vt:lpstr>
      <vt:lpstr>Resposta</vt:lpstr>
      <vt:lpstr>MEU primeiro Parser</vt:lpstr>
      <vt:lpstr>Top-down ou bottom-up parsers</vt:lpstr>
      <vt:lpstr>Backtracking</vt:lpstr>
      <vt:lpstr>Exemplo</vt:lpstr>
      <vt:lpstr>Parser recursivo descendente</vt:lpstr>
      <vt:lpstr>Parser Recursivo Descendente</vt:lpstr>
      <vt:lpstr>Parser Recursivo Descendente</vt:lpstr>
      <vt:lpstr>Exemplo</vt:lpstr>
      <vt:lpstr>Função Auxiliar</vt:lpstr>
      <vt:lpstr>Exemplo: Recursive descent parsing</vt:lpstr>
      <vt:lpstr>Exercício 4</vt:lpstr>
      <vt:lpstr>Resposta</vt:lpstr>
      <vt:lpstr>Exercício 5</vt:lpstr>
      <vt:lpstr>Resposta</vt:lpstr>
      <vt:lpstr>Problema do parser recursivo descendente</vt:lpstr>
      <vt:lpstr>Solução</vt:lpstr>
      <vt:lpstr>Exercício 6</vt:lpstr>
      <vt:lpstr>Tentativa...</vt:lpstr>
      <vt:lpstr>Apresentação do PowerPoint</vt:lpstr>
      <vt:lpstr>Construção da Árvore e Navegação </vt:lpstr>
      <vt:lpstr>Ainda não construímos um parser</vt:lpstr>
      <vt:lpstr>Construção da Árvore Sintática</vt:lpstr>
      <vt:lpstr>Exemplo: hierarquia de classes</vt:lpstr>
      <vt:lpstr>Exemplo: hierarquia de classes</vt:lpstr>
      <vt:lpstr>Exercício 7</vt:lpstr>
      <vt:lpstr>Exploração dos nós da árvore</vt:lpstr>
      <vt:lpstr>Visitor design pattern</vt:lpstr>
      <vt:lpstr>Visitor design pattern</vt:lpstr>
      <vt:lpstr>Exercício 8</vt:lpstr>
      <vt:lpstr>Resposta</vt:lpstr>
      <vt:lpstr>Exercício 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IF688 – Teoria e Implementação de Linguagens Computacionais (Compiladores)</dc:title>
  <dc:creator>damorim</dc:creator>
  <cp:lastModifiedBy>MARCELO</cp:lastModifiedBy>
  <cp:revision>183</cp:revision>
  <dcterms:created xsi:type="dcterms:W3CDTF">2011-02-08T12:11:31Z</dcterms:created>
  <dcterms:modified xsi:type="dcterms:W3CDTF">2015-04-10T20:34:20Z</dcterms:modified>
</cp:coreProperties>
</file>