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8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BCC18-F4E8-4446-99CF-A74022FA3C4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AC593-4523-480E-9E27-FF849FF024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Até seção 3.5, página 146;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A9087B-6255-4E31-968A-1F324F39670F}" type="slidenum">
              <a:rPr lang="pt-BR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BCBDE-49D4-4541-8A41-5E12807BB27F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B365-B9BF-412F-8111-BC46C053D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pt-BR" dirty="0" err="1" smtClean="0"/>
              <a:t>álise</a:t>
            </a:r>
            <a:r>
              <a:rPr lang="pt-BR" dirty="0" smtClean="0"/>
              <a:t> Léxica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</a:p>
        </p:txBody>
      </p:sp>
      <p:sp>
        <p:nvSpPr>
          <p:cNvPr id="37891" name="Text Box 1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dirty="0" smtClean="0"/>
              <a:t>*           Zero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endParaRPr lang="en-US" dirty="0" smtClean="0"/>
          </a:p>
          <a:p>
            <a:r>
              <a:rPr lang="en-US" dirty="0" smtClean="0"/>
              <a:t>+          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endParaRPr lang="en-US" dirty="0" smtClean="0"/>
          </a:p>
          <a:p>
            <a:r>
              <a:rPr lang="en-US" dirty="0" smtClean="0"/>
              <a:t>?            Zero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endParaRPr lang="en-US" dirty="0" smtClean="0"/>
          </a:p>
          <a:p>
            <a:r>
              <a:rPr lang="en-US" dirty="0" smtClean="0"/>
              <a:t>[…]     classes de </a:t>
            </a:r>
            <a:r>
              <a:rPr lang="en-US" dirty="0" err="1" smtClean="0"/>
              <a:t>caracteres</a:t>
            </a:r>
            <a:endParaRPr lang="en-US" dirty="0" smtClean="0"/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: [A-</a:t>
            </a:r>
            <a:r>
              <a:rPr lang="en-US" dirty="0" err="1" smtClean="0"/>
              <a:t>Za</a:t>
            </a:r>
            <a:r>
              <a:rPr lang="en-US" dirty="0" smtClean="0"/>
              <a:t>-z][A-Za-z0-9]*</a:t>
            </a:r>
          </a:p>
          <a:p>
            <a:r>
              <a:rPr lang="pt-BR" dirty="0" smtClean="0"/>
              <a:t>A | B     Instância de A ou instância de B</a:t>
            </a:r>
          </a:p>
          <a:p>
            <a:r>
              <a:rPr lang="pt-BR" dirty="0" smtClean="0"/>
              <a:t>AB         Instância de A seguida de instância de B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77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 em Pascal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00100" y="1714488"/>
            <a:ext cx="72866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/>
              <a:t>letter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+mj-lt"/>
              </a:rPr>
              <a:t>= [</a:t>
            </a:r>
            <a:r>
              <a:rPr lang="en-US" sz="3200" dirty="0" smtClean="0">
                <a:sym typeface="Wingdings" charset="2"/>
              </a:rPr>
              <a:t>A- </a:t>
            </a:r>
            <a:r>
              <a:rPr lang="en-US" sz="3200" dirty="0" err="1" smtClean="0">
                <a:sym typeface="Wingdings" charset="2"/>
              </a:rPr>
              <a:t>Za</a:t>
            </a:r>
            <a:r>
              <a:rPr lang="en-US" sz="3200" dirty="0" smtClean="0">
                <a:sym typeface="Wingdings" charset="2"/>
              </a:rPr>
              <a:t>-z]</a:t>
            </a:r>
            <a:br>
              <a:rPr lang="en-US" sz="3200" dirty="0" smtClean="0">
                <a:sym typeface="Wingdings" charset="2"/>
              </a:rPr>
            </a:br>
            <a:r>
              <a:rPr lang="en-US" sz="3200" b="1" dirty="0" smtClean="0"/>
              <a:t>digit</a:t>
            </a:r>
            <a:r>
              <a:rPr lang="en-US" sz="3200" dirty="0" smtClean="0"/>
              <a:t> = [</a:t>
            </a:r>
            <a:r>
              <a:rPr lang="en-US" sz="3200" dirty="0" smtClean="0">
                <a:sym typeface="Wingdings" charset="2"/>
              </a:rPr>
              <a:t>0-9]</a:t>
            </a:r>
            <a:br>
              <a:rPr lang="en-US" sz="3200" dirty="0" smtClean="0">
                <a:sym typeface="Wingdings" charset="2"/>
              </a:rPr>
            </a:br>
            <a:r>
              <a:rPr lang="en-US" sz="3200" b="1" dirty="0" smtClean="0">
                <a:sym typeface="Wingdings" charset="2"/>
              </a:rPr>
              <a:t>id</a:t>
            </a:r>
            <a:r>
              <a:rPr lang="en-US" sz="3200" dirty="0" smtClean="0">
                <a:sym typeface="Wingdings" charset="2"/>
              </a:rPr>
              <a:t> </a:t>
            </a:r>
            <a:r>
              <a:rPr lang="en-US" sz="3200" dirty="0" smtClean="0"/>
              <a:t>= </a:t>
            </a:r>
            <a:r>
              <a:rPr lang="en-US" sz="3200" b="1" dirty="0" smtClean="0">
                <a:sym typeface="Wingdings" charset="2"/>
              </a:rPr>
              <a:t>letter</a:t>
            </a:r>
            <a:r>
              <a:rPr lang="en-US" sz="3200" dirty="0" smtClean="0">
                <a:sym typeface="Wingdings" charset="2"/>
              </a:rPr>
              <a:t> (</a:t>
            </a:r>
            <a:r>
              <a:rPr lang="en-US" sz="3200" b="1" dirty="0" smtClean="0">
                <a:sym typeface="Wingdings" charset="2"/>
              </a:rPr>
              <a:t>letter</a:t>
            </a:r>
            <a:r>
              <a:rPr lang="en-US" sz="3200" dirty="0" smtClean="0">
                <a:sym typeface="Wingdings" charset="2"/>
              </a:rPr>
              <a:t> | </a:t>
            </a:r>
            <a:r>
              <a:rPr lang="en-US" sz="3200" b="1" dirty="0" smtClean="0">
                <a:sym typeface="Wingdings" charset="2"/>
              </a:rPr>
              <a:t>digit</a:t>
            </a:r>
            <a:r>
              <a:rPr lang="en-US" sz="3200" dirty="0" smtClean="0">
                <a:sym typeface="Wingdings" charset="2"/>
              </a:rPr>
              <a:t>)*</a:t>
            </a:r>
            <a:endParaRPr lang="en-US" sz="3200" dirty="0" smtClean="0"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69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 em Pascal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00100" y="1714488"/>
            <a:ext cx="728667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sym typeface="Wingdings" charset="2"/>
              </a:rPr>
              <a:t>digits</a:t>
            </a:r>
            <a:r>
              <a:rPr lang="en-US" sz="3200" dirty="0" smtClean="0">
                <a:sym typeface="Wingdings" charset="2"/>
              </a:rPr>
              <a:t> </a:t>
            </a:r>
            <a:r>
              <a:rPr lang="en-US" sz="3200" dirty="0" smtClean="0"/>
              <a:t>= </a:t>
            </a:r>
            <a:r>
              <a:rPr lang="en-US" sz="3200" b="1" dirty="0" smtClean="0">
                <a:sym typeface="Wingdings" charset="2"/>
              </a:rPr>
              <a:t>digit digit</a:t>
            </a:r>
            <a:r>
              <a:rPr lang="en-US" sz="3200" dirty="0" smtClean="0">
                <a:sym typeface="Wingdings" charset="2"/>
              </a:rPr>
              <a:t>*</a:t>
            </a:r>
            <a:br>
              <a:rPr lang="en-US" sz="3200" dirty="0" smtClean="0">
                <a:sym typeface="Wingdings" charset="2"/>
              </a:rPr>
            </a:br>
            <a:r>
              <a:rPr lang="en-US" sz="3200" b="1" dirty="0" err="1" smtClean="0">
                <a:sym typeface="Wingdings" charset="2"/>
              </a:rPr>
              <a:t>opt_fraction</a:t>
            </a:r>
            <a:r>
              <a:rPr lang="en-US" sz="3200" dirty="0" smtClean="0">
                <a:sym typeface="Wingdings" charset="2"/>
              </a:rPr>
              <a:t> </a:t>
            </a:r>
            <a:r>
              <a:rPr lang="en-US" sz="3200" dirty="0" smtClean="0"/>
              <a:t>= </a:t>
            </a:r>
            <a:r>
              <a:rPr lang="en-US" sz="3200" dirty="0" smtClean="0">
                <a:sym typeface="Wingdings" charset="2"/>
              </a:rPr>
              <a:t>. </a:t>
            </a:r>
            <a:r>
              <a:rPr lang="en-US" sz="3200" b="1" dirty="0" smtClean="0">
                <a:sym typeface="Wingdings" charset="2"/>
              </a:rPr>
              <a:t>digits</a:t>
            </a:r>
            <a:r>
              <a:rPr lang="en-US" sz="3200" dirty="0" smtClean="0">
                <a:sym typeface="Wingdings" charset="2"/>
              </a:rPr>
              <a:t> | </a:t>
            </a:r>
            <a:r>
              <a:rPr lang="en-US" sz="3200" dirty="0" smtClean="0">
                <a:sym typeface="Symbol" charset="2"/>
              </a:rPr>
              <a:t></a:t>
            </a:r>
            <a:br>
              <a:rPr lang="en-US" sz="3200" dirty="0" smtClean="0">
                <a:sym typeface="Symbol" charset="2"/>
              </a:rPr>
            </a:br>
            <a:r>
              <a:rPr lang="en-US" sz="3200" b="1" dirty="0" err="1" smtClean="0">
                <a:sym typeface="Symbol" charset="2"/>
              </a:rPr>
              <a:t>opt_exponent</a:t>
            </a:r>
            <a:r>
              <a:rPr lang="en-US" sz="3200" dirty="0" smtClean="0">
                <a:sym typeface="Symbol" charset="2"/>
              </a:rPr>
              <a:t> </a:t>
            </a:r>
            <a:r>
              <a:rPr lang="en-US" sz="3200" dirty="0" smtClean="0"/>
              <a:t>= </a:t>
            </a:r>
            <a:r>
              <a:rPr lang="en-US" sz="3200" dirty="0" smtClean="0">
                <a:sym typeface="Wingdings" charset="2"/>
              </a:rPr>
              <a:t>(E (+|-|</a:t>
            </a:r>
            <a:r>
              <a:rPr lang="en-US" sz="3200" dirty="0" smtClean="0">
                <a:sym typeface="Symbol" charset="2"/>
              </a:rPr>
              <a:t>) </a:t>
            </a:r>
            <a:r>
              <a:rPr lang="en-US" sz="3200" b="1" dirty="0" smtClean="0">
                <a:sym typeface="Symbol" charset="2"/>
              </a:rPr>
              <a:t>digits</a:t>
            </a:r>
            <a:r>
              <a:rPr lang="en-US" sz="3200" dirty="0" smtClean="0">
                <a:sym typeface="Symbol" charset="2"/>
              </a:rPr>
              <a:t>) | </a:t>
            </a:r>
            <a:br>
              <a:rPr lang="en-US" sz="3200" dirty="0" smtClean="0">
                <a:sym typeface="Symbol" charset="2"/>
              </a:rPr>
            </a:br>
            <a:r>
              <a:rPr lang="en-US" sz="3200" b="1" dirty="0" err="1" smtClean="0">
                <a:sym typeface="Symbol" charset="2"/>
              </a:rPr>
              <a:t>num</a:t>
            </a:r>
            <a:r>
              <a:rPr lang="en-US" sz="3200" b="1" dirty="0" smtClean="0">
                <a:sym typeface="Symbol" charset="2"/>
              </a:rPr>
              <a:t> </a:t>
            </a:r>
            <a:r>
              <a:rPr lang="en-US" sz="3200" dirty="0" smtClean="0"/>
              <a:t>= </a:t>
            </a:r>
            <a:r>
              <a:rPr lang="en-US" sz="3200" b="1" dirty="0" smtClean="0">
                <a:sym typeface="Wingdings" charset="2"/>
              </a:rPr>
              <a:t>digits </a:t>
            </a:r>
            <a:r>
              <a:rPr lang="en-US" sz="3200" b="1" dirty="0" err="1" smtClean="0">
                <a:sym typeface="Wingdings" charset="2"/>
              </a:rPr>
              <a:t>opt_fraction</a:t>
            </a:r>
            <a:r>
              <a:rPr lang="en-US" sz="3200" b="1" dirty="0" smtClean="0">
                <a:sym typeface="Wingdings" charset="2"/>
              </a:rPr>
              <a:t> </a:t>
            </a:r>
            <a:r>
              <a:rPr lang="en-US" sz="3200" b="1" dirty="0" err="1" smtClean="0">
                <a:sym typeface="Wingdings" charset="2"/>
              </a:rPr>
              <a:t>opt_exponent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143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 do </a:t>
            </a:r>
            <a:r>
              <a:rPr lang="pt-BR" dirty="0" err="1" smtClean="0"/>
              <a:t>lexer</a:t>
            </a:r>
            <a:endParaRPr lang="pt-BR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Expressões regulares (ER) como entrada</a:t>
            </a:r>
          </a:p>
          <a:p>
            <a:r>
              <a:rPr lang="pt-BR" dirty="0" smtClean="0"/>
              <a:t>Ferramentas geram autômatos reconhecedores para </a:t>
            </a:r>
            <a:r>
              <a:rPr lang="pt-BR" dirty="0" err="1" smtClean="0"/>
              <a:t>ERs</a:t>
            </a:r>
            <a:endParaRPr lang="pt-BR" dirty="0" smtClean="0"/>
          </a:p>
          <a:p>
            <a:r>
              <a:rPr lang="pt-BR" dirty="0" smtClean="0"/>
              <a:t>Exemplos: Lex, </a:t>
            </a:r>
            <a:r>
              <a:rPr lang="pt-BR" dirty="0" err="1" smtClean="0"/>
              <a:t>Flex</a:t>
            </a:r>
            <a:r>
              <a:rPr lang="pt-BR" dirty="0" smtClean="0"/>
              <a:t>, </a:t>
            </a:r>
            <a:r>
              <a:rPr lang="pt-BR" dirty="0" err="1" smtClean="0"/>
              <a:t>JLex</a:t>
            </a:r>
            <a:r>
              <a:rPr lang="pt-BR" dirty="0" smtClean="0"/>
              <a:t>, Alex, etc.</a:t>
            </a:r>
          </a:p>
        </p:txBody>
      </p:sp>
    </p:spTree>
    <p:extLst>
      <p:ext uri="{BB962C8B-B14F-4D97-AF65-F5344CB8AC3E}">
        <p14:creationId xmlns:p14="http://schemas.microsoft.com/office/powerpoint/2010/main" val="19034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Lex</a:t>
            </a:r>
            <a:r>
              <a:rPr lang="en-US" dirty="0" smtClean="0"/>
              <a:t> (</a:t>
            </a:r>
            <a:r>
              <a:rPr lang="en-US" dirty="0" err="1" smtClean="0"/>
              <a:t>para</a:t>
            </a:r>
            <a:r>
              <a:rPr lang="en-US" dirty="0" smtClean="0"/>
              <a:t> C)</a:t>
            </a:r>
            <a:endParaRPr lang="pt-B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181320" y="2152664"/>
            <a:ext cx="2286000" cy="9144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b="0" dirty="0" smtClean="0">
                <a:solidFill>
                  <a:srgbClr val="000000"/>
                </a:solidFill>
              </a:rPr>
              <a:t>Compilador</a:t>
            </a:r>
            <a:r>
              <a:rPr lang="en-US" sz="2800" b="0" dirty="0" smtClean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0000"/>
                </a:solidFill>
              </a:rPr>
              <a:t>lex</a:t>
            </a:r>
            <a:endParaRPr lang="en-US" sz="2800" b="0" dirty="0">
              <a:solidFill>
                <a:srgbClr val="000000"/>
              </a:solidFill>
            </a:endParaRPr>
          </a:p>
          <a:p>
            <a:pPr algn="ctr"/>
            <a:r>
              <a:rPr lang="en-US" sz="2800" b="0" dirty="0">
                <a:solidFill>
                  <a:srgbClr val="000000"/>
                </a:solidFill>
              </a:rPr>
              <a:t>(</a:t>
            </a:r>
            <a:r>
              <a:rPr lang="en-US" sz="2800" b="0" dirty="0" err="1">
                <a:solidFill>
                  <a:srgbClr val="000000"/>
                </a:solidFill>
              </a:rPr>
              <a:t>lex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0000"/>
                </a:solidFill>
              </a:rPr>
              <a:t>ou</a:t>
            </a:r>
            <a:r>
              <a:rPr lang="en-US" sz="2800" b="0" dirty="0">
                <a:solidFill>
                  <a:srgbClr val="000000"/>
                </a:solidFill>
              </a:rPr>
              <a:t> flex)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40964" name="Text Box 9"/>
          <p:cNvSpPr txBox="1">
            <a:spLocks noChangeArrowheads="1"/>
          </p:cNvSpPr>
          <p:nvPr/>
        </p:nvSpPr>
        <p:spPr bwMode="auto">
          <a:xfrm>
            <a:off x="285720" y="2152664"/>
            <a:ext cx="2579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Especificação</a:t>
            </a:r>
            <a:r>
              <a:rPr lang="en-US" dirty="0" smtClean="0"/>
              <a:t> de tokens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lex.l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5712845" y="238901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 dirty="0" err="1">
                <a:latin typeface="Courier New" pitchFamily="49" charset="0"/>
                <a:cs typeface="Courier New" pitchFamily="49" charset="0"/>
              </a:rPr>
              <a:t>Lex.yy.c</a:t>
            </a:r>
            <a:endParaRPr lang="pt-BR" sz="2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7" name="Line 12"/>
          <p:cNvSpPr>
            <a:spLocks noChangeShapeType="1"/>
          </p:cNvSpPr>
          <p:nvPr/>
        </p:nvSpPr>
        <p:spPr bwMode="auto">
          <a:xfrm>
            <a:off x="2419320" y="26098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181320" y="3371864"/>
            <a:ext cx="2286000" cy="9144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>
                <a:solidFill>
                  <a:srgbClr val="000000"/>
                </a:solidFill>
              </a:rPr>
              <a:t>C compiler</a:t>
            </a:r>
            <a:endParaRPr lang="pt-BR" sz="2800" b="0">
              <a:solidFill>
                <a:srgbClr val="000000"/>
              </a:solidFill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85720" y="3524264"/>
            <a:ext cx="2579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lex.yy.c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063070" y="3600464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pt-BR" sz="2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2419320" y="38290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181320" y="4514864"/>
            <a:ext cx="2286000" cy="9144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a.out</a:t>
            </a:r>
            <a:endParaRPr lang="pt-BR" sz="2800" b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85720" y="4743464"/>
            <a:ext cx="2579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/>
              <a:t>Entrada</a:t>
            </a:r>
            <a:endParaRPr lang="pt-BR" b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960469" y="4765997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smtClean="0"/>
              <a:t>Sequência </a:t>
            </a:r>
            <a:r>
              <a:rPr lang="en-US" b="0" dirty="0"/>
              <a:t>de tokens</a:t>
            </a:r>
            <a:endParaRPr lang="pt-BR" sz="2800" b="0" dirty="0"/>
          </a:p>
        </p:txBody>
      </p:sp>
      <p:cxnSp>
        <p:nvCxnSpPr>
          <p:cNvPr id="40976" name="AutoShape 11"/>
          <p:cNvCxnSpPr>
            <a:cxnSpLocks noChangeShapeType="1"/>
            <a:stCxn id="25" idx="3"/>
          </p:cNvCxnSpPr>
          <p:nvPr/>
        </p:nvCxnSpPr>
        <p:spPr bwMode="auto">
          <a:xfrm>
            <a:off x="5467320" y="4972064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977" name="Line 12"/>
          <p:cNvSpPr>
            <a:spLocks noChangeShapeType="1"/>
          </p:cNvSpPr>
          <p:nvPr/>
        </p:nvSpPr>
        <p:spPr bwMode="auto">
          <a:xfrm>
            <a:off x="2419320" y="49720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cxnSp>
        <p:nvCxnSpPr>
          <p:cNvPr id="19" name="AutoShape 11"/>
          <p:cNvCxnSpPr>
            <a:cxnSpLocks noChangeShapeType="1"/>
          </p:cNvCxnSpPr>
          <p:nvPr/>
        </p:nvCxnSpPr>
        <p:spPr bwMode="auto">
          <a:xfrm>
            <a:off x="5470821" y="378619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11"/>
          <p:cNvCxnSpPr>
            <a:cxnSpLocks noChangeShapeType="1"/>
          </p:cNvCxnSpPr>
          <p:nvPr/>
        </p:nvCxnSpPr>
        <p:spPr bwMode="auto">
          <a:xfrm>
            <a:off x="5472984" y="2571744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071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</a:t>
            </a:r>
            <a:r>
              <a:rPr lang="pt-BR" smtClean="0"/>
              <a:t>ção em </a:t>
            </a:r>
            <a:r>
              <a:rPr lang="en-US" smtClean="0"/>
              <a:t>Lex - estrutura</a:t>
            </a:r>
            <a:endParaRPr lang="pt-BR" dirty="0" smtClean="0"/>
          </a:p>
        </p:txBody>
      </p:sp>
      <p:sp>
        <p:nvSpPr>
          <p:cNvPr id="41987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642910" y="1714488"/>
            <a:ext cx="85344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pt-BR" sz="2800" dirty="0" smtClean="0"/>
              <a:t>Declarações – variáveis, constantes, </a:t>
            </a:r>
            <a:r>
              <a:rPr lang="pt-BR" sz="2800" dirty="0" err="1" smtClean="0"/>
              <a:t>defs</a:t>
            </a:r>
            <a:r>
              <a:rPr lang="pt-BR" sz="2800" dirty="0" smtClean="0"/>
              <a:t>.regulares</a:t>
            </a:r>
            <a:r>
              <a:rPr lang="pt-BR" sz="2800" dirty="0" smtClean="0">
                <a:latin typeface="Courier" charset="0"/>
              </a:rPr>
              <a:t/>
            </a:r>
            <a:br>
              <a:rPr lang="pt-BR" sz="2800" dirty="0" smtClean="0">
                <a:latin typeface="Courier" charset="0"/>
              </a:rPr>
            </a:b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%%</a:t>
            </a:r>
            <a:r>
              <a:rPr lang="pt-BR" sz="2800" dirty="0" smtClean="0">
                <a:latin typeface="Courier" charset="0"/>
              </a:rPr>
              <a:t/>
            </a:r>
            <a:br>
              <a:rPr lang="pt-BR" sz="2800" dirty="0" smtClean="0">
                <a:latin typeface="Courier" charset="0"/>
              </a:rPr>
            </a:br>
            <a:r>
              <a:rPr lang="pt-BR" sz="2800" dirty="0" smtClean="0"/>
              <a:t>regras de tradução – expr. regulares e ações em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   </a:t>
            </a:r>
            <a:r>
              <a:rPr lang="pt-BR" sz="2800" dirty="0" smtClean="0"/>
              <a:t> Padrão       { ação }</a:t>
            </a:r>
            <a:r>
              <a:rPr lang="en-US" sz="2800" dirty="0" smtClean="0">
                <a:latin typeface="Courier" charset="0"/>
              </a:rPr>
              <a:t/>
            </a:r>
            <a:br>
              <a:rPr lang="en-US" sz="2800" dirty="0" smtClean="0">
                <a:latin typeface="Courier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2800" dirty="0" smtClean="0">
                <a:latin typeface="Courier" charset="0"/>
              </a:rPr>
              <a:t/>
            </a:r>
            <a:br>
              <a:rPr lang="en-US" sz="2800" dirty="0" smtClean="0">
                <a:latin typeface="Courier" charset="0"/>
              </a:rPr>
            </a:br>
            <a:r>
              <a:rPr lang="pt-BR" sz="2800" dirty="0" smtClean="0"/>
              <a:t>procedimentos auxiliares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sz="2800" dirty="0" smtClean="0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em </a:t>
            </a:r>
            <a:r>
              <a:rPr lang="en-US" dirty="0" err="1" smtClean="0"/>
              <a:t>Lex</a:t>
            </a:r>
            <a:r>
              <a:rPr lang="en-US" dirty="0" smtClean="0"/>
              <a:t> - </a:t>
            </a:r>
            <a:r>
              <a:rPr lang="pt-BR" dirty="0" smtClean="0"/>
              <a:t>exemplo</a:t>
            </a:r>
          </a:p>
        </p:txBody>
      </p:sp>
      <p:sp>
        <p:nvSpPr>
          <p:cNvPr id="43011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83058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%% </a:t>
            </a:r>
            <a:r>
              <a:rPr lang="en-US" sz="2400" dirty="0" err="1" smtClean="0">
                <a:latin typeface="Courier New" charset="0"/>
              </a:rPr>
              <a:t>declara</a:t>
            </a:r>
            <a:r>
              <a:rPr lang="pt-BR" sz="2400" dirty="0" err="1" smtClean="0">
                <a:latin typeface="Courier New" charset="0"/>
              </a:rPr>
              <a:t>ções</a:t>
            </a:r>
            <a:r>
              <a:rPr lang="pt-BR" sz="2400" dirty="0" smtClean="0">
                <a:latin typeface="Courier New" charset="0"/>
              </a:rPr>
              <a:t> </a:t>
            </a:r>
            <a:endParaRPr lang="en-US" sz="24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%%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 smtClean="0">
                <a:latin typeface="Courier New" charset="0"/>
              </a:rPr>
              <a:t>delim</a:t>
            </a:r>
            <a:r>
              <a:rPr lang="en-US" sz="2400" dirty="0" smtClean="0">
                <a:latin typeface="Courier New" charset="0"/>
              </a:rPr>
              <a:t>     [ \t\n]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 smtClean="0">
                <a:latin typeface="Courier New" charset="0"/>
              </a:rPr>
              <a:t>ws</a:t>
            </a:r>
            <a:r>
              <a:rPr lang="en-US" sz="2400" dirty="0" smtClean="0">
                <a:latin typeface="Courier New" charset="0"/>
              </a:rPr>
              <a:t>        {</a:t>
            </a:r>
            <a:r>
              <a:rPr lang="en-US" sz="2400" dirty="0" err="1" smtClean="0">
                <a:latin typeface="Courier New" charset="0"/>
              </a:rPr>
              <a:t>delim</a:t>
            </a:r>
            <a:r>
              <a:rPr lang="en-US" sz="2400" dirty="0" smtClean="0">
                <a:latin typeface="Courier New" charset="0"/>
              </a:rPr>
              <a:t>}+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letter    [A-</a:t>
            </a:r>
            <a:r>
              <a:rPr lang="en-US" sz="2400" dirty="0" err="1" smtClean="0">
                <a:latin typeface="Courier New" charset="0"/>
              </a:rPr>
              <a:t>Za</a:t>
            </a:r>
            <a:r>
              <a:rPr lang="en-US" sz="2400" dirty="0" smtClean="0">
                <a:latin typeface="Courier New" charset="0"/>
              </a:rPr>
              <a:t>-z]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digit     [0-9]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id        {letter}({letter}|{digit})*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number    {digit}+(\.{digit}+)?</a:t>
            </a:r>
            <a:br>
              <a:rPr lang="en-US" sz="2400" dirty="0" smtClean="0">
                <a:latin typeface="Courier New" charset="0"/>
              </a:rPr>
            </a:br>
            <a:r>
              <a:rPr lang="en-US" sz="2400" dirty="0" smtClean="0">
                <a:latin typeface="Courier New" charset="0"/>
              </a:rPr>
              <a:t>                (E[+\-]?{digit}+)?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…</a:t>
            </a:r>
            <a:endParaRPr lang="pt-BR" sz="2400" dirty="0" smtClean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Descrição em </a:t>
            </a:r>
            <a:r>
              <a:rPr lang="en-US" dirty="0" err="1" smtClean="0"/>
              <a:t>Lex</a:t>
            </a:r>
            <a:r>
              <a:rPr lang="en-US" dirty="0" smtClean="0"/>
              <a:t> – </a:t>
            </a:r>
            <a:r>
              <a:rPr lang="pt-BR" dirty="0" smtClean="0"/>
              <a:t>exemplo</a:t>
            </a:r>
            <a:r>
              <a:rPr lang="en-US" dirty="0" smtClean="0"/>
              <a:t> (cont.)</a:t>
            </a:r>
            <a:endParaRPr lang="pt-BR" dirty="0" smtClean="0"/>
          </a:p>
        </p:txBody>
      </p:sp>
      <p:sp>
        <p:nvSpPr>
          <p:cNvPr id="44035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8305800" cy="4114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Courier New" charset="0"/>
              </a:rPr>
              <a:t>%% </a:t>
            </a:r>
            <a:r>
              <a:rPr lang="pt-BR" sz="2400" dirty="0" smtClean="0">
                <a:latin typeface="Courier New" charset="0"/>
              </a:rPr>
              <a:t>regras de tradução</a:t>
            </a:r>
            <a:endParaRPr lang="en-US" sz="2400" dirty="0" smtClean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Courier New" charset="0"/>
              </a:rPr>
              <a:t>%%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{</a:t>
            </a:r>
            <a:r>
              <a:rPr lang="en-US" sz="2400" dirty="0" err="1" smtClean="0">
                <a:latin typeface="Courier New" charset="0"/>
              </a:rPr>
              <a:t>ws</a:t>
            </a:r>
            <a:r>
              <a:rPr lang="en-US" sz="2400" dirty="0" smtClean="0">
                <a:latin typeface="Courier New" charset="0"/>
              </a:rPr>
              <a:t>}       {/* no action and no return */}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if         {return(IF);}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then       {return(THEN);}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else       {return(ELSE);}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{id}       {</a:t>
            </a:r>
            <a:r>
              <a:rPr lang="en-US" sz="2400" dirty="0" err="1" smtClean="0">
                <a:latin typeface="Courier New" charset="0"/>
              </a:rPr>
              <a:t>yylval</a:t>
            </a:r>
            <a:r>
              <a:rPr lang="en-US" sz="2400" dirty="0" smtClean="0">
                <a:latin typeface="Courier New" charset="0"/>
              </a:rPr>
              <a:t>=</a:t>
            </a:r>
            <a:r>
              <a:rPr lang="en-US" sz="2400" dirty="0" err="1" smtClean="0">
                <a:latin typeface="Courier New" charset="0"/>
              </a:rPr>
              <a:t>install_id</a:t>
            </a:r>
            <a:r>
              <a:rPr lang="en-US" sz="2400" dirty="0" smtClean="0">
                <a:latin typeface="Courier New" charset="0"/>
              </a:rPr>
              <a:t>();return(ID);}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{number}   {</a:t>
            </a:r>
            <a:r>
              <a:rPr lang="en-US" sz="2400" dirty="0" err="1" smtClean="0">
                <a:latin typeface="Courier New" charset="0"/>
              </a:rPr>
              <a:t>yylval</a:t>
            </a:r>
            <a:r>
              <a:rPr lang="en-US" sz="2400" dirty="0" smtClean="0">
                <a:latin typeface="Courier New" charset="0"/>
              </a:rPr>
              <a:t>=</a:t>
            </a:r>
            <a:r>
              <a:rPr lang="en-US" sz="2400" dirty="0" err="1" smtClean="0">
                <a:latin typeface="Courier New" charset="0"/>
              </a:rPr>
              <a:t>install_num</a:t>
            </a:r>
            <a:r>
              <a:rPr lang="en-US" sz="2400" dirty="0" smtClean="0">
                <a:latin typeface="Courier New" charset="0"/>
              </a:rPr>
              <a:t>();</a:t>
            </a:r>
            <a:br>
              <a:rPr lang="en-US" sz="2400" dirty="0" smtClean="0">
                <a:latin typeface="Courier New" charset="0"/>
              </a:rPr>
            </a:br>
            <a:r>
              <a:rPr lang="en-US" sz="2400" dirty="0" smtClean="0">
                <a:latin typeface="Courier New" charset="0"/>
              </a:rPr>
              <a:t>          return(NUMBER);}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“&lt;“        {</a:t>
            </a:r>
            <a:r>
              <a:rPr lang="en-US" sz="2400" dirty="0" err="1" smtClean="0">
                <a:latin typeface="Courier New" charset="0"/>
              </a:rPr>
              <a:t>yylval</a:t>
            </a:r>
            <a:r>
              <a:rPr lang="en-US" sz="2400" dirty="0" smtClean="0">
                <a:latin typeface="Courier New" charset="0"/>
              </a:rPr>
              <a:t> = LT; return(RELOP);}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“&lt;=“       {</a:t>
            </a:r>
            <a:r>
              <a:rPr lang="en-US" sz="2400" dirty="0" err="1" smtClean="0">
                <a:latin typeface="Courier New" charset="0"/>
              </a:rPr>
              <a:t>yylval</a:t>
            </a:r>
            <a:r>
              <a:rPr lang="en-US" sz="2400" dirty="0" smtClean="0">
                <a:latin typeface="Courier New" charset="0"/>
              </a:rPr>
              <a:t> = LE; return(RELOP);}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…</a:t>
            </a:r>
            <a:endParaRPr lang="pt-BR" sz="2400" dirty="0" smtClean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Descrição em </a:t>
            </a:r>
            <a:r>
              <a:rPr lang="en-US" dirty="0" err="1" smtClean="0"/>
              <a:t>Lex</a:t>
            </a:r>
            <a:r>
              <a:rPr lang="en-US" dirty="0" smtClean="0"/>
              <a:t> – </a:t>
            </a:r>
            <a:r>
              <a:rPr lang="pt-BR" dirty="0" smtClean="0"/>
              <a:t>exemplo</a:t>
            </a:r>
            <a:r>
              <a:rPr lang="en-US" dirty="0" smtClean="0"/>
              <a:t> (cont.)</a:t>
            </a:r>
            <a:endParaRPr lang="pt-BR" dirty="0" smtClean="0"/>
          </a:p>
        </p:txBody>
      </p:sp>
      <p:sp>
        <p:nvSpPr>
          <p:cNvPr id="45059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83058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Courier New" charset="0"/>
              </a:rPr>
              <a:t>%% </a:t>
            </a:r>
            <a:r>
              <a:rPr lang="pt-BR" sz="2400" dirty="0" smtClean="0">
                <a:latin typeface="Courier New" charset="0"/>
              </a:rPr>
              <a:t>funções auxiliares</a:t>
            </a:r>
            <a:endParaRPr lang="en-US" sz="2400" dirty="0" smtClean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Courier New" charset="0"/>
              </a:rPr>
              <a:t>%%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400" dirty="0" smtClean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2400" dirty="0" err="1" smtClean="0">
                <a:latin typeface="Courier New" charset="0"/>
              </a:rPr>
              <a:t>int</a:t>
            </a:r>
            <a:r>
              <a:rPr lang="pt-BR" sz="2400" dirty="0" smtClean="0">
                <a:latin typeface="Courier New" charset="0"/>
              </a:rPr>
              <a:t> </a:t>
            </a:r>
            <a:r>
              <a:rPr lang="pt-BR" sz="2400" dirty="0" err="1" smtClean="0">
                <a:latin typeface="Courier New" charset="0"/>
              </a:rPr>
              <a:t>install_id</a:t>
            </a:r>
            <a:r>
              <a:rPr lang="pt-BR" sz="2400" dirty="0" smtClean="0">
                <a:latin typeface="Courier New" charset="0"/>
              </a:rPr>
              <a:t>()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2400" dirty="0" smtClean="0">
                <a:latin typeface="Courier New" charset="0"/>
              </a:rPr>
              <a:t> 	Copia lexema para a tabela de símbolos.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2400" dirty="0" smtClean="0">
                <a:latin typeface="Courier New" charset="0"/>
              </a:rPr>
              <a:t>  Primeiro </a:t>
            </a:r>
            <a:r>
              <a:rPr lang="pt-BR" sz="2400" dirty="0" err="1" smtClean="0">
                <a:latin typeface="Courier New" charset="0"/>
              </a:rPr>
              <a:t>caracter</a:t>
            </a:r>
            <a:r>
              <a:rPr lang="pt-BR" sz="2400" dirty="0" smtClean="0">
                <a:latin typeface="Courier New" charset="0"/>
              </a:rPr>
              <a:t> do lexema é apontado pela variável </a:t>
            </a:r>
            <a:r>
              <a:rPr lang="pt-BR" sz="2400" dirty="0" err="1" smtClean="0">
                <a:latin typeface="Courier New" charset="0"/>
              </a:rPr>
              <a:t>yytext</a:t>
            </a:r>
            <a:r>
              <a:rPr lang="pt-BR" sz="2400" dirty="0" smtClean="0">
                <a:latin typeface="Courier New" charset="0"/>
              </a:rPr>
              <a:t> e o comprimento é definido pela variável </a:t>
            </a:r>
            <a:r>
              <a:rPr lang="pt-BR" sz="2400" dirty="0" err="1" smtClean="0">
                <a:latin typeface="Courier New" charset="0"/>
              </a:rPr>
              <a:t>yylength</a:t>
            </a:r>
            <a:r>
              <a:rPr lang="pt-BR" sz="2400" dirty="0" smtClean="0">
                <a:latin typeface="Courier New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dirty="0" smtClean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err="1" smtClean="0">
                <a:latin typeface="Courier New" charset="0"/>
              </a:rPr>
              <a:t>int</a:t>
            </a:r>
            <a:r>
              <a:rPr lang="en-US" sz="2400" dirty="0" smtClean="0">
                <a:latin typeface="Courier New" charset="0"/>
              </a:rPr>
              <a:t> </a:t>
            </a:r>
            <a:r>
              <a:rPr lang="en-US" sz="2400" dirty="0" err="1" smtClean="0">
                <a:latin typeface="Courier New" charset="0"/>
              </a:rPr>
              <a:t>install_num</a:t>
            </a:r>
            <a:r>
              <a:rPr lang="en-US" sz="2400" dirty="0" smtClean="0">
                <a:latin typeface="Courier New" charset="0"/>
              </a:rPr>
              <a:t>() { … }</a:t>
            </a:r>
            <a:endParaRPr lang="pt-BR" sz="2400" dirty="0" smtClean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Analisador</a:t>
            </a:r>
            <a:r>
              <a:rPr lang="en-US" dirty="0" smtClean="0"/>
              <a:t> </a:t>
            </a:r>
            <a:r>
              <a:rPr lang="en-US" dirty="0" err="1" smtClean="0"/>
              <a:t>léxico</a:t>
            </a:r>
            <a:endParaRPr lang="pt-B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805014" y="2362200"/>
            <a:ext cx="2209800" cy="990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 err="1" smtClean="0">
                <a:solidFill>
                  <a:srgbClr val="000000"/>
                </a:solidFill>
              </a:rPr>
              <a:t>lexer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767414" y="2362200"/>
            <a:ext cx="2057400" cy="9906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>
                <a:solidFill>
                  <a:srgbClr val="000000"/>
                </a:solidFill>
              </a:rPr>
              <a:t>parser</a:t>
            </a:r>
            <a:endParaRPr lang="pt-BR" sz="2800" b="0">
              <a:solidFill>
                <a:srgbClr val="000000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014814" y="3200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 i="1" dirty="0" err="1" smtClean="0"/>
              <a:t>getNextToken</a:t>
            </a:r>
            <a:r>
              <a:rPr lang="en-US" sz="2000" b="0" i="1" dirty="0" smtClean="0"/>
              <a:t>()</a:t>
            </a:r>
            <a:endParaRPr lang="pt-BR" sz="2000" b="0" i="1" dirty="0"/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415437" y="2438400"/>
            <a:ext cx="10947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rograma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fonte</a:t>
            </a:r>
            <a:endParaRPr lang="pt-BR" dirty="0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4472014" y="23622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token</a:t>
            </a:r>
            <a:endParaRPr lang="pt-BR" b="0"/>
          </a:p>
        </p:txBody>
      </p:sp>
      <p:cxnSp>
        <p:nvCxnSpPr>
          <p:cNvPr id="15368" name="AutoShape 11"/>
          <p:cNvCxnSpPr>
            <a:cxnSpLocks noChangeShapeType="1"/>
            <a:stCxn id="69635" idx="3"/>
            <a:endCxn id="69636" idx="1"/>
          </p:cNvCxnSpPr>
          <p:nvPr/>
        </p:nvCxnSpPr>
        <p:spPr bwMode="auto">
          <a:xfrm>
            <a:off x="4014814" y="2857500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1347814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70" name="Line 16"/>
          <p:cNvSpPr>
            <a:spLocks noChangeShapeType="1"/>
          </p:cNvSpPr>
          <p:nvPr/>
        </p:nvSpPr>
        <p:spPr bwMode="auto">
          <a:xfrm flipH="1" flipV="1">
            <a:off x="4014814" y="3124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3786214" y="4419600"/>
            <a:ext cx="2057400" cy="9906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>
                <a:solidFill>
                  <a:srgbClr val="000000"/>
                </a:solidFill>
              </a:rPr>
              <a:t>tabela de </a:t>
            </a:r>
            <a:br>
              <a:rPr lang="en-US" sz="2800" b="0">
                <a:solidFill>
                  <a:srgbClr val="000000"/>
                </a:solidFill>
              </a:rPr>
            </a:br>
            <a:r>
              <a:rPr lang="en-US" sz="2800" b="0">
                <a:solidFill>
                  <a:srgbClr val="000000"/>
                </a:solidFill>
              </a:rPr>
              <a:t>símbolos</a:t>
            </a:r>
            <a:endParaRPr lang="pt-BR" sz="2800" b="0">
              <a:solidFill>
                <a:srgbClr val="000000"/>
              </a:solidFill>
            </a:endParaRPr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 flipH="1" flipV="1">
            <a:off x="3481414" y="33528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73" name="Line 19"/>
          <p:cNvSpPr>
            <a:spLocks noChangeShapeType="1"/>
          </p:cNvSpPr>
          <p:nvPr/>
        </p:nvSpPr>
        <p:spPr bwMode="auto">
          <a:xfrm flipV="1">
            <a:off x="5462614" y="33528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cxnSp>
        <p:nvCxnSpPr>
          <p:cNvPr id="15374" name="AutoShape 20"/>
          <p:cNvCxnSpPr>
            <a:cxnSpLocks noChangeShapeType="1"/>
          </p:cNvCxnSpPr>
          <p:nvPr/>
        </p:nvCxnSpPr>
        <p:spPr bwMode="auto">
          <a:xfrm>
            <a:off x="7824814" y="28956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2" name="Rectangle 21"/>
          <p:cNvSpPr/>
          <p:nvPr/>
        </p:nvSpPr>
        <p:spPr>
          <a:xfrm>
            <a:off x="428596" y="3859604"/>
            <a:ext cx="2714643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</a:rPr>
              <a:t>Outros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nomes</a:t>
            </a:r>
            <a:r>
              <a:rPr lang="en-US" sz="3200" dirty="0" smtClean="0">
                <a:solidFill>
                  <a:srgbClr val="000000"/>
                </a:solidFill>
              </a:rPr>
              <a:t>: scanner e lexical analyzer</a:t>
            </a:r>
            <a:endParaRPr lang="pt-B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Tokens, </a:t>
            </a:r>
            <a:r>
              <a:rPr lang="en-US" dirty="0" err="1" smtClean="0"/>
              <a:t>Padrões</a:t>
            </a:r>
            <a:r>
              <a:rPr lang="en-US" dirty="0" smtClean="0"/>
              <a:t> e </a:t>
            </a:r>
            <a:r>
              <a:rPr lang="en-US" dirty="0" err="1" smtClean="0"/>
              <a:t>Lexemas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i="1" dirty="0" err="1" smtClean="0"/>
              <a:t>Tokens</a:t>
            </a:r>
            <a:r>
              <a:rPr lang="pt-BR" dirty="0" smtClean="0"/>
              <a:t>: par com o nome do </a:t>
            </a:r>
            <a:r>
              <a:rPr lang="pt-BR" dirty="0" err="1" smtClean="0"/>
              <a:t>token</a:t>
            </a:r>
            <a:r>
              <a:rPr lang="pt-BR" dirty="0" smtClean="0"/>
              <a:t> e atributos opcionais</a:t>
            </a:r>
          </a:p>
          <a:p>
            <a:pPr eaLnBrk="1" hangingPunct="1"/>
            <a:r>
              <a:rPr lang="pt-BR" i="1" dirty="0" smtClean="0"/>
              <a:t>Padrão</a:t>
            </a:r>
            <a:r>
              <a:rPr lang="pt-BR" dirty="0" smtClean="0"/>
              <a:t>: descrição dos possíveis lexemas associados a um tipo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eaLnBrk="1" hangingPunct="1"/>
            <a:r>
              <a:rPr lang="pt-BR" i="1" dirty="0" smtClean="0"/>
              <a:t>Lexema</a:t>
            </a:r>
            <a:r>
              <a:rPr lang="pt-BR" dirty="0" smtClean="0"/>
              <a:t>: sequência de caracteres que casam com o padrão de um tipo de </a:t>
            </a:r>
            <a:r>
              <a:rPr lang="pt-BR" dirty="0" err="1" smtClean="0"/>
              <a:t>token</a:t>
            </a:r>
            <a:r>
              <a:rPr lang="pt-B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15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 entrada: “var1 = 23”; </a:t>
            </a:r>
          </a:p>
          <a:p>
            <a:pPr lvl="1"/>
            <a:r>
              <a:rPr lang="pt-BR" dirty="0" smtClean="0"/>
              <a:t>Primeiro </a:t>
            </a:r>
            <a:r>
              <a:rPr lang="pt-BR" b="1" dirty="0" err="1" smtClean="0"/>
              <a:t>token</a:t>
            </a:r>
            <a:r>
              <a:rPr lang="pt-BR" dirty="0" smtClean="0"/>
              <a:t> da entrada: &lt;ID, “var1”&gt;</a:t>
            </a:r>
          </a:p>
          <a:p>
            <a:pPr lvl="1"/>
            <a:r>
              <a:rPr lang="pt-BR" dirty="0" smtClean="0"/>
              <a:t>Para este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2"/>
            <a:r>
              <a:rPr lang="pt-BR" b="1" dirty="0" smtClean="0"/>
              <a:t>Padrão</a:t>
            </a:r>
            <a:r>
              <a:rPr lang="pt-BR" dirty="0" smtClean="0"/>
              <a:t>: “seq. de caracteres seguida por dígito”</a:t>
            </a:r>
          </a:p>
          <a:p>
            <a:pPr lvl="2"/>
            <a:r>
              <a:rPr lang="pt-BR" dirty="0" smtClean="0"/>
              <a:t>ID (para identificador) é o tipo do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2"/>
            <a:r>
              <a:rPr lang="pt-BR" b="1" dirty="0" smtClean="0"/>
              <a:t>Lexema</a:t>
            </a:r>
            <a:r>
              <a:rPr lang="pt-BR" dirty="0" smtClean="0"/>
              <a:t> “var1”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conjuntos de strings na entrada que geram o mesmo tipo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var1, xyz2 </a:t>
            </a:r>
            <a:r>
              <a:rPr lang="en-US" dirty="0" err="1" smtClean="0"/>
              <a:t>são</a:t>
            </a:r>
            <a:r>
              <a:rPr lang="en-US" dirty="0" smtClean="0"/>
              <a:t> tokens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ID</a:t>
            </a:r>
          </a:p>
          <a:p>
            <a:r>
              <a:rPr lang="pt-BR" dirty="0" smtClean="0"/>
              <a:t>Símbolos terminais de uma gramática correspondem a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Exemplo: Palavras reservadas, operadores, identificadores, constantes, </a:t>
            </a:r>
            <a:r>
              <a:rPr lang="pt-BR" dirty="0" err="1" smtClean="0"/>
              <a:t>parenteses</a:t>
            </a:r>
            <a:r>
              <a:rPr lang="pt-BR" dirty="0" smtClean="0"/>
              <a:t>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0364" y="2000240"/>
            <a:ext cx="2542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 = M * C ** 2</a:t>
            </a:r>
          </a:p>
        </p:txBody>
      </p:sp>
    </p:spTree>
    <p:extLst>
      <p:ext uri="{BB962C8B-B14F-4D97-AF65-F5344CB8AC3E}">
        <p14:creationId xmlns:p14="http://schemas.microsoft.com/office/powerpoint/2010/main" val="14339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0364" y="2000240"/>
            <a:ext cx="2542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 = M * C **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19428" y="2041805"/>
            <a:ext cx="290945" cy="48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3352362" y="2041805"/>
            <a:ext cx="262812" cy="48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3657161" y="2046564"/>
            <a:ext cx="359794" cy="48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4071934" y="2043968"/>
            <a:ext cx="262812" cy="48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4371541" y="2046564"/>
            <a:ext cx="296578" cy="48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4704050" y="2043968"/>
            <a:ext cx="407414" cy="48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5157359" y="2044401"/>
            <a:ext cx="296578" cy="48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7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Distingue-se instâncias de um </a:t>
            </a:r>
            <a:r>
              <a:rPr lang="pt-BR" dirty="0" err="1" smtClean="0"/>
              <a:t>token</a:t>
            </a:r>
            <a:r>
              <a:rPr lang="pt-BR" dirty="0" smtClean="0"/>
              <a:t> pelos seus atributos</a:t>
            </a:r>
          </a:p>
          <a:p>
            <a:r>
              <a:rPr lang="pt-BR" dirty="0" smtClean="0"/>
              <a:t>Usa-se tabela de símbolos para guardar informações auxiliares sobre </a:t>
            </a:r>
            <a:r>
              <a:rPr lang="pt-BR" dirty="0" err="1" smtClean="0"/>
              <a:t>tokens</a:t>
            </a:r>
            <a:r>
              <a:rPr lang="pt-BR" dirty="0" smtClean="0"/>
              <a:t>.  E.g., tipo e escopo de identificadores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473875"/>
            <a:ext cx="528641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b="1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apontador</a:t>
            </a:r>
            <a:r>
              <a:rPr lang="en-US" dirty="0" smtClean="0"/>
              <a:t> p/</a:t>
            </a:r>
            <a:r>
              <a:rPr lang="en-US" dirty="0" err="1" smtClean="0"/>
              <a:t>posição</a:t>
            </a:r>
            <a:r>
              <a:rPr lang="en-US" dirty="0" smtClean="0"/>
              <a:t> de 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err="1" smtClean="0"/>
              <a:t>assign_op</a:t>
            </a:r>
            <a:r>
              <a:rPr lang="en-US" dirty="0" smtClean="0"/>
              <a:t>,&gt;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apontador</a:t>
            </a:r>
            <a:r>
              <a:rPr lang="en-US" dirty="0" smtClean="0"/>
              <a:t> p/</a:t>
            </a:r>
            <a:r>
              <a:rPr lang="en-US" dirty="0" err="1" smtClean="0"/>
              <a:t>posição</a:t>
            </a:r>
            <a:r>
              <a:rPr lang="en-US" dirty="0" smtClean="0"/>
              <a:t> de M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err="1" smtClean="0"/>
              <a:t>mult_op</a:t>
            </a:r>
            <a:r>
              <a:rPr lang="en-US" dirty="0" smtClean="0"/>
              <a:t>,&gt;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apontador</a:t>
            </a:r>
            <a:r>
              <a:rPr lang="en-US" dirty="0" smtClean="0"/>
              <a:t> p/</a:t>
            </a:r>
            <a:r>
              <a:rPr lang="en-US" dirty="0" err="1" smtClean="0"/>
              <a:t>posição</a:t>
            </a:r>
            <a:r>
              <a:rPr lang="en-US" dirty="0" smtClean="0"/>
              <a:t> de C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err="1" smtClean="0"/>
              <a:t>exp_op</a:t>
            </a:r>
            <a:r>
              <a:rPr lang="en-US" dirty="0" smtClean="0"/>
              <a:t>,&gt;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smtClean="0"/>
              <a:t>num</a:t>
            </a:r>
            <a:r>
              <a:rPr lang="en-US" dirty="0" smtClean="0"/>
              <a:t>, valor 2&gt;</a:t>
            </a:r>
            <a:endParaRPr lang="pt-BR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429116" y="2234625"/>
            <a:ext cx="2542684" cy="584775"/>
            <a:chOff x="429116" y="2234625"/>
            <a:chExt cx="2542684" cy="584775"/>
          </a:xfrm>
        </p:grpSpPr>
        <p:sp>
          <p:nvSpPr>
            <p:cNvPr id="5" name="Rectangle 4"/>
            <p:cNvSpPr/>
            <p:nvPr/>
          </p:nvSpPr>
          <p:spPr>
            <a:xfrm>
              <a:off x="429116" y="2234625"/>
              <a:ext cx="2542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E = M * C ** 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8180" y="2276190"/>
              <a:ext cx="290945" cy="48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1114" y="2276190"/>
              <a:ext cx="262812" cy="48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5913" y="2280949"/>
              <a:ext cx="359794" cy="48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0686" y="2278353"/>
              <a:ext cx="262812" cy="48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93" y="2280949"/>
              <a:ext cx="296578" cy="48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2802" y="2278353"/>
              <a:ext cx="407414" cy="48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86111" y="2278786"/>
              <a:ext cx="296578" cy="48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076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Expressões regulares</a:t>
            </a:r>
            <a:endParaRPr lang="pt-BR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Usada na especificação dos </a:t>
            </a:r>
            <a:r>
              <a:rPr lang="pt-BR" dirty="0" err="1" smtClean="0"/>
              <a:t>Tokens</a:t>
            </a:r>
            <a:endParaRPr lang="pt-BR" dirty="0" smtClean="0"/>
          </a:p>
          <a:p>
            <a:r>
              <a:rPr lang="pt-BR" dirty="0" smtClean="0"/>
              <a:t>Expressividade suficiente na prática</a:t>
            </a:r>
          </a:p>
        </p:txBody>
      </p:sp>
    </p:spTree>
    <p:extLst>
      <p:ext uri="{BB962C8B-B14F-4D97-AF65-F5344CB8AC3E}">
        <p14:creationId xmlns:p14="http://schemas.microsoft.com/office/powerpoint/2010/main" val="2575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470</Words>
  <Application>Microsoft Office PowerPoint</Application>
  <PresentationFormat>Apresentação na tela (4:3)</PresentationFormat>
  <Paragraphs>105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Análise Léxica</vt:lpstr>
      <vt:lpstr>Analisador léxico</vt:lpstr>
      <vt:lpstr>Tokens, Padrões e Lexemas</vt:lpstr>
      <vt:lpstr>Exemplo</vt:lpstr>
      <vt:lpstr>Observações</vt:lpstr>
      <vt:lpstr>Exemplo</vt:lpstr>
      <vt:lpstr>Exemplo</vt:lpstr>
      <vt:lpstr>Exemplo</vt:lpstr>
      <vt:lpstr>Expressões regulares</vt:lpstr>
      <vt:lpstr>Operadores</vt:lpstr>
      <vt:lpstr>Identificadores em Pascal</vt:lpstr>
      <vt:lpstr>Números em Pascal</vt:lpstr>
      <vt:lpstr>Implementação do lexer</vt:lpstr>
      <vt:lpstr>Lex (para C)</vt:lpstr>
      <vt:lpstr>Descrição em Lex - estrutura</vt:lpstr>
      <vt:lpstr>Descrição em Lex - exemplo</vt:lpstr>
      <vt:lpstr>Descrição em Lex – exemplo (cont.)</vt:lpstr>
      <vt:lpstr>Descrição em Lex – exemplo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Léxica</dc:title>
  <dc:creator>MARCELO</dc:creator>
  <cp:lastModifiedBy>MARCELO</cp:lastModifiedBy>
  <cp:revision>2</cp:revision>
  <dcterms:created xsi:type="dcterms:W3CDTF">2015-04-10T15:27:31Z</dcterms:created>
  <dcterms:modified xsi:type="dcterms:W3CDTF">2015-04-10T20:36:01Z</dcterms:modified>
</cp:coreProperties>
</file>