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9144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Slide de título">
    <p:spTree>
      <p:nvGrpSpPr>
        <p:cNvPr id="1" name=""/>
        <p:cNvGrpSpPr/>
        <p:nvPr/>
      </p:nvGrpSpPr>
      <p:grpSpPr>
        <a:xfrm>
          <a:off x="0" y="0"/>
          <a:ext cx="0" cy="0"/>
          <a:chOff x="0" y="0"/>
          <a:chExt cx="0" cy="0"/>
        </a:xfrm>
      </p:grpSpPr>
      <p:sp>
        <p:nvSpPr>
          <p:cNvPr id="6" name="Shape 6"/>
          <p:cNvSpPr/>
          <p:nvPr>
            <p:ph type="title"/>
          </p:nvPr>
        </p:nvSpPr>
        <p:spPr>
          <a:xfrm>
            <a:off x="685800" y="1844675"/>
            <a:ext cx="7772400" cy="2041525"/>
          </a:xfrm>
          <a:prstGeom prst="rect">
            <a:avLst/>
          </a:prstGeom>
        </p:spPr>
        <p:txBody>
          <a:bodyPr/>
          <a:lstStyle/>
          <a:p>
            <a:pPr lvl="0">
              <a:defRPr sz="1800"/>
            </a:pPr>
            <a:r>
              <a:rPr sz="4400"/>
              <a:t>Clique para editar o estilo do título mestre</a:t>
            </a:r>
          </a:p>
        </p:txBody>
      </p:sp>
      <p:sp>
        <p:nvSpPr>
          <p:cNvPr id="7" name="Shape 7"/>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Clique para editar o estilo do subtítulo mestre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ítulo e texto vertical">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Clique para editar o estilo do título mestre</a:t>
            </a:r>
          </a:p>
        </p:txBody>
      </p:sp>
      <p:sp>
        <p:nvSpPr>
          <p:cNvPr id="40" name="Shape 40"/>
          <p:cNvSpPr/>
          <p:nvPr>
            <p:ph type="body" idx="1"/>
          </p:nvPr>
        </p:nvSpPr>
        <p:spPr>
          <a:prstGeom prst="rect">
            <a:avLst/>
          </a:prstGeom>
        </p:spPr>
        <p:txBody>
          <a:bodyPr/>
          <a:lstStyle/>
          <a:p>
            <a:pPr lvl="0">
              <a:defRPr sz="1800"/>
            </a:pPr>
            <a:r>
              <a:rPr sz="3200"/>
              <a:t>Clique para editar os estilos do texto mestre</a:t>
            </a:r>
            <a:endParaRPr sz="3200"/>
          </a:p>
          <a:p>
            <a:pPr lvl="1">
              <a:defRPr sz="1800"/>
            </a:pPr>
            <a:r>
              <a:rPr sz="3200"/>
              <a:t>Segundo nível</a:t>
            </a:r>
            <a:endParaRPr sz="3200"/>
          </a:p>
          <a:p>
            <a:pPr lvl="2">
              <a:defRPr sz="1800"/>
            </a:pPr>
            <a:r>
              <a:rPr sz="3200"/>
              <a:t>Terceiro nível</a:t>
            </a:r>
            <a:endParaRPr sz="3200"/>
          </a:p>
          <a:p>
            <a:pPr lvl="3">
              <a:defRPr sz="1800"/>
            </a:pPr>
            <a:r>
              <a:rPr sz="3200"/>
              <a:t>Quarto nível</a:t>
            </a:r>
            <a:endParaRPr sz="3200"/>
          </a:p>
          <a:p>
            <a:pPr lvl="4">
              <a:defRPr sz="1800"/>
            </a:pPr>
            <a:r>
              <a:rPr sz="3200"/>
              <a:t>Quinto nível</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ítulo e texto verticais">
    <p:spTree>
      <p:nvGrpSpPr>
        <p:cNvPr id="1" name=""/>
        <p:cNvGrpSpPr/>
        <p:nvPr/>
      </p:nvGrpSpPr>
      <p:grpSpPr>
        <a:xfrm>
          <a:off x="0" y="0"/>
          <a:ext cx="0" cy="0"/>
          <a:chOff x="0" y="0"/>
          <a:chExt cx="0" cy="0"/>
        </a:xfrm>
      </p:grpSpPr>
      <p:sp>
        <p:nvSpPr>
          <p:cNvPr id="43" name="Shape 43"/>
          <p:cNvSpPr/>
          <p:nvPr>
            <p:ph type="title"/>
          </p:nvPr>
        </p:nvSpPr>
        <p:spPr>
          <a:xfrm>
            <a:off x="6629400" y="0"/>
            <a:ext cx="2057400" cy="6400802"/>
          </a:xfrm>
          <a:prstGeom prst="rect">
            <a:avLst/>
          </a:prstGeom>
        </p:spPr>
        <p:txBody>
          <a:bodyPr/>
          <a:lstStyle/>
          <a:p>
            <a:pPr lvl="0">
              <a:defRPr sz="1800"/>
            </a:pPr>
            <a:r>
              <a:rPr sz="4400"/>
              <a:t>Clique para editar o estilo do título mestre</a:t>
            </a:r>
          </a:p>
        </p:txBody>
      </p:sp>
      <p:sp>
        <p:nvSpPr>
          <p:cNvPr id="44" name="Shape 44"/>
          <p:cNvSpPr/>
          <p:nvPr>
            <p:ph type="body" idx="1"/>
          </p:nvPr>
        </p:nvSpPr>
        <p:spPr>
          <a:xfrm>
            <a:off x="457200" y="274638"/>
            <a:ext cx="6019800" cy="6583363"/>
          </a:xfrm>
          <a:prstGeom prst="rect">
            <a:avLst/>
          </a:prstGeom>
        </p:spPr>
        <p:txBody>
          <a:bodyPr/>
          <a:lstStyle/>
          <a:p>
            <a:pPr lvl="0">
              <a:defRPr sz="1800"/>
            </a:pPr>
            <a:r>
              <a:rPr sz="3200"/>
              <a:t>Clique para editar os estilos do texto mestre</a:t>
            </a:r>
            <a:endParaRPr sz="3200"/>
          </a:p>
          <a:p>
            <a:pPr lvl="1">
              <a:defRPr sz="1800"/>
            </a:pPr>
            <a:r>
              <a:rPr sz="3200"/>
              <a:t>Segundo nível</a:t>
            </a:r>
            <a:endParaRPr sz="3200"/>
          </a:p>
          <a:p>
            <a:pPr lvl="2">
              <a:defRPr sz="1800"/>
            </a:pPr>
            <a:r>
              <a:rPr sz="3200"/>
              <a:t>Terceiro nível</a:t>
            </a:r>
            <a:endParaRPr sz="3200"/>
          </a:p>
          <a:p>
            <a:pPr lvl="3">
              <a:defRPr sz="1800"/>
            </a:pPr>
            <a:r>
              <a:rPr sz="3200"/>
              <a:t>Quarto nível</a:t>
            </a:r>
            <a:endParaRPr sz="3200"/>
          </a:p>
          <a:p>
            <a:pPr lvl="4">
              <a:defRPr sz="1800"/>
            </a:pPr>
            <a:r>
              <a:rPr sz="3200"/>
              <a:t>Quinto nível</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ítulo e conteúdo">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Clique para editar o estilo do título mestre</a:t>
            </a:r>
          </a:p>
        </p:txBody>
      </p:sp>
      <p:sp>
        <p:nvSpPr>
          <p:cNvPr id="11" name="Shape 11"/>
          <p:cNvSpPr/>
          <p:nvPr>
            <p:ph type="body" idx="1"/>
          </p:nvPr>
        </p:nvSpPr>
        <p:spPr>
          <a:prstGeom prst="rect">
            <a:avLst/>
          </a:prstGeom>
        </p:spPr>
        <p:txBody>
          <a:bodyPr/>
          <a:lstStyle/>
          <a:p>
            <a:pPr lvl="0">
              <a:defRPr sz="1800"/>
            </a:pPr>
            <a:r>
              <a:rPr sz="3200"/>
              <a:t>Clique para editar os estilos do texto mestre</a:t>
            </a:r>
            <a:endParaRPr sz="3200"/>
          </a:p>
          <a:p>
            <a:pPr lvl="1">
              <a:defRPr sz="1800"/>
            </a:pPr>
            <a:r>
              <a:rPr sz="3200"/>
              <a:t>Segundo nível</a:t>
            </a:r>
            <a:endParaRPr sz="3200"/>
          </a:p>
          <a:p>
            <a:pPr lvl="2">
              <a:defRPr sz="1800"/>
            </a:pPr>
            <a:r>
              <a:rPr sz="3200"/>
              <a:t>Terceiro nível</a:t>
            </a:r>
            <a:endParaRPr sz="3200"/>
          </a:p>
          <a:p>
            <a:pPr lvl="3">
              <a:defRPr sz="1800"/>
            </a:pPr>
            <a:r>
              <a:rPr sz="3200"/>
              <a:t>Quarto nível</a:t>
            </a:r>
            <a:endParaRPr sz="3200"/>
          </a:p>
          <a:p>
            <a:pPr lvl="4">
              <a:defRPr sz="1800"/>
            </a:pPr>
            <a:r>
              <a:rPr sz="3200"/>
              <a:t>Quinto nível</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Cabeçalho da Seção">
    <p:spTree>
      <p:nvGrpSpPr>
        <p:cNvPr id="1" name=""/>
        <p:cNvGrpSpPr/>
        <p:nvPr/>
      </p:nvGrpSpPr>
      <p:grpSpPr>
        <a:xfrm>
          <a:off x="0" y="0"/>
          <a:ext cx="0" cy="0"/>
          <a:chOff x="0" y="0"/>
          <a:chExt cx="0" cy="0"/>
        </a:xfrm>
      </p:grpSpPr>
      <p:sp>
        <p:nvSpPr>
          <p:cNvPr id="14" name="Shape 14"/>
          <p:cNvSpPr/>
          <p:nvPr>
            <p:ph type="title"/>
          </p:nvPr>
        </p:nvSpPr>
        <p:spPr>
          <a:xfrm>
            <a:off x="722312" y="4406900"/>
            <a:ext cx="7772401" cy="1362075"/>
          </a:xfrm>
          <a:prstGeom prst="rect">
            <a:avLst/>
          </a:prstGeom>
        </p:spPr>
        <p:txBody>
          <a:bodyPr anchor="t"/>
          <a:lstStyle>
            <a:lvl1pPr algn="l">
              <a:defRPr b="1" cap="all" sz="4000"/>
            </a:lvl1pPr>
          </a:lstStyle>
          <a:p>
            <a:pPr lvl="0">
              <a:defRPr b="0" cap="none" sz="1800"/>
            </a:pPr>
            <a:r>
              <a:rPr b="1" cap="all" sz="4000"/>
              <a:t>Clique para editar o estilo do título mestre</a:t>
            </a:r>
          </a:p>
        </p:txBody>
      </p:sp>
      <p:sp>
        <p:nvSpPr>
          <p:cNvPr id="15" name="Shape 15"/>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pPr lvl="0">
              <a:defRPr sz="1800">
                <a:solidFill>
                  <a:srgbClr val="000000"/>
                </a:solidFill>
              </a:defRPr>
            </a:pPr>
            <a:r>
              <a:rPr sz="2000">
                <a:solidFill>
                  <a:srgbClr val="888888"/>
                </a:solidFill>
              </a:rPr>
              <a:t>Clique para editar os estilos do texto mestre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uas Partes de Conteúdo">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Clique para editar o estilo do título mestre</a:t>
            </a:r>
          </a:p>
        </p:txBody>
      </p:sp>
      <p:sp>
        <p:nvSpPr>
          <p:cNvPr id="19" name="Shape 19"/>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Clique para editar os estilos do texto mestre</a:t>
            </a:r>
            <a:endParaRPr sz="2800"/>
          </a:p>
          <a:p>
            <a:pPr lvl="1">
              <a:defRPr sz="1800"/>
            </a:pPr>
            <a:r>
              <a:rPr sz="2800"/>
              <a:t>Segundo nível</a:t>
            </a:r>
            <a:endParaRPr sz="2800"/>
          </a:p>
          <a:p>
            <a:pPr lvl="2">
              <a:defRPr sz="1800"/>
            </a:pPr>
            <a:r>
              <a:rPr sz="2800"/>
              <a:t>Terceiro nível</a:t>
            </a:r>
            <a:endParaRPr sz="2800"/>
          </a:p>
          <a:p>
            <a:pPr lvl="3">
              <a:defRPr sz="1800"/>
            </a:pPr>
            <a:r>
              <a:rPr sz="2800"/>
              <a:t>Quarto nível</a:t>
            </a:r>
            <a:endParaRPr sz="2800"/>
          </a:p>
          <a:p>
            <a:pPr lvl="4">
              <a:defRPr sz="1800"/>
            </a:pPr>
            <a:r>
              <a:rPr sz="2800"/>
              <a:t>Quinto nível</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ação">
    <p:spTree>
      <p:nvGrpSpPr>
        <p:cNvPr id="1" name=""/>
        <p:cNvGrpSpPr/>
        <p:nvPr/>
      </p:nvGrpSpPr>
      <p:grpSpPr>
        <a:xfrm>
          <a:off x="0" y="0"/>
          <a:ext cx="0" cy="0"/>
          <a:chOff x="0" y="0"/>
          <a:chExt cx="0" cy="0"/>
        </a:xfrm>
      </p:grpSpPr>
      <p:sp>
        <p:nvSpPr>
          <p:cNvPr id="22" name="Shape 22"/>
          <p:cNvSpPr/>
          <p:nvPr>
            <p:ph type="title"/>
          </p:nvPr>
        </p:nvSpPr>
        <p:spPr>
          <a:xfrm>
            <a:off x="457200" y="256810"/>
            <a:ext cx="8229600" cy="1178656"/>
          </a:xfrm>
          <a:prstGeom prst="rect">
            <a:avLst/>
          </a:prstGeom>
        </p:spPr>
        <p:txBody>
          <a:bodyPr/>
          <a:lstStyle/>
          <a:p>
            <a:pPr lvl="0">
              <a:defRPr sz="1800"/>
            </a:pPr>
            <a:r>
              <a:rPr sz="4400"/>
              <a:t>Clique para editar o estilo do título mestre</a:t>
            </a:r>
          </a:p>
        </p:txBody>
      </p:sp>
      <p:sp>
        <p:nvSpPr>
          <p:cNvPr id="23" name="Shape 23"/>
          <p:cNvSpPr/>
          <p:nvPr>
            <p:ph type="body" idx="1"/>
          </p:nvPr>
        </p:nvSpPr>
        <p:spPr>
          <a:xfrm>
            <a:off x="457200" y="1435465"/>
            <a:ext cx="4040188" cy="739410"/>
          </a:xfrm>
          <a:prstGeom prst="rect">
            <a:avLst/>
          </a:prstGeom>
        </p:spPr>
        <p:txBody>
          <a:bodyPr anchor="b"/>
          <a:lstStyle>
            <a:lvl1pPr marL="0" indent="0">
              <a:spcBef>
                <a:spcPts val="500"/>
              </a:spcBef>
              <a:buSzTx/>
              <a:buFontTx/>
              <a:buNone/>
              <a:defRPr b="1" sz="2400"/>
            </a:lvl1pPr>
          </a:lstStyle>
          <a:p>
            <a:pPr lvl="0">
              <a:defRPr b="0" sz="1800"/>
            </a:pPr>
            <a:r>
              <a:rPr b="1" sz="2400"/>
              <a:t>Clique para editar os estilos do texto mestre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Somente título">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lvl="0">
              <a:defRPr sz="1800"/>
            </a:pPr>
            <a:r>
              <a:rPr sz="4400"/>
              <a:t>Clique para editar o estilo do título mestre</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Em branco">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údo com Legenda">
    <p:spTree>
      <p:nvGrpSpPr>
        <p:cNvPr id="1" name=""/>
        <p:cNvGrpSpPr/>
        <p:nvPr/>
      </p:nvGrpSpPr>
      <p:grpSpPr>
        <a:xfrm>
          <a:off x="0" y="0"/>
          <a:ext cx="0" cy="0"/>
          <a:chOff x="0" y="0"/>
          <a:chExt cx="0" cy="0"/>
        </a:xfrm>
      </p:grpSpPr>
      <p:sp>
        <p:nvSpPr>
          <p:cNvPr id="31" name="Shape 31"/>
          <p:cNvSpPr/>
          <p:nvPr>
            <p:ph type="title"/>
          </p:nvPr>
        </p:nvSpPr>
        <p:spPr>
          <a:xfrm>
            <a:off x="457200" y="0"/>
            <a:ext cx="3008314" cy="1435100"/>
          </a:xfrm>
          <a:prstGeom prst="rect">
            <a:avLst/>
          </a:prstGeom>
        </p:spPr>
        <p:txBody>
          <a:bodyPr anchor="b"/>
          <a:lstStyle>
            <a:lvl1pPr algn="l">
              <a:defRPr b="1" sz="2000"/>
            </a:lvl1pPr>
          </a:lstStyle>
          <a:p>
            <a:pPr lvl="0">
              <a:defRPr b="0" sz="1800"/>
            </a:pPr>
            <a:r>
              <a:rPr b="1" sz="2000"/>
              <a:t>Clique para editar o estilo do título mestre</a:t>
            </a:r>
          </a:p>
        </p:txBody>
      </p:sp>
      <p:sp>
        <p:nvSpPr>
          <p:cNvPr id="32" name="Shape 32"/>
          <p:cNvSpPr/>
          <p:nvPr>
            <p:ph type="body" idx="1"/>
          </p:nvPr>
        </p:nvSpPr>
        <p:spPr>
          <a:xfrm>
            <a:off x="3575050" y="273050"/>
            <a:ext cx="5111750" cy="6584950"/>
          </a:xfrm>
          <a:prstGeom prst="rect">
            <a:avLst/>
          </a:prstGeom>
        </p:spPr>
        <p:txBody>
          <a:bodyPr/>
          <a:lstStyle/>
          <a:p>
            <a:pPr lvl="0">
              <a:defRPr sz="1800"/>
            </a:pPr>
            <a:r>
              <a:rPr sz="3200"/>
              <a:t>Clique para editar os estilos do texto mestre</a:t>
            </a:r>
            <a:endParaRPr sz="3200"/>
          </a:p>
          <a:p>
            <a:pPr lvl="1">
              <a:defRPr sz="1800"/>
            </a:pPr>
            <a:r>
              <a:rPr sz="3200"/>
              <a:t>Segundo nível</a:t>
            </a:r>
            <a:endParaRPr sz="3200"/>
          </a:p>
          <a:p>
            <a:pPr lvl="2">
              <a:defRPr sz="1800"/>
            </a:pPr>
            <a:r>
              <a:rPr sz="3200"/>
              <a:t>Terceiro nível</a:t>
            </a:r>
            <a:endParaRPr sz="3200"/>
          </a:p>
          <a:p>
            <a:pPr lvl="3">
              <a:defRPr sz="1800"/>
            </a:pPr>
            <a:r>
              <a:rPr sz="3200"/>
              <a:t>Quarto nível</a:t>
            </a:r>
            <a:endParaRPr sz="3200"/>
          </a:p>
          <a:p>
            <a:pPr lvl="4">
              <a:defRPr sz="1800"/>
            </a:pPr>
            <a:r>
              <a:rPr sz="3200"/>
              <a:t>Quinto nível</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Imagem com Legenda">
    <p:spTree>
      <p:nvGrpSpPr>
        <p:cNvPr id="1" name=""/>
        <p:cNvGrpSpPr/>
        <p:nvPr/>
      </p:nvGrpSpPr>
      <p:grpSpPr>
        <a:xfrm>
          <a:off x="0" y="0"/>
          <a:ext cx="0" cy="0"/>
          <a:chOff x="0" y="0"/>
          <a:chExt cx="0" cy="0"/>
        </a:xfrm>
      </p:grpSpPr>
      <p:sp>
        <p:nvSpPr>
          <p:cNvPr id="35" name="Shape 35"/>
          <p:cNvSpPr/>
          <p:nvPr>
            <p:ph type="title"/>
          </p:nvPr>
        </p:nvSpPr>
        <p:spPr>
          <a:xfrm>
            <a:off x="1792288" y="4800600"/>
            <a:ext cx="5486401" cy="566738"/>
          </a:xfrm>
          <a:prstGeom prst="rect">
            <a:avLst/>
          </a:prstGeom>
        </p:spPr>
        <p:txBody>
          <a:bodyPr anchor="b"/>
          <a:lstStyle>
            <a:lvl1pPr algn="l">
              <a:defRPr b="1" sz="2000"/>
            </a:lvl1pPr>
          </a:lstStyle>
          <a:p>
            <a:pPr lvl="0">
              <a:defRPr b="0" sz="1800"/>
            </a:pPr>
            <a:r>
              <a:rPr b="1" sz="2000"/>
              <a:t>Clique para editar o estilo do título mestre</a:t>
            </a:r>
          </a:p>
        </p:txBody>
      </p:sp>
      <p:sp>
        <p:nvSpPr>
          <p:cNvPr id="36" name="Shape 36"/>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stStyle>
          <a:p>
            <a:pPr lvl="0">
              <a:defRPr sz="1800"/>
            </a:pPr>
            <a:r>
              <a:rPr sz="1400"/>
              <a:t>Clique para editar os estilos do texto mestre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Clique para editar o estilo do título mestre</a:t>
            </a:r>
          </a:p>
        </p:txBody>
      </p:sp>
      <p:sp>
        <p:nvSpPr>
          <p:cNvPr id="3" name="Shape 3"/>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3200"/>
              <a:t>Clique para editar os estilos do texto mestre</a:t>
            </a:r>
            <a:endParaRPr sz="3200"/>
          </a:p>
          <a:p>
            <a:pPr lvl="1">
              <a:defRPr sz="1800"/>
            </a:pPr>
            <a:r>
              <a:rPr sz="3200"/>
              <a:t>Segundo nível</a:t>
            </a:r>
            <a:endParaRPr sz="3200"/>
          </a:p>
          <a:p>
            <a:pPr lvl="2">
              <a:defRPr sz="1800"/>
            </a:pPr>
            <a:r>
              <a:rPr sz="3200"/>
              <a:t>Terceiro nível</a:t>
            </a:r>
            <a:endParaRPr sz="3200"/>
          </a:p>
          <a:p>
            <a:pPr lvl="3">
              <a:defRPr sz="1800"/>
            </a:pPr>
            <a:r>
              <a:rPr sz="3200"/>
              <a:t>Quarto nível</a:t>
            </a:r>
            <a:endParaRPr sz="3200"/>
          </a:p>
          <a:p>
            <a:pPr lvl="4">
              <a:defRPr sz="1800"/>
            </a:pPr>
            <a:r>
              <a:rPr sz="3200"/>
              <a:t>Quinto nível</a:t>
            </a:r>
          </a:p>
        </p:txBody>
      </p:sp>
      <p:sp>
        <p:nvSpPr>
          <p:cNvPr id="4" name="Shape 4"/>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685800" y="2463031"/>
            <a:ext cx="7772400" cy="1470026"/>
          </a:xfrm>
          <a:prstGeom prst="rect">
            <a:avLst/>
          </a:prstGeom>
        </p:spPr>
        <p:txBody>
          <a:bodyPr/>
          <a:lstStyle/>
          <a:p>
            <a:pPr lvl="0">
              <a:defRPr sz="1800"/>
            </a:pPr>
            <a:r>
              <a:rPr sz="4400"/>
              <a:t>An</a:t>
            </a:r>
            <a:r>
              <a:rPr sz="4400"/>
              <a:t>álise Estática</a:t>
            </a:r>
          </a:p>
        </p:txBody>
      </p:sp>
      <p:sp>
        <p:nvSpPr>
          <p:cNvPr id="50" name="Shape 50"/>
          <p:cNvSpPr/>
          <p:nvPr/>
        </p:nvSpPr>
        <p:spPr>
          <a:xfrm>
            <a:off x="1048054" y="383537"/>
            <a:ext cx="3025183" cy="5760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defTabSz="868680">
              <a:lnSpc>
                <a:spcPct val="80000"/>
              </a:lnSpc>
              <a:spcBef>
                <a:spcPts val="100"/>
              </a:spcBef>
            </a:pPr>
            <a:r>
              <a:rPr b="1" sz="1615">
                <a:latin typeface="Aharoni"/>
                <a:ea typeface="Aharoni"/>
                <a:cs typeface="Aharoni"/>
                <a:sym typeface="Aharoni"/>
              </a:rPr>
              <a:t>Compiladores (IF688), UFPE</a:t>
            </a:r>
            <a:endParaRPr sz="1900">
              <a:solidFill>
                <a:srgbClr val="888888"/>
              </a:solidFill>
            </a:endParaRPr>
          </a:p>
          <a:p>
            <a:pPr lvl="0" defTabSz="868680">
              <a:lnSpc>
                <a:spcPct val="80000"/>
              </a:lnSpc>
              <a:spcBef>
                <a:spcPts val="100"/>
              </a:spcBef>
            </a:pPr>
            <a:r>
              <a:rPr b="1" sz="1615">
                <a:latin typeface="Aharoni"/>
                <a:ea typeface="Aharoni"/>
                <a:cs typeface="Aharoni"/>
                <a:sym typeface="Aharoni"/>
              </a:rPr>
              <a:t>Marcelo d’Amorim</a:t>
            </a:r>
          </a:p>
        </p:txBody>
      </p:sp>
      <p:pic>
        <p:nvPicPr>
          <p:cNvPr id="51" name="image1.jpg" descr="http://www.cin.ufpe.br/~paguso/ufpethesis/img/logoufpe.jpg"/>
          <p:cNvPicPr/>
          <p:nvPr/>
        </p:nvPicPr>
        <p:blipFill>
          <a:blip r:embed="rId2">
            <a:extLst/>
          </a:blip>
          <a:stretch>
            <a:fillRect/>
          </a:stretch>
        </p:blipFill>
        <p:spPr>
          <a:xfrm>
            <a:off x="0" y="-2179"/>
            <a:ext cx="1048056" cy="1347499"/>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xfrm>
            <a:off x="457200" y="274638"/>
            <a:ext cx="8229600" cy="1143001"/>
          </a:xfrm>
          <a:prstGeom prst="rect">
            <a:avLst/>
          </a:prstGeom>
        </p:spPr>
        <p:txBody>
          <a:bodyPr/>
          <a:lstStyle/>
          <a:p>
            <a:pPr lvl="0">
              <a:defRPr sz="1800"/>
            </a:pPr>
            <a:r>
              <a:rPr sz="4400"/>
              <a:t>Dataflow Analysis</a:t>
            </a:r>
          </a:p>
        </p:txBody>
      </p:sp>
      <p:sp>
        <p:nvSpPr>
          <p:cNvPr id="99" name="Shape 99"/>
          <p:cNvSpPr/>
          <p:nvPr>
            <p:ph type="body" idx="1"/>
          </p:nvPr>
        </p:nvSpPr>
        <p:spPr>
          <a:xfrm>
            <a:off x="457200" y="1600200"/>
            <a:ext cx="8686800" cy="4525963"/>
          </a:xfrm>
          <a:prstGeom prst="rect">
            <a:avLst/>
          </a:prstGeom>
        </p:spPr>
        <p:txBody>
          <a:bodyPr/>
          <a:lstStyle/>
          <a:p>
            <a:pPr lvl="0">
              <a:defRPr sz="1800"/>
            </a:pPr>
            <a:r>
              <a:rPr sz="3200"/>
              <a:t>O que faz? </a:t>
            </a:r>
            <a:endParaRPr sz="3200"/>
          </a:p>
          <a:p>
            <a:pPr lvl="1" marL="742950" indent="-285750">
              <a:spcBef>
                <a:spcPts val="600"/>
              </a:spcBef>
              <a:defRPr sz="1800"/>
            </a:pPr>
            <a:r>
              <a:rPr sz="2800"/>
              <a:t>Coleta informação de análise (e.g., definições alcancáveis) até não encontrar nada novo</a:t>
            </a:r>
            <a:endParaRPr sz="2800"/>
          </a:p>
          <a:p>
            <a:pPr lvl="0">
              <a:defRPr sz="1800"/>
            </a:pPr>
            <a:r>
              <a:rPr sz="3200"/>
              <a:t>Tipicamente análise é sound e incomplete</a:t>
            </a:r>
            <a:endParaRPr sz="3200"/>
          </a:p>
          <a:p>
            <a:pPr lvl="1" marL="742950" indent="-285750">
              <a:spcBef>
                <a:spcPts val="600"/>
              </a:spcBef>
              <a:defRPr sz="1800"/>
            </a:pPr>
            <a:r>
              <a:rPr sz="2800"/>
              <a:t>No exemplo anterior</a:t>
            </a:r>
            <a:endParaRPr sz="2800"/>
          </a:p>
          <a:p>
            <a:pPr lvl="2" marL="1143000" indent="-228600">
              <a:spcBef>
                <a:spcPts val="500"/>
              </a:spcBef>
              <a:defRPr sz="1800"/>
            </a:pPr>
            <a:r>
              <a:rPr sz="2400"/>
              <a:t>Sound: Não está OK perder uma dependência real</a:t>
            </a:r>
            <a:endParaRPr sz="2400"/>
          </a:p>
          <a:p>
            <a:pPr lvl="2" marL="1143000" indent="-228600">
              <a:spcBef>
                <a:spcPts val="500"/>
              </a:spcBef>
              <a:defRPr sz="1800"/>
            </a:pPr>
            <a:r>
              <a:rPr sz="2400"/>
              <a:t>Incomplete: Está OK identificar dependências irreais</a:t>
            </a:r>
          </a:p>
        </p:txBody>
      </p:sp>
      <p:pic>
        <p:nvPicPr>
          <p:cNvPr id="100" name="image5.png"/>
          <p:cNvPicPr/>
          <p:nvPr/>
        </p:nvPicPr>
        <p:blipFill>
          <a:blip r:embed="rId2">
            <a:extLst/>
          </a:blip>
          <a:stretch>
            <a:fillRect/>
          </a:stretch>
        </p:blipFill>
        <p:spPr>
          <a:xfrm>
            <a:off x="179511" y="5085184"/>
            <a:ext cx="1802639" cy="1643221"/>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nvSpPr>
        <p:spPr>
          <a:xfrm>
            <a:off x="7894638" y="1954213"/>
            <a:ext cx="282576" cy="2328862"/>
          </a:xfrm>
          <a:prstGeom prst="rect">
            <a:avLst/>
          </a:prstGeom>
          <a:solidFill>
            <a:srgbClr val="EAEAEA"/>
          </a:solidFill>
          <a:ln w="12700">
            <a:miter lim="400000"/>
          </a:ln>
        </p:spPr>
        <p:txBody>
          <a:bodyPr lIns="0" tIns="0" rIns="0" bIns="0" anchor="ctr"/>
          <a:lstStyle/>
          <a:p>
            <a:pPr lvl="0"/>
          </a:p>
        </p:txBody>
      </p:sp>
      <p:grpSp>
        <p:nvGrpSpPr>
          <p:cNvPr id="115" name="Group 115"/>
          <p:cNvGrpSpPr/>
          <p:nvPr/>
        </p:nvGrpSpPr>
        <p:grpSpPr>
          <a:xfrm>
            <a:off x="2628900" y="1606549"/>
            <a:ext cx="1895475" cy="3144839"/>
            <a:chOff x="0" y="0"/>
            <a:chExt cx="1895475" cy="3144838"/>
          </a:xfrm>
        </p:grpSpPr>
        <p:sp>
          <p:nvSpPr>
            <p:cNvPr id="103" name="Shape 103"/>
            <p:cNvSpPr/>
            <p:nvPr/>
          </p:nvSpPr>
          <p:spPr>
            <a:xfrm>
              <a:off x="0" y="-1"/>
              <a:ext cx="1895475" cy="3144839"/>
            </a:xfrm>
            <a:prstGeom prst="rect">
              <a:avLst/>
            </a:prstGeom>
            <a:solidFill>
              <a:srgbClr val="DDDDDD"/>
            </a:solidFill>
            <a:ln w="19050" cap="flat">
              <a:solidFill>
                <a:srgbClr val="000000"/>
              </a:solidFill>
              <a:prstDash val="solid"/>
              <a:miter lim="800000"/>
            </a:ln>
            <a:effectLst/>
          </p:spPr>
          <p:txBody>
            <a:bodyPr wrap="square" lIns="0" tIns="0" rIns="0" bIns="0" numCol="1" anchor="ctr">
              <a:noAutofit/>
            </a:bodyPr>
            <a:lstStyle/>
            <a:p>
              <a:pPr lvl="0"/>
            </a:p>
          </p:txBody>
        </p:sp>
        <p:sp>
          <p:nvSpPr>
            <p:cNvPr id="104" name="Shape 104"/>
            <p:cNvSpPr/>
            <p:nvPr/>
          </p:nvSpPr>
          <p:spPr>
            <a:xfrm>
              <a:off x="341245" y="625475"/>
              <a:ext cx="946285" cy="364491"/>
            </a:xfrm>
            <a:prstGeom prst="rect">
              <a:avLst/>
            </a:prstGeom>
            <a:solidFill>
              <a:srgbClr val="EAEAEA"/>
            </a:solidFill>
            <a:ln w="19050"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defRPr b="1">
                  <a:latin typeface="Courier New"/>
                  <a:ea typeface="Courier New"/>
                  <a:cs typeface="Courier New"/>
                  <a:sym typeface="Courier New"/>
                </a:defRPr>
              </a:lvl1pPr>
            </a:lstStyle>
            <a:p>
              <a:pPr lvl="0">
                <a:defRPr b="0"/>
              </a:pPr>
              <a:r>
                <a:rPr b="1"/>
                <a:t>x = 0;</a:t>
              </a:r>
            </a:p>
          </p:txBody>
        </p:sp>
        <p:sp>
          <p:nvSpPr>
            <p:cNvPr id="105" name="Shape 105"/>
            <p:cNvSpPr/>
            <p:nvPr/>
          </p:nvSpPr>
          <p:spPr>
            <a:xfrm flipH="1">
              <a:off x="803275" y="71437"/>
              <a:ext cx="1" cy="503238"/>
            </a:xfrm>
            <a:prstGeom prst="line">
              <a:avLst/>
            </a:prstGeom>
            <a:noFill/>
            <a:ln w="38100" cap="flat">
              <a:solidFill>
                <a:srgbClr val="6600CC"/>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06" name="Shape 106"/>
            <p:cNvSpPr/>
            <p:nvPr/>
          </p:nvSpPr>
          <p:spPr>
            <a:xfrm flipH="1">
              <a:off x="803275" y="1066800"/>
              <a:ext cx="1" cy="503238"/>
            </a:xfrm>
            <a:prstGeom prst="line">
              <a:avLst/>
            </a:prstGeom>
            <a:noFill/>
            <a:ln w="38100" cap="flat">
              <a:solidFill>
                <a:srgbClr val="6600CC"/>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07" name="Shape 107"/>
            <p:cNvSpPr/>
            <p:nvPr/>
          </p:nvSpPr>
          <p:spPr>
            <a:xfrm>
              <a:off x="216763" y="1616075"/>
              <a:ext cx="1220649" cy="364491"/>
            </a:xfrm>
            <a:prstGeom prst="rect">
              <a:avLst/>
            </a:prstGeom>
            <a:solidFill>
              <a:srgbClr val="EAEAEA"/>
            </a:solidFill>
            <a:ln w="19050"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defRPr b="1">
                  <a:latin typeface="Courier New"/>
                  <a:ea typeface="Courier New"/>
                  <a:cs typeface="Courier New"/>
                  <a:sym typeface="Courier New"/>
                </a:defRPr>
              </a:lvl1pPr>
            </a:lstStyle>
            <a:p>
              <a:pPr lvl="0">
                <a:defRPr b="0"/>
              </a:pPr>
              <a:r>
                <a:rPr b="1"/>
                <a:t>x = x+1;</a:t>
              </a:r>
            </a:p>
          </p:txBody>
        </p:sp>
        <p:sp>
          <p:nvSpPr>
            <p:cNvPr id="108" name="Shape 108"/>
            <p:cNvSpPr/>
            <p:nvPr/>
          </p:nvSpPr>
          <p:spPr>
            <a:xfrm>
              <a:off x="866775" y="2047875"/>
              <a:ext cx="269876" cy="554038"/>
            </a:xfrm>
            <a:prstGeom prst="line">
              <a:avLst/>
            </a:prstGeom>
            <a:noFill/>
            <a:ln w="38100" cap="flat">
              <a:solidFill>
                <a:srgbClr val="6600CC"/>
              </a:solidFill>
              <a:prstDash val="solid"/>
              <a:round/>
              <a:tailEnd type="triangle" w="med" len="me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09" name="Shape 109"/>
            <p:cNvSpPr/>
            <p:nvPr/>
          </p:nvSpPr>
          <p:spPr>
            <a:xfrm>
              <a:off x="82449" y="1183689"/>
              <a:ext cx="666852" cy="1354126"/>
            </a:xfrm>
            <a:custGeom>
              <a:avLst/>
              <a:gdLst/>
              <a:ahLst/>
              <a:cxnLst>
                <a:cxn ang="0">
                  <a:pos x="wd2" y="hd2"/>
                </a:cxn>
                <a:cxn ang="5400000">
                  <a:pos x="wd2" y="hd2"/>
                </a:cxn>
                <a:cxn ang="10800000">
                  <a:pos x="wd2" y="hd2"/>
                </a:cxn>
                <a:cxn ang="16200000">
                  <a:pos x="wd2" y="hd2"/>
                </a:cxn>
              </a:cxnLst>
              <a:rect l="0" t="0" r="r" b="b"/>
              <a:pathLst>
                <a:path w="21249" h="20890" fill="norm" stroke="1" extrusionOk="0">
                  <a:moveTo>
                    <a:pt x="21249" y="13630"/>
                  </a:moveTo>
                  <a:cubicBezTo>
                    <a:pt x="20730" y="14473"/>
                    <a:pt x="20102" y="17435"/>
                    <a:pt x="18136" y="18639"/>
                  </a:cubicBezTo>
                  <a:cubicBezTo>
                    <a:pt x="16170" y="19843"/>
                    <a:pt x="12238" y="21119"/>
                    <a:pt x="9398" y="20854"/>
                  </a:cubicBezTo>
                  <a:cubicBezTo>
                    <a:pt x="6558" y="20589"/>
                    <a:pt x="2489" y="19602"/>
                    <a:pt x="1069" y="17098"/>
                  </a:cubicBezTo>
                  <a:cubicBezTo>
                    <a:pt x="-351" y="14593"/>
                    <a:pt x="-296" y="8621"/>
                    <a:pt x="878" y="5804"/>
                  </a:cubicBezTo>
                  <a:cubicBezTo>
                    <a:pt x="2052" y="2987"/>
                    <a:pt x="5274" y="771"/>
                    <a:pt x="8060" y="145"/>
                  </a:cubicBezTo>
                  <a:cubicBezTo>
                    <a:pt x="10845" y="-481"/>
                    <a:pt x="15351" y="1060"/>
                    <a:pt x="17563" y="2023"/>
                  </a:cubicBezTo>
                  <a:cubicBezTo>
                    <a:pt x="19774" y="2987"/>
                    <a:pt x="20484" y="5154"/>
                    <a:pt x="21249" y="5973"/>
                  </a:cubicBezTo>
                </a:path>
              </a:pathLst>
            </a:custGeom>
            <a:noFill/>
            <a:ln w="38100" cap="flat">
              <a:solidFill>
                <a:srgbClr val="6600CC"/>
              </a:solidFill>
              <a:prstDash val="solid"/>
              <a:round/>
              <a:tailEnd type="triangle" w="med" len="med"/>
            </a:ln>
            <a:effectLst/>
          </p:spPr>
          <p:txBody>
            <a:bodyPr wrap="square" lIns="0" tIns="0" rIns="0" bIns="0" numCol="1" anchor="t">
              <a:noAutofit/>
            </a:bodyPr>
            <a:lstStyle/>
            <a:p>
              <a:pPr lvl="0"/>
            </a:p>
          </p:txBody>
        </p:sp>
        <p:sp>
          <p:nvSpPr>
            <p:cNvPr id="110" name="Shape 110"/>
            <p:cNvSpPr/>
            <p:nvPr/>
          </p:nvSpPr>
          <p:spPr>
            <a:xfrm>
              <a:off x="437097" y="2649538"/>
              <a:ext cx="1357831" cy="364491"/>
            </a:xfrm>
            <a:prstGeom prst="rect">
              <a:avLst/>
            </a:prstGeom>
            <a:solidFill>
              <a:srgbClr val="EAEAEA"/>
            </a:solidFill>
            <a:ln w="19050"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r>
                <a:rPr b="1" u="sng">
                  <a:solidFill>
                    <a:srgbClr val="EEECE1"/>
                  </a:solidFill>
                  <a:latin typeface="Courier New"/>
                  <a:ea typeface="Courier New"/>
                  <a:cs typeface="Courier New"/>
                  <a:sym typeface="Courier New"/>
                </a:rPr>
                <a:t>output</a:t>
              </a:r>
              <a:r>
                <a:rPr b="1">
                  <a:solidFill>
                    <a:srgbClr val="EEECE1"/>
                  </a:solidFill>
                  <a:latin typeface="Courier New"/>
                  <a:ea typeface="Courier New"/>
                  <a:cs typeface="Courier New"/>
                  <a:sym typeface="Courier New"/>
                </a:rPr>
                <a:t> x;</a:t>
              </a:r>
            </a:p>
          </p:txBody>
        </p:sp>
        <p:grpSp>
          <p:nvGrpSpPr>
            <p:cNvPr id="114" name="Group 114"/>
            <p:cNvGrpSpPr/>
            <p:nvPr/>
          </p:nvGrpSpPr>
          <p:grpSpPr>
            <a:xfrm>
              <a:off x="677862" y="1196975"/>
              <a:ext cx="77788" cy="119063"/>
              <a:chOff x="0" y="0"/>
              <a:chExt cx="77787" cy="119062"/>
            </a:xfrm>
          </p:grpSpPr>
          <p:sp>
            <p:nvSpPr>
              <p:cNvPr id="111" name="Shape 111"/>
              <p:cNvSpPr/>
              <p:nvPr/>
            </p:nvSpPr>
            <p:spPr>
              <a:xfrm flipH="1">
                <a:off x="0" y="119062"/>
                <a:ext cx="77788" cy="1"/>
              </a:xfrm>
              <a:prstGeom prst="line">
                <a:avLst/>
              </a:prstGeom>
              <a:noFill/>
              <a:ln w="28575" cap="flat">
                <a:solidFill>
                  <a:srgbClr val="C0504D"/>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12" name="Shape 112"/>
              <p:cNvSpPr/>
              <p:nvPr/>
            </p:nvSpPr>
            <p:spPr>
              <a:xfrm flipH="1">
                <a:off x="0" y="-1"/>
                <a:ext cx="1" cy="119064"/>
              </a:xfrm>
              <a:prstGeom prst="line">
                <a:avLst/>
              </a:prstGeom>
              <a:noFill/>
              <a:ln w="28575" cap="flat">
                <a:solidFill>
                  <a:srgbClr val="C0504D"/>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13" name="Shape 113"/>
              <p:cNvSpPr/>
              <p:nvPr/>
            </p:nvSpPr>
            <p:spPr>
              <a:xfrm flipH="1">
                <a:off x="76114" y="-1"/>
                <a:ext cx="1" cy="119064"/>
              </a:xfrm>
              <a:prstGeom prst="line">
                <a:avLst/>
              </a:prstGeom>
              <a:noFill/>
              <a:ln w="28575" cap="flat">
                <a:solidFill>
                  <a:srgbClr val="C0504D"/>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grpSp>
      <p:sp>
        <p:nvSpPr>
          <p:cNvPr id="116" name="Shape 116"/>
          <p:cNvSpPr/>
          <p:nvPr/>
        </p:nvSpPr>
        <p:spPr>
          <a:xfrm>
            <a:off x="7751763" y="4595812"/>
            <a:ext cx="805049" cy="11731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sz="7200">
                <a:solidFill>
                  <a:srgbClr val="800080"/>
                </a:solidFill>
                <a:effectLst>
                  <a:outerShdw sx="100000" sy="100000" kx="0" ky="0" algn="b" rotWithShape="0" blurRad="38100" dist="38100" dir="2700000">
                    <a:srgbClr val="C0C0C0"/>
                  </a:outerShdw>
                </a:effectLst>
                <a:latin typeface="Wingdings 2"/>
                <a:ea typeface="Wingdings 2"/>
                <a:cs typeface="Wingdings 2"/>
                <a:sym typeface="Wingdings 2"/>
              </a:defRPr>
            </a:lvl1pPr>
          </a:lstStyle>
          <a:p>
            <a:pPr lvl="0">
              <a:defRPr sz="1800">
                <a:solidFill>
                  <a:srgbClr val="000000"/>
                </a:solidFill>
                <a:effectLst/>
              </a:defRPr>
            </a:pPr>
            <a:r>
              <a:rPr sz="7200">
                <a:solidFill>
                  <a:srgbClr val="800080"/>
                </a:solidFill>
                <a:effectLst>
                  <a:outerShdw sx="100000" sy="100000" kx="0" ky="0" algn="b" rotWithShape="0" blurRad="38100" dist="38100" dir="2700000">
                    <a:srgbClr val="C0C0C0"/>
                  </a:outerShdw>
                </a:effectLst>
              </a:rPr>
              <a:t>✓</a:t>
            </a:r>
          </a:p>
        </p:txBody>
      </p:sp>
      <p:grpSp>
        <p:nvGrpSpPr>
          <p:cNvPr id="123" name="Group 123"/>
          <p:cNvGrpSpPr/>
          <p:nvPr/>
        </p:nvGrpSpPr>
        <p:grpSpPr>
          <a:xfrm>
            <a:off x="117474" y="4176712"/>
            <a:ext cx="1862140" cy="1469519"/>
            <a:chOff x="0" y="0"/>
            <a:chExt cx="1862138" cy="1469517"/>
          </a:xfrm>
        </p:grpSpPr>
        <p:sp>
          <p:nvSpPr>
            <p:cNvPr id="117" name="Shape 117"/>
            <p:cNvSpPr/>
            <p:nvPr/>
          </p:nvSpPr>
          <p:spPr>
            <a:xfrm>
              <a:off x="0" y="0"/>
              <a:ext cx="1862139" cy="1469519"/>
            </a:xfrm>
            <a:prstGeom prst="rect">
              <a:avLst/>
            </a:prstGeom>
            <a:solidFill>
              <a:srgbClr val="EAEAEA"/>
            </a:solidFill>
            <a:ln w="19050"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p>
              <a:pPr lvl="0"/>
              <a:r>
                <a:rPr b="1">
                  <a:solidFill>
                    <a:srgbClr val="800080"/>
                  </a:solidFill>
                  <a:latin typeface="Courier New"/>
                  <a:ea typeface="Courier New"/>
                  <a:cs typeface="Courier New"/>
                  <a:sym typeface="Courier New"/>
                </a:rPr>
                <a:t>a</a:t>
              </a:r>
              <a:r>
                <a:rPr b="1">
                  <a:solidFill>
                    <a:srgbClr val="C0504D"/>
                  </a:solidFill>
                  <a:latin typeface="Courier New"/>
                  <a:ea typeface="Courier New"/>
                  <a:cs typeface="Courier New"/>
                  <a:sym typeface="Courier New"/>
                </a:rPr>
                <a:t> </a:t>
              </a:r>
              <a:r>
                <a:rPr b="1">
                  <a:latin typeface="Courier New"/>
                  <a:ea typeface="Courier New"/>
                  <a:cs typeface="Courier New"/>
                  <a:sym typeface="Courier New"/>
                </a:rPr>
                <a:t>=</a:t>
              </a:r>
              <a:r>
                <a:rPr b="1">
                  <a:solidFill>
                    <a:srgbClr val="C0504D"/>
                  </a:solidFill>
                  <a:latin typeface="Courier New"/>
                  <a:ea typeface="Courier New"/>
                  <a:cs typeface="Courier New"/>
                  <a:sym typeface="Courier New"/>
                </a:rPr>
                <a:t> </a:t>
              </a:r>
              <a:endParaRPr b="1">
                <a:solidFill>
                  <a:srgbClr val="C0504D"/>
                </a:solidFill>
                <a:latin typeface="Courier New"/>
                <a:ea typeface="Courier New"/>
                <a:cs typeface="Courier New"/>
                <a:sym typeface="Courier New"/>
              </a:endParaRPr>
            </a:p>
            <a:p>
              <a:pPr lvl="0"/>
              <a:r>
                <a:rPr b="1">
                  <a:solidFill>
                    <a:srgbClr val="800080"/>
                  </a:solidFill>
                  <a:latin typeface="Courier New"/>
                  <a:ea typeface="Courier New"/>
                  <a:cs typeface="Courier New"/>
                  <a:sym typeface="Courier New"/>
                </a:rPr>
                <a:t>b</a:t>
              </a:r>
              <a:r>
                <a:rPr b="1">
                  <a:solidFill>
                    <a:srgbClr val="C0504D"/>
                  </a:solidFill>
                  <a:latin typeface="Courier New"/>
                  <a:ea typeface="Courier New"/>
                  <a:cs typeface="Courier New"/>
                  <a:sym typeface="Courier New"/>
                </a:rPr>
                <a:t> </a:t>
              </a:r>
              <a:r>
                <a:rPr b="1">
                  <a:latin typeface="Courier New"/>
                  <a:ea typeface="Courier New"/>
                  <a:cs typeface="Courier New"/>
                  <a:sym typeface="Courier New"/>
                </a:rPr>
                <a:t>=</a:t>
              </a:r>
              <a:r>
                <a:rPr b="1">
                  <a:solidFill>
                    <a:srgbClr val="C0504D"/>
                  </a:solidFill>
                  <a:latin typeface="Courier New"/>
                  <a:ea typeface="Courier New"/>
                  <a:cs typeface="Courier New"/>
                  <a:sym typeface="Courier New"/>
                </a:rPr>
                <a:t> f</a:t>
              </a:r>
              <a:r>
                <a:rPr b="1" baseline="-25000">
                  <a:solidFill>
                    <a:srgbClr val="EEECE1"/>
                  </a:solidFill>
                  <a:latin typeface="Courier New"/>
                  <a:ea typeface="Courier New"/>
                  <a:cs typeface="Courier New"/>
                  <a:sym typeface="Courier New"/>
                </a:rPr>
                <a:t>x=0</a:t>
              </a:r>
              <a:r>
                <a:rPr b="1">
                  <a:solidFill>
                    <a:srgbClr val="C0504D"/>
                  </a:solidFill>
                  <a:latin typeface="Courier New"/>
                  <a:ea typeface="Courier New"/>
                  <a:cs typeface="Courier New"/>
                  <a:sym typeface="Courier New"/>
                </a:rPr>
                <a:t>(</a:t>
              </a:r>
              <a:r>
                <a:rPr b="1">
                  <a:solidFill>
                    <a:srgbClr val="800080"/>
                  </a:solidFill>
                  <a:latin typeface="Courier New"/>
                  <a:ea typeface="Courier New"/>
                  <a:cs typeface="Courier New"/>
                  <a:sym typeface="Courier New"/>
                </a:rPr>
                <a:t>a</a:t>
              </a:r>
              <a:r>
                <a:rPr b="1">
                  <a:solidFill>
                    <a:srgbClr val="C0504D"/>
                  </a:solidFill>
                  <a:latin typeface="Courier New"/>
                  <a:ea typeface="Courier New"/>
                  <a:cs typeface="Courier New"/>
                  <a:sym typeface="Courier New"/>
                </a:rPr>
                <a:t>)</a:t>
              </a:r>
              <a:endParaRPr b="1">
                <a:solidFill>
                  <a:srgbClr val="C0504D"/>
                </a:solidFill>
                <a:latin typeface="Courier New"/>
                <a:ea typeface="Courier New"/>
                <a:cs typeface="Courier New"/>
                <a:sym typeface="Courier New"/>
              </a:endParaRPr>
            </a:p>
            <a:p>
              <a:pPr lvl="0"/>
              <a:r>
                <a:rPr b="1">
                  <a:solidFill>
                    <a:srgbClr val="800080"/>
                  </a:solidFill>
                  <a:latin typeface="Courier New"/>
                  <a:ea typeface="Courier New"/>
                  <a:cs typeface="Courier New"/>
                  <a:sym typeface="Courier New"/>
                </a:rPr>
                <a:t>c</a:t>
              </a:r>
              <a:r>
                <a:rPr b="1">
                  <a:solidFill>
                    <a:srgbClr val="C0504D"/>
                  </a:solidFill>
                  <a:latin typeface="Courier New"/>
                  <a:ea typeface="Courier New"/>
                  <a:cs typeface="Courier New"/>
                  <a:sym typeface="Courier New"/>
                </a:rPr>
                <a:t> </a:t>
              </a:r>
              <a:r>
                <a:rPr b="1">
                  <a:latin typeface="Courier New"/>
                  <a:ea typeface="Courier New"/>
                  <a:cs typeface="Courier New"/>
                  <a:sym typeface="Courier New"/>
                </a:rPr>
                <a:t>=</a:t>
              </a:r>
              <a:r>
                <a:rPr b="1">
                  <a:solidFill>
                    <a:srgbClr val="C0504D"/>
                  </a:solidFill>
                  <a:latin typeface="Courier New"/>
                  <a:ea typeface="Courier New"/>
                  <a:cs typeface="Courier New"/>
                  <a:sym typeface="Courier New"/>
                </a:rPr>
                <a:t> </a:t>
              </a:r>
              <a:r>
                <a:rPr b="1">
                  <a:solidFill>
                    <a:srgbClr val="800080"/>
                  </a:solidFill>
                  <a:latin typeface="Courier New"/>
                  <a:ea typeface="Courier New"/>
                  <a:cs typeface="Courier New"/>
                  <a:sym typeface="Courier New"/>
                </a:rPr>
                <a:t>b</a:t>
              </a:r>
              <a:r>
                <a:rPr b="1">
                  <a:solidFill>
                    <a:srgbClr val="C0504D"/>
                  </a:solidFill>
                  <a:latin typeface="Courier New"/>
                  <a:ea typeface="Courier New"/>
                  <a:cs typeface="Courier New"/>
                  <a:sym typeface="Courier New"/>
                </a:rPr>
                <a:t>   </a:t>
              </a:r>
              <a:r>
                <a:rPr b="1">
                  <a:solidFill>
                    <a:srgbClr val="800080"/>
                  </a:solidFill>
                  <a:latin typeface="Courier New"/>
                  <a:ea typeface="Courier New"/>
                  <a:cs typeface="Courier New"/>
                  <a:sym typeface="Courier New"/>
                </a:rPr>
                <a:t>d</a:t>
              </a:r>
              <a:endParaRPr b="1">
                <a:solidFill>
                  <a:srgbClr val="800080"/>
                </a:solidFill>
                <a:latin typeface="Courier New"/>
                <a:ea typeface="Courier New"/>
                <a:cs typeface="Courier New"/>
                <a:sym typeface="Courier New"/>
              </a:endParaRPr>
            </a:p>
            <a:p>
              <a:pPr lvl="0"/>
              <a:r>
                <a:rPr b="1">
                  <a:solidFill>
                    <a:srgbClr val="800080"/>
                  </a:solidFill>
                  <a:latin typeface="Courier New"/>
                  <a:ea typeface="Courier New"/>
                  <a:cs typeface="Courier New"/>
                  <a:sym typeface="Courier New"/>
                </a:rPr>
                <a:t>d</a:t>
              </a:r>
              <a:r>
                <a:rPr b="1">
                  <a:solidFill>
                    <a:srgbClr val="C0504D"/>
                  </a:solidFill>
                  <a:latin typeface="Courier New"/>
                  <a:ea typeface="Courier New"/>
                  <a:cs typeface="Courier New"/>
                  <a:sym typeface="Courier New"/>
                </a:rPr>
                <a:t> </a:t>
              </a:r>
              <a:r>
                <a:rPr b="1">
                  <a:latin typeface="Courier New"/>
                  <a:ea typeface="Courier New"/>
                  <a:cs typeface="Courier New"/>
                  <a:sym typeface="Courier New"/>
                </a:rPr>
                <a:t>=</a:t>
              </a:r>
              <a:r>
                <a:rPr b="1">
                  <a:solidFill>
                    <a:srgbClr val="C0504D"/>
                  </a:solidFill>
                  <a:latin typeface="Courier New"/>
                  <a:ea typeface="Courier New"/>
                  <a:cs typeface="Courier New"/>
                  <a:sym typeface="Courier New"/>
                </a:rPr>
                <a:t> f</a:t>
              </a:r>
              <a:r>
                <a:rPr b="1" baseline="-25000">
                  <a:solidFill>
                    <a:srgbClr val="EEECE1"/>
                  </a:solidFill>
                  <a:latin typeface="Courier New"/>
                  <a:ea typeface="Courier New"/>
                  <a:cs typeface="Courier New"/>
                  <a:sym typeface="Courier New"/>
                </a:rPr>
                <a:t>x=x+1</a:t>
              </a:r>
              <a:r>
                <a:rPr b="1">
                  <a:solidFill>
                    <a:srgbClr val="C0504D"/>
                  </a:solidFill>
                  <a:latin typeface="Courier New"/>
                  <a:ea typeface="Courier New"/>
                  <a:cs typeface="Courier New"/>
                  <a:sym typeface="Courier New"/>
                </a:rPr>
                <a:t>(</a:t>
              </a:r>
              <a:r>
                <a:rPr b="1">
                  <a:solidFill>
                    <a:srgbClr val="800080"/>
                  </a:solidFill>
                  <a:latin typeface="Courier New"/>
                  <a:ea typeface="Courier New"/>
                  <a:cs typeface="Courier New"/>
                  <a:sym typeface="Courier New"/>
                </a:rPr>
                <a:t>c</a:t>
              </a:r>
              <a:r>
                <a:rPr b="1">
                  <a:solidFill>
                    <a:srgbClr val="C0504D"/>
                  </a:solidFill>
                  <a:latin typeface="Courier New"/>
                  <a:ea typeface="Courier New"/>
                  <a:cs typeface="Courier New"/>
                  <a:sym typeface="Courier New"/>
                </a:rPr>
                <a:t>)</a:t>
              </a:r>
              <a:endParaRPr b="1">
                <a:solidFill>
                  <a:srgbClr val="C0504D"/>
                </a:solidFill>
                <a:latin typeface="Courier New"/>
                <a:ea typeface="Courier New"/>
                <a:cs typeface="Courier New"/>
                <a:sym typeface="Courier New"/>
              </a:endParaRPr>
            </a:p>
            <a:p>
              <a:pPr lvl="0"/>
              <a:r>
                <a:rPr b="1">
                  <a:solidFill>
                    <a:srgbClr val="800080"/>
                  </a:solidFill>
                  <a:latin typeface="Courier New"/>
                  <a:ea typeface="Courier New"/>
                  <a:cs typeface="Courier New"/>
                  <a:sym typeface="Courier New"/>
                </a:rPr>
                <a:t>e</a:t>
              </a:r>
              <a:r>
                <a:rPr b="1">
                  <a:solidFill>
                    <a:srgbClr val="C0504D"/>
                  </a:solidFill>
                  <a:latin typeface="Courier New"/>
                  <a:ea typeface="Courier New"/>
                  <a:cs typeface="Courier New"/>
                  <a:sym typeface="Courier New"/>
                </a:rPr>
                <a:t> </a:t>
              </a:r>
              <a:r>
                <a:rPr b="1">
                  <a:latin typeface="Courier New"/>
                  <a:ea typeface="Courier New"/>
                  <a:cs typeface="Courier New"/>
                  <a:sym typeface="Courier New"/>
                </a:rPr>
                <a:t>=</a:t>
              </a:r>
              <a:r>
                <a:rPr b="1">
                  <a:solidFill>
                    <a:srgbClr val="C0504D"/>
                  </a:solidFill>
                  <a:latin typeface="Courier New"/>
                  <a:ea typeface="Courier New"/>
                  <a:cs typeface="Courier New"/>
                  <a:sym typeface="Courier New"/>
                </a:rPr>
                <a:t> </a:t>
              </a:r>
              <a:r>
                <a:rPr b="1">
                  <a:solidFill>
                    <a:srgbClr val="800080"/>
                  </a:solidFill>
                  <a:latin typeface="Courier New"/>
                  <a:ea typeface="Courier New"/>
                  <a:cs typeface="Courier New"/>
                  <a:sym typeface="Courier New"/>
                </a:rPr>
                <a:t>d</a:t>
              </a:r>
            </a:p>
          </p:txBody>
        </p:sp>
        <p:pic>
          <p:nvPicPr>
            <p:cNvPr id="118" name="image6.png"/>
            <p:cNvPicPr/>
            <p:nvPr/>
          </p:nvPicPr>
          <p:blipFill>
            <a:blip r:embed="rId2">
              <a:extLst/>
            </a:blip>
            <a:stretch>
              <a:fillRect/>
            </a:stretch>
          </p:blipFill>
          <p:spPr>
            <a:xfrm>
              <a:off x="623887" y="100012"/>
              <a:ext cx="195264" cy="204788"/>
            </a:xfrm>
            <a:prstGeom prst="rect">
              <a:avLst/>
            </a:prstGeom>
            <a:ln w="12700" cap="flat">
              <a:noFill/>
              <a:miter lim="400000"/>
            </a:ln>
            <a:effectLst/>
          </p:spPr>
        </p:pic>
        <p:grpSp>
          <p:nvGrpSpPr>
            <p:cNvPr id="122" name="Group 122"/>
            <p:cNvGrpSpPr/>
            <p:nvPr/>
          </p:nvGrpSpPr>
          <p:grpSpPr>
            <a:xfrm>
              <a:off x="935037" y="688974"/>
              <a:ext cx="114301" cy="136526"/>
              <a:chOff x="0" y="0"/>
              <a:chExt cx="114300" cy="136524"/>
            </a:xfrm>
          </p:grpSpPr>
          <p:sp>
            <p:nvSpPr>
              <p:cNvPr id="119" name="Shape 119"/>
              <p:cNvSpPr/>
              <p:nvPr/>
            </p:nvSpPr>
            <p:spPr>
              <a:xfrm flipH="1" flipV="1">
                <a:off x="0" y="136524"/>
                <a:ext cx="114301" cy="1"/>
              </a:xfrm>
              <a:prstGeom prst="line">
                <a:avLst/>
              </a:prstGeom>
              <a:noFill/>
              <a:ln w="28575" cap="flat">
                <a:solidFill>
                  <a:srgbClr val="C0504D"/>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20" name="Shape 120"/>
              <p:cNvSpPr/>
              <p:nvPr/>
            </p:nvSpPr>
            <p:spPr>
              <a:xfrm flipH="1">
                <a:off x="-1" y="0"/>
                <a:ext cx="1" cy="136524"/>
              </a:xfrm>
              <a:prstGeom prst="line">
                <a:avLst/>
              </a:prstGeom>
              <a:noFill/>
              <a:ln w="28575" cap="flat">
                <a:solidFill>
                  <a:srgbClr val="C0504D"/>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21" name="Shape 121"/>
              <p:cNvSpPr/>
              <p:nvPr/>
            </p:nvSpPr>
            <p:spPr>
              <a:xfrm flipH="1">
                <a:off x="111841" y="0"/>
                <a:ext cx="1" cy="136524"/>
              </a:xfrm>
              <a:prstGeom prst="line">
                <a:avLst/>
              </a:prstGeom>
              <a:noFill/>
              <a:ln w="28575" cap="flat">
                <a:solidFill>
                  <a:srgbClr val="C0504D"/>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grpSp>
      <p:sp>
        <p:nvSpPr>
          <p:cNvPr id="124" name="Shape 124"/>
          <p:cNvSpPr/>
          <p:nvPr>
            <p:ph type="title"/>
          </p:nvPr>
        </p:nvSpPr>
        <p:spPr>
          <a:xfrm>
            <a:off x="457200" y="274638"/>
            <a:ext cx="8229600" cy="1143001"/>
          </a:xfrm>
          <a:prstGeom prst="rect">
            <a:avLst/>
          </a:prstGeom>
        </p:spPr>
        <p:txBody>
          <a:bodyPr/>
          <a:lstStyle/>
          <a:p>
            <a:pPr lvl="0">
              <a:defRPr sz="1800"/>
            </a:pPr>
            <a:r>
              <a:rPr sz="4400"/>
              <a:t>Dataflow Analysis</a:t>
            </a:r>
          </a:p>
        </p:txBody>
      </p:sp>
      <p:sp>
        <p:nvSpPr>
          <p:cNvPr id="125" name="Shape 125"/>
          <p:cNvSpPr/>
          <p:nvPr/>
        </p:nvSpPr>
        <p:spPr>
          <a:xfrm>
            <a:off x="23813" y="3884612"/>
            <a:ext cx="2369976" cy="3349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i="1" sz="1600">
                <a:effectLst>
                  <a:outerShdw sx="100000" sy="100000" kx="0" ky="0" algn="b" rotWithShape="0" blurRad="38100" dist="38100" dir="2700000">
                    <a:srgbClr val="C0C0C0"/>
                  </a:outerShdw>
                </a:effectLst>
              </a:defRPr>
            </a:lvl1pPr>
          </a:lstStyle>
          <a:p>
            <a:pPr lvl="0">
              <a:defRPr b="0" i="0" sz="1800">
                <a:effectLst/>
              </a:defRPr>
            </a:pPr>
            <a:r>
              <a:rPr b="1" i="1" sz="1600">
                <a:effectLst>
                  <a:outerShdw sx="100000" sy="100000" kx="0" ky="0" algn="b" rotWithShape="0" blurRad="38100" dist="38100" dir="2700000">
                    <a:srgbClr val="C0C0C0"/>
                  </a:outerShdw>
                </a:effectLst>
              </a:rPr>
              <a:t>3. Recursive equations:</a:t>
            </a:r>
          </a:p>
        </p:txBody>
      </p:sp>
      <p:grpSp>
        <p:nvGrpSpPr>
          <p:cNvPr id="130" name="Group 130"/>
          <p:cNvGrpSpPr/>
          <p:nvPr/>
        </p:nvGrpSpPr>
        <p:grpSpPr>
          <a:xfrm>
            <a:off x="5737224" y="3351212"/>
            <a:ext cx="147639" cy="149226"/>
            <a:chOff x="0" y="0"/>
            <a:chExt cx="147637" cy="149225"/>
          </a:xfrm>
        </p:grpSpPr>
        <p:sp>
          <p:nvSpPr>
            <p:cNvPr id="126" name="Shape 126"/>
            <p:cNvSpPr/>
            <p:nvPr/>
          </p:nvSpPr>
          <p:spPr>
            <a:xfrm flipH="1" flipV="1">
              <a:off x="-1" y="-1"/>
              <a:ext cx="147639"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27" name="Shape 127"/>
            <p:cNvSpPr/>
            <p:nvPr/>
          </p:nvSpPr>
          <p:spPr>
            <a:xfrm flipH="1">
              <a:off x="-1" y="-1"/>
              <a:ext cx="1" cy="118986"/>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28" name="Shape 128"/>
            <p:cNvSpPr/>
            <p:nvPr/>
          </p:nvSpPr>
          <p:spPr>
            <a:xfrm flipH="1" flipV="1">
              <a:off x="-1" y="118985"/>
              <a:ext cx="147639"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29" name="Shape 129"/>
            <p:cNvSpPr/>
            <p:nvPr/>
          </p:nvSpPr>
          <p:spPr>
            <a:xfrm flipH="1" flipV="1">
              <a:off x="-1" y="149225"/>
              <a:ext cx="147639"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grpSp>
        <p:nvGrpSpPr>
          <p:cNvPr id="135" name="Group 135"/>
          <p:cNvGrpSpPr/>
          <p:nvPr/>
        </p:nvGrpSpPr>
        <p:grpSpPr>
          <a:xfrm>
            <a:off x="7643813" y="3351212"/>
            <a:ext cx="147638" cy="149226"/>
            <a:chOff x="0" y="0"/>
            <a:chExt cx="147637" cy="149225"/>
          </a:xfrm>
        </p:grpSpPr>
        <p:sp>
          <p:nvSpPr>
            <p:cNvPr id="131" name="Shape 131"/>
            <p:cNvSpPr/>
            <p:nvPr/>
          </p:nvSpPr>
          <p:spPr>
            <a:xfrm flipH="1" flipV="1">
              <a:off x="0" y="-1"/>
              <a:ext cx="147638"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32" name="Shape 132"/>
            <p:cNvSpPr/>
            <p:nvPr/>
          </p:nvSpPr>
          <p:spPr>
            <a:xfrm flipH="1">
              <a:off x="0" y="-1"/>
              <a:ext cx="1" cy="118986"/>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33" name="Shape 133"/>
            <p:cNvSpPr/>
            <p:nvPr/>
          </p:nvSpPr>
          <p:spPr>
            <a:xfrm flipH="1" flipV="1">
              <a:off x="0" y="118985"/>
              <a:ext cx="147638"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34" name="Shape 134"/>
            <p:cNvSpPr/>
            <p:nvPr/>
          </p:nvSpPr>
          <p:spPr>
            <a:xfrm flipH="1" flipV="1">
              <a:off x="0" y="149225"/>
              <a:ext cx="147638"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sp>
        <p:nvSpPr>
          <p:cNvPr id="136" name="Shape 136"/>
          <p:cNvSpPr/>
          <p:nvPr/>
        </p:nvSpPr>
        <p:spPr>
          <a:xfrm>
            <a:off x="117474" y="1606550"/>
            <a:ext cx="1862140" cy="1382651"/>
          </a:xfrm>
          <a:prstGeom prst="rect">
            <a:avLst/>
          </a:prstGeom>
          <a:solidFill>
            <a:srgbClr val="EAEAEA"/>
          </a:solidFill>
          <a:ln w="19050">
            <a:solidFill/>
            <a:miter/>
          </a:ln>
          <a:extLst>
            <a:ext uri="{C572A759-6A51-4108-AA02-DFA0A04FC94B}">
              <ma14:wrappingTextBoxFlag xmlns:ma14="http://schemas.microsoft.com/office/mac/drawingml/2011/main" val="1"/>
            </a:ext>
          </a:extLst>
        </p:spPr>
        <p:txBody>
          <a:bodyPr lIns="46799" tIns="46799" rIns="46799" bIns="46799">
            <a:spAutoFit/>
          </a:bodyPr>
          <a:lstStyle/>
          <a:p>
            <a:pPr lvl="0"/>
            <a:r>
              <a:rPr b="1">
                <a:latin typeface="Courier New"/>
                <a:ea typeface="Courier New"/>
                <a:cs typeface="Courier New"/>
                <a:sym typeface="Courier New"/>
              </a:rPr>
              <a:t>x = 0;</a:t>
            </a:r>
            <a:endParaRPr b="1">
              <a:latin typeface="Courier New"/>
              <a:ea typeface="Courier New"/>
              <a:cs typeface="Courier New"/>
              <a:sym typeface="Courier New"/>
            </a:endParaRPr>
          </a:p>
          <a:p>
            <a:pPr lvl="0"/>
            <a:r>
              <a:rPr b="1" u="sng">
                <a:latin typeface="Courier New"/>
                <a:ea typeface="Courier New"/>
                <a:cs typeface="Courier New"/>
                <a:sym typeface="Courier New"/>
              </a:rPr>
              <a:t>do</a:t>
            </a:r>
            <a:r>
              <a:rPr b="1">
                <a:latin typeface="Courier New"/>
                <a:ea typeface="Courier New"/>
                <a:cs typeface="Courier New"/>
                <a:sym typeface="Courier New"/>
              </a:rPr>
              <a:t> {</a:t>
            </a:r>
            <a:endParaRPr b="1">
              <a:latin typeface="Courier New"/>
              <a:ea typeface="Courier New"/>
              <a:cs typeface="Courier New"/>
              <a:sym typeface="Courier New"/>
            </a:endParaRPr>
          </a:p>
          <a:p>
            <a:pPr lvl="0"/>
            <a:r>
              <a:rPr b="1">
                <a:latin typeface="Courier New"/>
                <a:ea typeface="Courier New"/>
                <a:cs typeface="Courier New"/>
                <a:sym typeface="Courier New"/>
              </a:rPr>
              <a:t>  x = x+1;</a:t>
            </a:r>
            <a:endParaRPr b="1">
              <a:latin typeface="Courier New"/>
              <a:ea typeface="Courier New"/>
              <a:cs typeface="Courier New"/>
              <a:sym typeface="Courier New"/>
            </a:endParaRPr>
          </a:p>
          <a:p>
            <a:pPr lvl="0"/>
            <a:r>
              <a:rPr b="1">
                <a:latin typeface="Courier New"/>
                <a:ea typeface="Courier New"/>
                <a:cs typeface="Courier New"/>
                <a:sym typeface="Courier New"/>
              </a:rPr>
              <a:t>} </a:t>
            </a:r>
            <a:r>
              <a:rPr b="1" u="sng">
                <a:latin typeface="Courier New"/>
                <a:ea typeface="Courier New"/>
                <a:cs typeface="Courier New"/>
                <a:sym typeface="Courier New"/>
              </a:rPr>
              <a:t>while</a:t>
            </a:r>
            <a:r>
              <a:rPr b="1">
                <a:latin typeface="Courier New"/>
                <a:ea typeface="Courier New"/>
                <a:cs typeface="Courier New"/>
                <a:sym typeface="Courier New"/>
              </a:rPr>
              <a:t> (…);</a:t>
            </a:r>
            <a:endParaRPr b="1">
              <a:latin typeface="Courier New"/>
              <a:ea typeface="Courier New"/>
              <a:cs typeface="Courier New"/>
              <a:sym typeface="Courier New"/>
            </a:endParaRPr>
          </a:p>
          <a:p>
            <a:pPr lvl="0"/>
            <a:r>
              <a:rPr b="1" u="sng">
                <a:solidFill>
                  <a:srgbClr val="EEECE1"/>
                </a:solidFill>
                <a:latin typeface="Courier New"/>
                <a:ea typeface="Courier New"/>
                <a:cs typeface="Courier New"/>
                <a:sym typeface="Courier New"/>
              </a:rPr>
              <a:t>output</a:t>
            </a:r>
            <a:r>
              <a:rPr b="1">
                <a:solidFill>
                  <a:srgbClr val="EEECE1"/>
                </a:solidFill>
                <a:latin typeface="Courier New"/>
                <a:ea typeface="Courier New"/>
                <a:cs typeface="Courier New"/>
                <a:sym typeface="Courier New"/>
              </a:rPr>
              <a:t> x;</a:t>
            </a:r>
          </a:p>
        </p:txBody>
      </p:sp>
      <p:sp>
        <p:nvSpPr>
          <p:cNvPr id="137" name="Shape 137"/>
          <p:cNvSpPr/>
          <p:nvPr/>
        </p:nvSpPr>
        <p:spPr>
          <a:xfrm>
            <a:off x="523875" y="1290637"/>
            <a:ext cx="994705" cy="3349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i="1" sz="1600">
                <a:effectLst>
                  <a:outerShdw sx="100000" sy="100000" kx="0" ky="0" algn="b" rotWithShape="0" blurRad="38100" dist="38100" dir="2700000">
                    <a:srgbClr val="C0C0C0"/>
                  </a:outerShdw>
                </a:effectLst>
              </a:defRPr>
            </a:lvl1pPr>
          </a:lstStyle>
          <a:p>
            <a:pPr lvl="0">
              <a:defRPr b="0" i="0" sz="1800">
                <a:effectLst/>
              </a:defRPr>
            </a:pPr>
            <a:r>
              <a:rPr b="1" i="1" sz="1600">
                <a:effectLst>
                  <a:outerShdw sx="100000" sy="100000" kx="0" ky="0" algn="b" rotWithShape="0" blurRad="38100" dist="38100" dir="2700000">
                    <a:srgbClr val="C0C0C0"/>
                  </a:outerShdw>
                </a:effectLst>
              </a:rPr>
              <a:t>Program:</a:t>
            </a:r>
          </a:p>
        </p:txBody>
      </p:sp>
      <p:sp>
        <p:nvSpPr>
          <p:cNvPr id="138" name="Shape 138"/>
          <p:cNvSpPr/>
          <p:nvPr/>
        </p:nvSpPr>
        <p:spPr>
          <a:xfrm rot="1478072">
            <a:off x="2051050" y="2300288"/>
            <a:ext cx="504825" cy="265113"/>
          </a:xfrm>
          <a:prstGeom prst="rightArrow">
            <a:avLst>
              <a:gd name="adj1" fmla="val 49676"/>
              <a:gd name="adj2" fmla="val 77843"/>
            </a:avLst>
          </a:prstGeom>
          <a:gradFill>
            <a:gsLst>
              <a:gs pos="0">
                <a:srgbClr val="FFFFFF"/>
              </a:gs>
              <a:gs pos="100000">
                <a:srgbClr val="C0C0C0"/>
              </a:gs>
            </a:gsLst>
          </a:gradFill>
          <a:ln w="19050">
            <a:solidFill/>
            <a:miter/>
          </a:ln>
        </p:spPr>
        <p:txBody>
          <a:bodyPr lIns="0" tIns="0" rIns="0" bIns="0" anchor="ctr"/>
          <a:lstStyle/>
          <a:p>
            <a:pPr lvl="0"/>
          </a:p>
        </p:txBody>
      </p:sp>
      <p:sp>
        <p:nvSpPr>
          <p:cNvPr id="139" name="Shape 139"/>
          <p:cNvSpPr/>
          <p:nvPr/>
        </p:nvSpPr>
        <p:spPr>
          <a:xfrm flipH="1" rot="20121929">
            <a:off x="2022475" y="4652962"/>
            <a:ext cx="504825" cy="265113"/>
          </a:xfrm>
          <a:prstGeom prst="rightArrow">
            <a:avLst>
              <a:gd name="adj1" fmla="val 49676"/>
              <a:gd name="adj2" fmla="val 77843"/>
            </a:avLst>
          </a:prstGeom>
          <a:gradFill>
            <a:gsLst>
              <a:gs pos="0">
                <a:srgbClr val="FFFFFF"/>
              </a:gs>
              <a:gs pos="100000">
                <a:srgbClr val="C0C0C0"/>
              </a:gs>
            </a:gsLst>
          </a:gradFill>
          <a:ln w="19050">
            <a:solidFill/>
            <a:miter/>
          </a:ln>
        </p:spPr>
        <p:txBody>
          <a:bodyPr lIns="0" tIns="0" rIns="0" bIns="0" anchor="ctr"/>
          <a:lstStyle/>
          <a:p>
            <a:pPr lvl="0"/>
          </a:p>
        </p:txBody>
      </p:sp>
      <p:sp>
        <p:nvSpPr>
          <p:cNvPr id="140" name="Shape 140"/>
          <p:cNvSpPr/>
          <p:nvPr/>
        </p:nvSpPr>
        <p:spPr>
          <a:xfrm>
            <a:off x="2308225" y="1308100"/>
            <a:ext cx="2263812" cy="334900"/>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i="1" sz="1600">
                <a:effectLst>
                  <a:outerShdw sx="100000" sy="100000" kx="0" ky="0" algn="b" rotWithShape="0" blurRad="38100" dist="38100" dir="2700000">
                    <a:srgbClr val="C0C0C0"/>
                  </a:outerShdw>
                </a:effectLst>
              </a:defRPr>
            </a:lvl1pPr>
          </a:lstStyle>
          <a:p>
            <a:pPr lvl="0">
              <a:defRPr b="0" i="0" sz="1800">
                <a:effectLst/>
              </a:defRPr>
            </a:pPr>
            <a:r>
              <a:rPr b="1" i="1" sz="1600">
                <a:effectLst>
                  <a:outerShdw sx="100000" sy="100000" kx="0" ky="0" algn="b" rotWithShape="0" blurRad="38100" dist="38100" dir="2700000">
                    <a:srgbClr val="C0C0C0"/>
                  </a:outerShdw>
                </a:effectLst>
              </a:rPr>
              <a:t>1. Control-flow graph:</a:t>
            </a:r>
          </a:p>
        </p:txBody>
      </p:sp>
      <p:grpSp>
        <p:nvGrpSpPr>
          <p:cNvPr id="145" name="Group 145"/>
          <p:cNvGrpSpPr/>
          <p:nvPr/>
        </p:nvGrpSpPr>
        <p:grpSpPr>
          <a:xfrm>
            <a:off x="5102224" y="3351212"/>
            <a:ext cx="147639" cy="149226"/>
            <a:chOff x="0" y="0"/>
            <a:chExt cx="147637" cy="149225"/>
          </a:xfrm>
        </p:grpSpPr>
        <p:sp>
          <p:nvSpPr>
            <p:cNvPr id="141" name="Shape 141"/>
            <p:cNvSpPr/>
            <p:nvPr/>
          </p:nvSpPr>
          <p:spPr>
            <a:xfrm flipH="1" flipV="1">
              <a:off x="-1" y="-1"/>
              <a:ext cx="147639"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42" name="Shape 142"/>
            <p:cNvSpPr/>
            <p:nvPr/>
          </p:nvSpPr>
          <p:spPr>
            <a:xfrm flipH="1">
              <a:off x="-1" y="-1"/>
              <a:ext cx="1" cy="118986"/>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43" name="Shape 143"/>
            <p:cNvSpPr/>
            <p:nvPr/>
          </p:nvSpPr>
          <p:spPr>
            <a:xfrm flipH="1" flipV="1">
              <a:off x="-1" y="118985"/>
              <a:ext cx="147639"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44" name="Shape 144"/>
            <p:cNvSpPr/>
            <p:nvPr/>
          </p:nvSpPr>
          <p:spPr>
            <a:xfrm flipH="1" flipV="1">
              <a:off x="-1" y="149225"/>
              <a:ext cx="147639"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grpSp>
        <p:nvGrpSpPr>
          <p:cNvPr id="152" name="Group 152"/>
          <p:cNvGrpSpPr/>
          <p:nvPr/>
        </p:nvGrpSpPr>
        <p:grpSpPr>
          <a:xfrm>
            <a:off x="4713287" y="1965325"/>
            <a:ext cx="290513" cy="2327275"/>
            <a:chOff x="0" y="0"/>
            <a:chExt cx="290512" cy="2327275"/>
          </a:xfrm>
        </p:grpSpPr>
        <p:pic>
          <p:nvPicPr>
            <p:cNvPr id="146" name="image6.tif"/>
            <p:cNvPicPr/>
            <p:nvPr/>
          </p:nvPicPr>
          <p:blipFill>
            <a:blip r:embed="rId2">
              <a:extLst/>
            </a:blip>
            <a:stretch>
              <a:fillRect/>
            </a:stretch>
          </p:blipFill>
          <p:spPr>
            <a:xfrm>
              <a:off x="33337" y="60325"/>
              <a:ext cx="204788" cy="204788"/>
            </a:xfrm>
            <a:prstGeom prst="rect">
              <a:avLst/>
            </a:prstGeom>
            <a:ln w="12700" cap="flat">
              <a:noFill/>
              <a:miter lim="400000"/>
            </a:ln>
            <a:effectLst/>
          </p:spPr>
        </p:pic>
        <p:pic>
          <p:nvPicPr>
            <p:cNvPr id="147" name="image6.tif"/>
            <p:cNvPicPr/>
            <p:nvPr/>
          </p:nvPicPr>
          <p:blipFill>
            <a:blip r:embed="rId2">
              <a:extLst/>
            </a:blip>
            <a:stretch>
              <a:fillRect/>
            </a:stretch>
          </p:blipFill>
          <p:spPr>
            <a:xfrm>
              <a:off x="44449" y="717550"/>
              <a:ext cx="204789" cy="204788"/>
            </a:xfrm>
            <a:prstGeom prst="rect">
              <a:avLst/>
            </a:prstGeom>
            <a:ln w="12700" cap="flat">
              <a:noFill/>
              <a:miter lim="400000"/>
            </a:ln>
            <a:effectLst/>
          </p:spPr>
        </p:pic>
        <p:sp>
          <p:nvSpPr>
            <p:cNvPr id="148" name="Shape 148"/>
            <p:cNvSpPr/>
            <p:nvPr/>
          </p:nvSpPr>
          <p:spPr>
            <a:xfrm>
              <a:off x="-1" y="0"/>
              <a:ext cx="290514" cy="2327275"/>
            </a:xfrm>
            <a:prstGeom prst="rect">
              <a:avLst/>
            </a:prstGeom>
            <a:noFill/>
            <a:ln w="19050" cap="flat">
              <a:solidFill>
                <a:srgbClr val="000000"/>
              </a:solidFill>
              <a:prstDash val="sysDot"/>
              <a:miter lim="800000"/>
            </a:ln>
            <a:effectLst/>
          </p:spPr>
          <p:txBody>
            <a:bodyPr wrap="square" lIns="0" tIns="0" rIns="0" bIns="0" numCol="1" anchor="ctr">
              <a:noAutofit/>
            </a:bodyPr>
            <a:lstStyle/>
            <a:p>
              <a:pPr lvl="0"/>
            </a:p>
          </p:txBody>
        </p:sp>
        <p:pic>
          <p:nvPicPr>
            <p:cNvPr id="149" name="image6.tif"/>
            <p:cNvPicPr/>
            <p:nvPr/>
          </p:nvPicPr>
          <p:blipFill>
            <a:blip r:embed="rId2">
              <a:extLst/>
            </a:blip>
            <a:stretch>
              <a:fillRect/>
            </a:stretch>
          </p:blipFill>
          <p:spPr>
            <a:xfrm>
              <a:off x="44449" y="1063625"/>
              <a:ext cx="204789" cy="204788"/>
            </a:xfrm>
            <a:prstGeom prst="rect">
              <a:avLst/>
            </a:prstGeom>
            <a:ln w="12700" cap="flat">
              <a:noFill/>
              <a:miter lim="400000"/>
            </a:ln>
            <a:effectLst/>
          </p:spPr>
        </p:pic>
        <p:pic>
          <p:nvPicPr>
            <p:cNvPr id="150" name="image6.tif"/>
            <p:cNvPicPr/>
            <p:nvPr/>
          </p:nvPicPr>
          <p:blipFill>
            <a:blip r:embed="rId2">
              <a:extLst/>
            </a:blip>
            <a:stretch>
              <a:fillRect/>
            </a:stretch>
          </p:blipFill>
          <p:spPr>
            <a:xfrm>
              <a:off x="38099" y="1697037"/>
              <a:ext cx="204789" cy="204788"/>
            </a:xfrm>
            <a:prstGeom prst="rect">
              <a:avLst/>
            </a:prstGeom>
            <a:ln w="12700" cap="flat">
              <a:noFill/>
              <a:miter lim="400000"/>
            </a:ln>
            <a:effectLst/>
          </p:spPr>
        </p:pic>
        <p:pic>
          <p:nvPicPr>
            <p:cNvPr id="151" name="image6.tif"/>
            <p:cNvPicPr/>
            <p:nvPr/>
          </p:nvPicPr>
          <p:blipFill>
            <a:blip r:embed="rId2">
              <a:extLst/>
            </a:blip>
            <a:stretch>
              <a:fillRect/>
            </a:stretch>
          </p:blipFill>
          <p:spPr>
            <a:xfrm>
              <a:off x="38099" y="2043112"/>
              <a:ext cx="204789" cy="204788"/>
            </a:xfrm>
            <a:prstGeom prst="rect">
              <a:avLst/>
            </a:prstGeom>
            <a:ln w="12700" cap="flat">
              <a:noFill/>
              <a:miter lim="400000"/>
            </a:ln>
            <a:effectLst/>
          </p:spPr>
        </p:pic>
      </p:grpSp>
      <p:grpSp>
        <p:nvGrpSpPr>
          <p:cNvPr id="156" name="Group 156"/>
          <p:cNvGrpSpPr/>
          <p:nvPr/>
        </p:nvGrpSpPr>
        <p:grpSpPr>
          <a:xfrm>
            <a:off x="4811712" y="4427537"/>
            <a:ext cx="658384" cy="431875"/>
            <a:chOff x="0" y="0"/>
            <a:chExt cx="658383" cy="431873"/>
          </a:xfrm>
        </p:grpSpPr>
        <p:sp>
          <p:nvSpPr>
            <p:cNvPr id="153" name="Shape 153"/>
            <p:cNvSpPr/>
            <p:nvPr/>
          </p:nvSpPr>
          <p:spPr>
            <a:xfrm rot="16200000">
              <a:off x="113254" y="-113255"/>
              <a:ext cx="431875" cy="658384"/>
            </a:xfrm>
            <a:custGeom>
              <a:avLst/>
              <a:gdLst/>
              <a:ahLst/>
              <a:cxnLst>
                <a:cxn ang="0">
                  <a:pos x="wd2" y="hd2"/>
                </a:cxn>
                <a:cxn ang="5400000">
                  <a:pos x="wd2" y="hd2"/>
                </a:cxn>
                <a:cxn ang="10800000">
                  <a:pos x="wd2" y="hd2"/>
                </a:cxn>
                <a:cxn ang="16200000">
                  <a:pos x="wd2" y="hd2"/>
                </a:cxn>
              </a:cxnLst>
              <a:rect l="0" t="0" r="r" b="b"/>
              <a:pathLst>
                <a:path w="19967" h="21600" fill="norm" stroke="1" extrusionOk="0">
                  <a:moveTo>
                    <a:pt x="4" y="8443"/>
                  </a:moveTo>
                  <a:cubicBezTo>
                    <a:pt x="4" y="12020"/>
                    <a:pt x="5336" y="15210"/>
                    <a:pt x="13313" y="16402"/>
                  </a:cubicBezTo>
                  <a:lnTo>
                    <a:pt x="13313" y="14194"/>
                  </a:lnTo>
                  <a:lnTo>
                    <a:pt x="19967" y="18380"/>
                  </a:lnTo>
                  <a:lnTo>
                    <a:pt x="13313" y="21600"/>
                  </a:lnTo>
                  <a:lnTo>
                    <a:pt x="13313" y="19392"/>
                  </a:lnTo>
                  <a:lnTo>
                    <a:pt x="13313" y="19392"/>
                  </a:lnTo>
                  <a:cubicBezTo>
                    <a:pt x="5336" y="18199"/>
                    <a:pt x="4" y="15010"/>
                    <a:pt x="4" y="11432"/>
                  </a:cubicBezTo>
                  <a:close/>
                  <a:moveTo>
                    <a:pt x="19967" y="2989"/>
                  </a:moveTo>
                  <a:cubicBezTo>
                    <a:pt x="10305" y="2989"/>
                    <a:pt x="2030" y="5916"/>
                    <a:pt x="319" y="9937"/>
                  </a:cubicBezTo>
                  <a:lnTo>
                    <a:pt x="319" y="9937"/>
                  </a:lnTo>
                  <a:cubicBezTo>
                    <a:pt x="-1633" y="5348"/>
                    <a:pt x="5581" y="959"/>
                    <a:pt x="16433" y="133"/>
                  </a:cubicBezTo>
                  <a:cubicBezTo>
                    <a:pt x="17599" y="45"/>
                    <a:pt x="18782" y="0"/>
                    <a:pt x="19967" y="0"/>
                  </a:cubicBezTo>
                  <a:close/>
                </a:path>
              </a:pathLst>
            </a:custGeom>
            <a:solidFill>
              <a:srgbClr val="4F81BD"/>
            </a:solidFill>
            <a:ln w="12700" cap="flat">
              <a:noFill/>
              <a:miter lim="400000"/>
            </a:ln>
            <a:effectLst/>
          </p:spPr>
          <p:txBody>
            <a:bodyPr wrap="square" lIns="0" tIns="0" rIns="0" bIns="0" numCol="1" anchor="ctr">
              <a:noAutofit/>
            </a:bodyPr>
            <a:lstStyle/>
            <a:p>
              <a:pPr lvl="0"/>
            </a:p>
          </p:txBody>
        </p:sp>
        <p:sp>
          <p:nvSpPr>
            <p:cNvPr id="154" name="Shape 154"/>
            <p:cNvSpPr/>
            <p:nvPr/>
          </p:nvSpPr>
          <p:spPr>
            <a:xfrm rot="16200000">
              <a:off x="-64490" y="64489"/>
              <a:ext cx="431875" cy="302896"/>
            </a:xfrm>
            <a:custGeom>
              <a:avLst/>
              <a:gdLst/>
              <a:ahLst/>
              <a:cxnLst>
                <a:cxn ang="0">
                  <a:pos x="wd2" y="hd2"/>
                </a:cxn>
                <a:cxn ang="5400000">
                  <a:pos x="wd2" y="hd2"/>
                </a:cxn>
                <a:cxn ang="10800000">
                  <a:pos x="wd2" y="hd2"/>
                </a:cxn>
                <a:cxn ang="16200000">
                  <a:pos x="wd2" y="hd2"/>
                </a:cxn>
              </a:cxnLst>
              <a:rect l="0" t="0" r="r" b="b"/>
              <a:pathLst>
                <a:path w="19967" h="21600" fill="norm" stroke="1" extrusionOk="0">
                  <a:moveTo>
                    <a:pt x="19967" y="6498"/>
                  </a:moveTo>
                  <a:cubicBezTo>
                    <a:pt x="10305" y="6498"/>
                    <a:pt x="2030" y="12859"/>
                    <a:pt x="319" y="21600"/>
                  </a:cubicBezTo>
                  <a:lnTo>
                    <a:pt x="319" y="21600"/>
                  </a:lnTo>
                  <a:cubicBezTo>
                    <a:pt x="-1633" y="11625"/>
                    <a:pt x="5581" y="2084"/>
                    <a:pt x="16433" y="290"/>
                  </a:cubicBezTo>
                  <a:cubicBezTo>
                    <a:pt x="17599" y="97"/>
                    <a:pt x="18782" y="0"/>
                    <a:pt x="19967"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p>
          </p:txBody>
        </p:sp>
        <p:sp>
          <p:nvSpPr>
            <p:cNvPr id="155" name="Shape 155"/>
            <p:cNvSpPr/>
            <p:nvPr/>
          </p:nvSpPr>
          <p:spPr>
            <a:xfrm rot="16200000">
              <a:off x="113291" y="-113292"/>
              <a:ext cx="431801" cy="65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443"/>
                  </a:moveTo>
                  <a:cubicBezTo>
                    <a:pt x="0" y="12020"/>
                    <a:pt x="5770" y="15210"/>
                    <a:pt x="14400" y="16402"/>
                  </a:cubicBezTo>
                  <a:lnTo>
                    <a:pt x="14400" y="14194"/>
                  </a:lnTo>
                  <a:lnTo>
                    <a:pt x="21600" y="18380"/>
                  </a:lnTo>
                  <a:lnTo>
                    <a:pt x="14400" y="21600"/>
                  </a:lnTo>
                  <a:lnTo>
                    <a:pt x="14400" y="19392"/>
                  </a:lnTo>
                  <a:lnTo>
                    <a:pt x="14400" y="19392"/>
                  </a:lnTo>
                  <a:cubicBezTo>
                    <a:pt x="5770" y="18199"/>
                    <a:pt x="0" y="15010"/>
                    <a:pt x="0" y="11432"/>
                  </a:cubicBezTo>
                  <a:lnTo>
                    <a:pt x="0" y="8443"/>
                  </a:lnTo>
                  <a:cubicBezTo>
                    <a:pt x="0" y="3780"/>
                    <a:pt x="9671" y="0"/>
                    <a:pt x="21600" y="0"/>
                  </a:cubicBezTo>
                  <a:lnTo>
                    <a:pt x="21600" y="2989"/>
                  </a:lnTo>
                  <a:cubicBezTo>
                    <a:pt x="11146" y="2989"/>
                    <a:pt x="2192" y="5916"/>
                    <a:pt x="341" y="9937"/>
                  </a:cubicBezTo>
                </a:path>
              </a:pathLst>
            </a:custGeom>
            <a:noFill/>
            <a:ln w="9525" cap="flat">
              <a:solidFill>
                <a:srgbClr val="000000"/>
              </a:solidFill>
              <a:prstDash val="solid"/>
              <a:miter lim="800000"/>
            </a:ln>
            <a:effectLst/>
          </p:spPr>
          <p:txBody>
            <a:bodyPr wrap="square" lIns="0" tIns="0" rIns="0" bIns="0" numCol="1" anchor="ctr">
              <a:noAutofit/>
            </a:bodyPr>
            <a:lstStyle/>
            <a:p>
              <a:pPr lvl="0"/>
            </a:p>
          </p:txBody>
        </p:sp>
      </p:grpSp>
      <p:sp>
        <p:nvSpPr>
          <p:cNvPr id="157" name="Shape 157"/>
          <p:cNvSpPr/>
          <p:nvPr/>
        </p:nvSpPr>
        <p:spPr>
          <a:xfrm>
            <a:off x="5025411" y="4883150"/>
            <a:ext cx="228241" cy="322200"/>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lgn="ctr">
              <a:lnSpc>
                <a:spcPct val="70000"/>
              </a:lnSpc>
              <a:defRPr b="1" sz="16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defRPr>
            </a:lvl1pPr>
          </a:lstStyle>
          <a:p>
            <a:pPr lvl="0">
              <a:defRPr b="0" sz="1800">
                <a:solidFill>
                  <a:srgbClr val="000000"/>
                </a:solidFill>
                <a:effectLst/>
              </a:defRPr>
            </a:pPr>
            <a:r>
              <a:rPr b="1" sz="1600">
                <a:solidFill>
                  <a:srgbClr val="CC3300"/>
                </a:solidFill>
                <a:effectLst>
                  <a:outerShdw sx="100000" sy="100000" kx="0" ky="0" algn="b" rotWithShape="0" blurRad="38100" dist="38100" dir="2700000">
                    <a:srgbClr val="C0C0C0"/>
                  </a:outerShdw>
                </a:effectLst>
              </a:rPr>
              <a:t>T</a:t>
            </a:r>
          </a:p>
        </p:txBody>
      </p:sp>
      <p:sp>
        <p:nvSpPr>
          <p:cNvPr id="158" name="Shape 158"/>
          <p:cNvSpPr/>
          <p:nvPr/>
        </p:nvSpPr>
        <p:spPr>
          <a:xfrm rot="5400000">
            <a:off x="1054658" y="5522416"/>
            <a:ext cx="273583" cy="3984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sz="2400">
                <a:solidFill>
                  <a:srgbClr val="EEECE1"/>
                </a:solidFill>
                <a:effectLst>
                  <a:outerShdw sx="100000" sy="100000" kx="0" ky="0" algn="b" rotWithShape="0" blurRad="38100" dist="38100" dir="2700000">
                    <a:srgbClr val="C0C0C0"/>
                  </a:outerShdw>
                </a:effectLst>
                <a:latin typeface="Symbol"/>
                <a:ea typeface="Symbol"/>
                <a:cs typeface="Symbol"/>
                <a:sym typeface="Symbol"/>
              </a:defRPr>
            </a:lvl1pPr>
          </a:lstStyle>
          <a:p>
            <a:pPr lvl="0">
              <a:defRPr sz="1800">
                <a:solidFill>
                  <a:srgbClr val="000000"/>
                </a:solidFill>
                <a:effectLst/>
              </a:defRPr>
            </a:pPr>
            <a:r>
              <a:rPr sz="2400">
                <a:solidFill>
                  <a:srgbClr val="EEECE1"/>
                </a:solidFill>
                <a:effectLst>
                  <a:outerShdw sx="100000" sy="100000" kx="0" ky="0" algn="b" rotWithShape="0" blurRad="38100" dist="38100" dir="2700000">
                    <a:srgbClr val="C0C0C0"/>
                  </a:outerShdw>
                </a:effectLst>
              </a:rPr>
              <a:t>≈</a:t>
            </a:r>
          </a:p>
        </p:txBody>
      </p:sp>
      <p:grpSp>
        <p:nvGrpSpPr>
          <p:cNvPr id="170" name="Group 170"/>
          <p:cNvGrpSpPr/>
          <p:nvPr/>
        </p:nvGrpSpPr>
        <p:grpSpPr>
          <a:xfrm>
            <a:off x="23812" y="5888037"/>
            <a:ext cx="9208530" cy="923926"/>
            <a:chOff x="0" y="0"/>
            <a:chExt cx="9208528" cy="923925"/>
          </a:xfrm>
        </p:grpSpPr>
        <p:sp>
          <p:nvSpPr>
            <p:cNvPr id="159" name="Shape 159"/>
            <p:cNvSpPr/>
            <p:nvPr/>
          </p:nvSpPr>
          <p:spPr>
            <a:xfrm>
              <a:off x="20637" y="15875"/>
              <a:ext cx="9053513" cy="908050"/>
            </a:xfrm>
            <a:prstGeom prst="rect">
              <a:avLst/>
            </a:prstGeom>
            <a:gradFill flip="none" rotWithShape="1">
              <a:gsLst>
                <a:gs pos="0">
                  <a:srgbClr val="FFFFFF"/>
                </a:gs>
                <a:gs pos="100000">
                  <a:srgbClr val="C0C0C0"/>
                </a:gs>
              </a:gsLst>
              <a:lin ang="0" scaled="0"/>
            </a:gradFill>
            <a:ln w="19050" cap="flat">
              <a:solidFill>
                <a:srgbClr val="000000"/>
              </a:solidFill>
              <a:prstDash val="dash"/>
              <a:miter lim="800000"/>
            </a:ln>
            <a:effectLst/>
          </p:spPr>
          <p:txBody>
            <a:bodyPr wrap="square" lIns="0" tIns="0" rIns="0" bIns="0" numCol="1" anchor="ctr">
              <a:noAutofit/>
            </a:bodyPr>
            <a:lstStyle/>
            <a:p>
              <a:pPr lvl="0"/>
            </a:p>
          </p:txBody>
        </p:sp>
        <p:sp>
          <p:nvSpPr>
            <p:cNvPr id="160" name="Shape 160"/>
            <p:cNvSpPr/>
            <p:nvPr/>
          </p:nvSpPr>
          <p:spPr>
            <a:xfrm>
              <a:off x="0" y="0"/>
              <a:ext cx="3085542" cy="334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t">
              <a:spAutoFit/>
            </a:bodyPr>
            <a:lstStyle/>
            <a:p>
              <a:pPr lvl="0"/>
              <a:r>
                <a:rPr b="1" i="1" sz="1600">
                  <a:effectLst>
                    <a:outerShdw sx="100000" sy="100000" kx="0" ky="0" algn="b" rotWithShape="0" blurRad="38100" dist="38100" dir="2700000">
                      <a:srgbClr val="C0C0C0"/>
                    </a:outerShdw>
                  </a:effectLst>
                </a:rPr>
                <a:t>4. one ”big” </a:t>
              </a:r>
              <a:r>
                <a:rPr b="1" i="1" sz="1600">
                  <a:solidFill>
                    <a:srgbClr val="CC3300"/>
                  </a:solidFill>
                  <a:effectLst>
                    <a:outerShdw sx="100000" sy="100000" kx="0" ky="0" algn="b" rotWithShape="0" blurRad="38100" dist="38100" dir="2700000">
                      <a:srgbClr val="C0C0C0"/>
                    </a:outerShdw>
                  </a:effectLst>
                </a:rPr>
                <a:t>transfer function</a:t>
              </a:r>
              <a:r>
                <a:rPr b="1" i="1" sz="1600">
                  <a:effectLst>
                    <a:outerShdw sx="100000" sy="100000" kx="0" ky="0" algn="b" rotWithShape="0" blurRad="38100" dist="38100" dir="2700000">
                      <a:srgbClr val="C0C0C0"/>
                    </a:outerShdw>
                  </a:effectLst>
                </a:rPr>
                <a:t>:</a:t>
              </a:r>
            </a:p>
          </p:txBody>
        </p:sp>
        <p:sp>
          <p:nvSpPr>
            <p:cNvPr id="161" name="Shape 161"/>
            <p:cNvSpPr/>
            <p:nvPr/>
          </p:nvSpPr>
          <p:spPr>
            <a:xfrm>
              <a:off x="57150" y="298450"/>
              <a:ext cx="5434013" cy="428190"/>
            </a:xfrm>
            <a:prstGeom prst="rect">
              <a:avLst/>
            </a:prstGeom>
            <a:solidFill>
              <a:srgbClr val="EAEAEA"/>
            </a:solidFill>
            <a:ln w="19050"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p>
              <a:pPr lvl="0"/>
              <a:r>
                <a:rPr b="1" sz="1600">
                  <a:solidFill>
                    <a:srgbClr val="CC3300"/>
                  </a:solidFill>
                  <a:latin typeface="Courier New"/>
                  <a:ea typeface="Courier New"/>
                  <a:cs typeface="Courier New"/>
                  <a:sym typeface="Courier New"/>
                </a:rPr>
                <a:t>T</a:t>
              </a:r>
              <a:r>
                <a:rPr b="1" sz="1600">
                  <a:latin typeface="Courier New"/>
                  <a:ea typeface="Courier New"/>
                  <a:cs typeface="Courier New"/>
                  <a:sym typeface="Courier New"/>
                </a:rPr>
                <a:t>((</a:t>
              </a:r>
              <a:r>
                <a:rPr b="1" sz="1600">
                  <a:solidFill>
                    <a:srgbClr val="800080"/>
                  </a:solidFill>
                  <a:latin typeface="Courier New"/>
                  <a:ea typeface="Courier New"/>
                  <a:cs typeface="Courier New"/>
                  <a:sym typeface="Courier New"/>
                </a:rPr>
                <a:t>a</a:t>
              </a:r>
              <a:r>
                <a:rPr b="1" sz="1600">
                  <a:latin typeface="Courier New"/>
                  <a:ea typeface="Courier New"/>
                  <a:cs typeface="Courier New"/>
                  <a:sym typeface="Courier New"/>
                </a:rPr>
                <a:t>,</a:t>
              </a:r>
              <a:r>
                <a:rPr b="1" sz="1600">
                  <a:solidFill>
                    <a:srgbClr val="800080"/>
                  </a:solidFill>
                  <a:latin typeface="Courier New"/>
                  <a:ea typeface="Courier New"/>
                  <a:cs typeface="Courier New"/>
                  <a:sym typeface="Courier New"/>
                </a:rPr>
                <a:t>b</a:t>
              </a:r>
              <a:r>
                <a:rPr b="1" sz="1600">
                  <a:latin typeface="Courier New"/>
                  <a:ea typeface="Courier New"/>
                  <a:cs typeface="Courier New"/>
                  <a:sym typeface="Courier New"/>
                </a:rPr>
                <a:t>,</a:t>
              </a:r>
              <a:r>
                <a:rPr b="1" sz="1600">
                  <a:solidFill>
                    <a:srgbClr val="800080"/>
                  </a:solidFill>
                  <a:latin typeface="Courier New"/>
                  <a:ea typeface="Courier New"/>
                  <a:cs typeface="Courier New"/>
                  <a:sym typeface="Courier New"/>
                </a:rPr>
                <a:t>c</a:t>
              </a:r>
              <a:r>
                <a:rPr b="1" sz="1600">
                  <a:latin typeface="Courier New"/>
                  <a:ea typeface="Courier New"/>
                  <a:cs typeface="Courier New"/>
                  <a:sym typeface="Courier New"/>
                </a:rPr>
                <a:t>,</a:t>
              </a:r>
              <a:r>
                <a:rPr b="1" sz="1600">
                  <a:solidFill>
                    <a:srgbClr val="800080"/>
                  </a:solidFill>
                  <a:latin typeface="Courier New"/>
                  <a:ea typeface="Courier New"/>
                  <a:cs typeface="Courier New"/>
                  <a:sym typeface="Courier New"/>
                </a:rPr>
                <a:t>d,e</a:t>
              </a:r>
              <a:r>
                <a:rPr b="1" sz="1600">
                  <a:latin typeface="Courier New"/>
                  <a:ea typeface="Courier New"/>
                  <a:cs typeface="Courier New"/>
                  <a:sym typeface="Courier New"/>
                </a:rPr>
                <a:t>))</a:t>
              </a:r>
              <a:r>
                <a:rPr b="1" baseline="-25000" sz="1600">
                  <a:latin typeface="Courier New"/>
                  <a:ea typeface="Courier New"/>
                  <a:cs typeface="Courier New"/>
                  <a:sym typeface="Courier New"/>
                </a:rPr>
                <a:t> </a:t>
              </a:r>
              <a:r>
                <a:rPr b="1" sz="1600">
                  <a:latin typeface="Courier New"/>
                  <a:ea typeface="Courier New"/>
                  <a:cs typeface="Courier New"/>
                  <a:sym typeface="Courier New"/>
                </a:rPr>
                <a:t>=</a:t>
              </a:r>
              <a:r>
                <a:t> </a:t>
              </a:r>
              <a:r>
                <a:rPr b="1" sz="1600">
                  <a:latin typeface="Courier New"/>
                  <a:ea typeface="Courier New"/>
                  <a:cs typeface="Courier New"/>
                  <a:sym typeface="Courier New"/>
                </a:rPr>
                <a:t>(  ,</a:t>
              </a:r>
              <a:r>
                <a:rPr b="1" sz="1600">
                  <a:solidFill>
                    <a:srgbClr val="C0504D"/>
                  </a:solidFill>
                  <a:latin typeface="Courier New"/>
                  <a:ea typeface="Courier New"/>
                  <a:cs typeface="Courier New"/>
                  <a:sym typeface="Courier New"/>
                </a:rPr>
                <a:t>f</a:t>
              </a:r>
              <a:r>
                <a:rPr b="1" baseline="-25000" sz="1600">
                  <a:solidFill>
                    <a:srgbClr val="EEECE1"/>
                  </a:solidFill>
                  <a:latin typeface="Courier New"/>
                  <a:ea typeface="Courier New"/>
                  <a:cs typeface="Courier New"/>
                  <a:sym typeface="Courier New"/>
                </a:rPr>
                <a:t>x=0</a:t>
              </a:r>
              <a:r>
                <a:rPr b="1" sz="1600">
                  <a:solidFill>
                    <a:srgbClr val="C0504D"/>
                  </a:solidFill>
                  <a:latin typeface="Courier New"/>
                  <a:ea typeface="Courier New"/>
                  <a:cs typeface="Courier New"/>
                  <a:sym typeface="Courier New"/>
                </a:rPr>
                <a:t>(</a:t>
              </a:r>
              <a:r>
                <a:rPr b="1" sz="1600">
                  <a:solidFill>
                    <a:srgbClr val="800080"/>
                  </a:solidFill>
                  <a:latin typeface="Courier New"/>
                  <a:ea typeface="Courier New"/>
                  <a:cs typeface="Courier New"/>
                  <a:sym typeface="Courier New"/>
                </a:rPr>
                <a:t>a</a:t>
              </a:r>
              <a:r>
                <a:rPr b="1" sz="1600">
                  <a:solidFill>
                    <a:srgbClr val="C0504D"/>
                  </a:solidFill>
                  <a:latin typeface="Courier New"/>
                  <a:ea typeface="Courier New"/>
                  <a:cs typeface="Courier New"/>
                  <a:sym typeface="Courier New"/>
                </a:rPr>
                <a:t>)</a:t>
              </a:r>
              <a:r>
                <a:rPr b="1" sz="1600">
                  <a:latin typeface="Courier New"/>
                  <a:ea typeface="Courier New"/>
                  <a:cs typeface="Courier New"/>
                  <a:sym typeface="Courier New"/>
                </a:rPr>
                <a:t>,</a:t>
              </a:r>
              <a:r>
                <a:rPr b="1" sz="1600">
                  <a:solidFill>
                    <a:srgbClr val="800080"/>
                  </a:solidFill>
                  <a:latin typeface="Courier New"/>
                  <a:ea typeface="Courier New"/>
                  <a:cs typeface="Courier New"/>
                  <a:sym typeface="Courier New"/>
                </a:rPr>
                <a:t>b</a:t>
              </a:r>
              <a:r>
                <a:rPr b="1" sz="1600">
                  <a:latin typeface="Courier New"/>
                  <a:ea typeface="Courier New"/>
                  <a:cs typeface="Courier New"/>
                  <a:sym typeface="Courier New"/>
                </a:rPr>
                <a:t>  </a:t>
              </a:r>
              <a:r>
                <a:rPr b="1" sz="1600">
                  <a:solidFill>
                    <a:srgbClr val="800080"/>
                  </a:solidFill>
                  <a:latin typeface="Courier New"/>
                  <a:ea typeface="Courier New"/>
                  <a:cs typeface="Courier New"/>
                  <a:sym typeface="Courier New"/>
                </a:rPr>
                <a:t>d</a:t>
              </a:r>
              <a:r>
                <a:rPr b="1" sz="1600">
                  <a:latin typeface="Courier New"/>
                  <a:ea typeface="Courier New"/>
                  <a:cs typeface="Courier New"/>
                  <a:sym typeface="Courier New"/>
                </a:rPr>
                <a:t>,</a:t>
              </a:r>
              <a:r>
                <a:rPr b="1" sz="1600">
                  <a:solidFill>
                    <a:srgbClr val="C0504D"/>
                  </a:solidFill>
                  <a:latin typeface="Courier New"/>
                  <a:ea typeface="Courier New"/>
                  <a:cs typeface="Courier New"/>
                  <a:sym typeface="Courier New"/>
                </a:rPr>
                <a:t>f</a:t>
              </a:r>
              <a:r>
                <a:rPr b="1" baseline="-25000" sz="1600">
                  <a:solidFill>
                    <a:srgbClr val="EEECE1"/>
                  </a:solidFill>
                  <a:latin typeface="Courier New"/>
                  <a:ea typeface="Courier New"/>
                  <a:cs typeface="Courier New"/>
                  <a:sym typeface="Courier New"/>
                </a:rPr>
                <a:t>x=x+1</a:t>
              </a:r>
              <a:r>
                <a:rPr b="1" sz="1600">
                  <a:solidFill>
                    <a:srgbClr val="C0504D"/>
                  </a:solidFill>
                  <a:latin typeface="Courier New"/>
                  <a:ea typeface="Courier New"/>
                  <a:cs typeface="Courier New"/>
                  <a:sym typeface="Courier New"/>
                </a:rPr>
                <a:t>(</a:t>
              </a:r>
              <a:r>
                <a:rPr b="1" sz="1600">
                  <a:solidFill>
                    <a:srgbClr val="800080"/>
                  </a:solidFill>
                  <a:latin typeface="Courier New"/>
                  <a:ea typeface="Courier New"/>
                  <a:cs typeface="Courier New"/>
                  <a:sym typeface="Courier New"/>
                </a:rPr>
                <a:t>c</a:t>
              </a:r>
              <a:r>
                <a:rPr b="1" sz="1600">
                  <a:solidFill>
                    <a:srgbClr val="C0504D"/>
                  </a:solidFill>
                  <a:latin typeface="Courier New"/>
                  <a:ea typeface="Courier New"/>
                  <a:cs typeface="Courier New"/>
                  <a:sym typeface="Courier New"/>
                </a:rPr>
                <a:t>),</a:t>
              </a:r>
              <a:r>
                <a:rPr b="1" sz="1600">
                  <a:solidFill>
                    <a:srgbClr val="800080"/>
                  </a:solidFill>
                  <a:latin typeface="Courier New"/>
                  <a:ea typeface="Courier New"/>
                  <a:cs typeface="Courier New"/>
                  <a:sym typeface="Courier New"/>
                </a:rPr>
                <a:t>d</a:t>
              </a:r>
              <a:r>
                <a:rPr b="1" sz="1600">
                  <a:latin typeface="Courier New"/>
                  <a:ea typeface="Courier New"/>
                  <a:cs typeface="Courier New"/>
                  <a:sym typeface="Courier New"/>
                </a:rPr>
                <a:t>)</a:t>
              </a:r>
            </a:p>
          </p:txBody>
        </p:sp>
        <p:pic>
          <p:nvPicPr>
            <p:cNvPr id="162" name="image6.tif"/>
            <p:cNvPicPr/>
            <p:nvPr/>
          </p:nvPicPr>
          <p:blipFill>
            <a:blip r:embed="rId2">
              <a:extLst/>
            </a:blip>
            <a:stretch>
              <a:fillRect/>
            </a:stretch>
          </p:blipFill>
          <p:spPr>
            <a:xfrm>
              <a:off x="2327274" y="431800"/>
              <a:ext cx="204789" cy="204788"/>
            </a:xfrm>
            <a:prstGeom prst="rect">
              <a:avLst/>
            </a:prstGeom>
            <a:ln w="12700" cap="flat">
              <a:noFill/>
              <a:miter lim="400000"/>
            </a:ln>
            <a:effectLst/>
          </p:spPr>
        </p:pic>
        <p:grpSp>
          <p:nvGrpSpPr>
            <p:cNvPr id="166" name="Group 166"/>
            <p:cNvGrpSpPr/>
            <p:nvPr/>
          </p:nvGrpSpPr>
          <p:grpSpPr>
            <a:xfrm>
              <a:off x="3722687" y="484187"/>
              <a:ext cx="77788" cy="119064"/>
              <a:chOff x="0" y="0"/>
              <a:chExt cx="77787" cy="119062"/>
            </a:xfrm>
          </p:grpSpPr>
          <p:sp>
            <p:nvSpPr>
              <p:cNvPr id="163" name="Shape 163"/>
              <p:cNvSpPr/>
              <p:nvPr/>
            </p:nvSpPr>
            <p:spPr>
              <a:xfrm flipH="1">
                <a:off x="0" y="119062"/>
                <a:ext cx="77788" cy="1"/>
              </a:xfrm>
              <a:prstGeom prst="line">
                <a:avLst/>
              </a:prstGeom>
              <a:noFill/>
              <a:ln w="28575" cap="flat">
                <a:solidFill>
                  <a:srgbClr val="C0504D"/>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64" name="Shape 164"/>
              <p:cNvSpPr/>
              <p:nvPr/>
            </p:nvSpPr>
            <p:spPr>
              <a:xfrm flipH="1">
                <a:off x="-1" y="-1"/>
                <a:ext cx="1" cy="119064"/>
              </a:xfrm>
              <a:prstGeom prst="line">
                <a:avLst/>
              </a:prstGeom>
              <a:noFill/>
              <a:ln w="28575" cap="flat">
                <a:solidFill>
                  <a:srgbClr val="C0504D"/>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65" name="Shape 165"/>
              <p:cNvSpPr/>
              <p:nvPr/>
            </p:nvSpPr>
            <p:spPr>
              <a:xfrm flipH="1">
                <a:off x="76114" y="-1"/>
                <a:ext cx="1" cy="119064"/>
              </a:xfrm>
              <a:prstGeom prst="line">
                <a:avLst/>
              </a:prstGeom>
              <a:noFill/>
              <a:ln w="28575" cap="flat">
                <a:solidFill>
                  <a:srgbClr val="C0504D"/>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pic>
          <p:nvPicPr>
            <p:cNvPr id="167" name="image7.png"/>
            <p:cNvPicPr/>
            <p:nvPr/>
          </p:nvPicPr>
          <p:blipFill>
            <a:blip r:embed="rId3">
              <a:extLst/>
            </a:blip>
            <a:stretch>
              <a:fillRect/>
            </a:stretch>
          </p:blipFill>
          <p:spPr>
            <a:xfrm>
              <a:off x="7040562" y="268287"/>
              <a:ext cx="534988" cy="503238"/>
            </a:xfrm>
            <a:prstGeom prst="rect">
              <a:avLst/>
            </a:prstGeom>
            <a:ln w="19050" cap="flat">
              <a:solidFill>
                <a:srgbClr val="000000"/>
              </a:solidFill>
              <a:prstDash val="sysDot"/>
              <a:miter lim="800000"/>
            </a:ln>
            <a:effectLst/>
          </p:spPr>
        </p:pic>
        <p:sp>
          <p:nvSpPr>
            <p:cNvPr id="168" name="Shape 168"/>
            <p:cNvSpPr/>
            <p:nvPr/>
          </p:nvSpPr>
          <p:spPr>
            <a:xfrm>
              <a:off x="7527924" y="171449"/>
              <a:ext cx="1680605" cy="271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t">
              <a:spAutoFit/>
            </a:bodyPr>
            <a:lstStyle>
              <a:lvl1pPr>
                <a:defRPr b="1" i="1" sz="1200">
                  <a:effectLst>
                    <a:outerShdw sx="100000" sy="100000" kx="0" ky="0" algn="b" rotWithShape="0" blurRad="38100" dist="38100" dir="2700000">
                      <a:srgbClr val="C0C0C0"/>
                    </a:outerShdw>
                  </a:effectLst>
                </a:defRPr>
              </a:lvl1pPr>
            </a:lstStyle>
            <a:p>
              <a:pPr lvl="0">
                <a:defRPr b="0" i="0" sz="1800">
                  <a:effectLst/>
                </a:defRPr>
              </a:pPr>
              <a:r>
                <a:rPr b="1" i="1" sz="1200">
                  <a:effectLst>
                    <a:outerShdw sx="100000" sy="100000" kx="0" ky="0" algn="b" rotWithShape="0" blurRad="38100" dist="38100" dir="2700000">
                      <a:srgbClr val="C0C0C0"/>
                    </a:outerShdw>
                  </a:effectLst>
                </a:rPr>
                <a:t>|VAR|*|PP| = 1*5 = 5</a:t>
              </a:r>
            </a:p>
          </p:txBody>
        </p:sp>
        <p:sp>
          <p:nvSpPr>
            <p:cNvPr id="169" name="Shape 169"/>
            <p:cNvSpPr/>
            <p:nvPr/>
          </p:nvSpPr>
          <p:spPr>
            <a:xfrm>
              <a:off x="5532102" y="273050"/>
              <a:ext cx="1524335" cy="576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t">
              <a:spAutoFit/>
            </a:bodyPr>
            <a:lstStyle/>
            <a:p>
              <a:pPr lvl="0" algn="r"/>
              <a:r>
                <a:rPr b="1" i="1" sz="1600">
                  <a:solidFill>
                    <a:srgbClr val="EEECE1"/>
                  </a:solidFill>
                  <a:effectLst>
                    <a:outerShdw sx="100000" sy="100000" kx="0" ky="0" algn="b" rotWithShape="0" blurRad="38100" dist="38100" dir="2700000">
                      <a:srgbClr val="C0C0C0"/>
                    </a:outerShdw>
                  </a:effectLst>
                </a:rPr>
                <a:t>…over a ”big” </a:t>
              </a:r>
              <a:br>
                <a:rPr b="1" i="1" sz="1600">
                  <a:solidFill>
                    <a:srgbClr val="EEECE1"/>
                  </a:solidFill>
                  <a:effectLst>
                    <a:outerShdw sx="100000" sy="100000" kx="0" ky="0" algn="b" rotWithShape="0" blurRad="38100" dist="38100" dir="2700000">
                      <a:srgbClr val="C0C0C0"/>
                    </a:outerShdw>
                  </a:effectLst>
                </a:rPr>
              </a:br>
              <a:r>
                <a:rPr b="1" i="1" sz="1600">
                  <a:solidFill>
                    <a:srgbClr val="EEECE1"/>
                  </a:solidFill>
                  <a:effectLst>
                    <a:outerShdw sx="100000" sy="100000" kx="0" ky="0" algn="b" rotWithShape="0" blurRad="38100" dist="38100" dir="2700000">
                      <a:srgbClr val="C0C0C0"/>
                    </a:outerShdw>
                  </a:effectLst>
                </a:rPr>
                <a:t>power-lattice:</a:t>
              </a:r>
            </a:p>
          </p:txBody>
        </p:sp>
      </p:grpSp>
      <p:grpSp>
        <p:nvGrpSpPr>
          <p:cNvPr id="175" name="Group 175"/>
          <p:cNvGrpSpPr/>
          <p:nvPr/>
        </p:nvGrpSpPr>
        <p:grpSpPr>
          <a:xfrm>
            <a:off x="6373812" y="3351212"/>
            <a:ext cx="147638" cy="149226"/>
            <a:chOff x="0" y="0"/>
            <a:chExt cx="147637" cy="149225"/>
          </a:xfrm>
        </p:grpSpPr>
        <p:sp>
          <p:nvSpPr>
            <p:cNvPr id="171" name="Shape 171"/>
            <p:cNvSpPr/>
            <p:nvPr/>
          </p:nvSpPr>
          <p:spPr>
            <a:xfrm flipH="1" flipV="1">
              <a:off x="0" y="-1"/>
              <a:ext cx="147638"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72" name="Shape 172"/>
            <p:cNvSpPr/>
            <p:nvPr/>
          </p:nvSpPr>
          <p:spPr>
            <a:xfrm flipH="1">
              <a:off x="0" y="-1"/>
              <a:ext cx="1" cy="118986"/>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73" name="Shape 173"/>
            <p:cNvSpPr/>
            <p:nvPr/>
          </p:nvSpPr>
          <p:spPr>
            <a:xfrm flipH="1" flipV="1">
              <a:off x="0" y="118985"/>
              <a:ext cx="147638"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74" name="Shape 174"/>
            <p:cNvSpPr/>
            <p:nvPr/>
          </p:nvSpPr>
          <p:spPr>
            <a:xfrm flipH="1" flipV="1">
              <a:off x="0" y="149225"/>
              <a:ext cx="147638"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grpSp>
        <p:nvGrpSpPr>
          <p:cNvPr id="179" name="Group 179"/>
          <p:cNvGrpSpPr/>
          <p:nvPr/>
        </p:nvGrpSpPr>
        <p:grpSpPr>
          <a:xfrm>
            <a:off x="5456237" y="4427537"/>
            <a:ext cx="658384" cy="431875"/>
            <a:chOff x="0" y="0"/>
            <a:chExt cx="658383" cy="431873"/>
          </a:xfrm>
        </p:grpSpPr>
        <p:sp>
          <p:nvSpPr>
            <p:cNvPr id="176" name="Shape 176"/>
            <p:cNvSpPr/>
            <p:nvPr/>
          </p:nvSpPr>
          <p:spPr>
            <a:xfrm rot="16200000">
              <a:off x="113254" y="-113255"/>
              <a:ext cx="431875" cy="658384"/>
            </a:xfrm>
            <a:custGeom>
              <a:avLst/>
              <a:gdLst/>
              <a:ahLst/>
              <a:cxnLst>
                <a:cxn ang="0">
                  <a:pos x="wd2" y="hd2"/>
                </a:cxn>
                <a:cxn ang="5400000">
                  <a:pos x="wd2" y="hd2"/>
                </a:cxn>
                <a:cxn ang="10800000">
                  <a:pos x="wd2" y="hd2"/>
                </a:cxn>
                <a:cxn ang="16200000">
                  <a:pos x="wd2" y="hd2"/>
                </a:cxn>
              </a:cxnLst>
              <a:rect l="0" t="0" r="r" b="b"/>
              <a:pathLst>
                <a:path w="19967" h="21600" fill="norm" stroke="1" extrusionOk="0">
                  <a:moveTo>
                    <a:pt x="4" y="8443"/>
                  </a:moveTo>
                  <a:cubicBezTo>
                    <a:pt x="4" y="12020"/>
                    <a:pt x="5336" y="15210"/>
                    <a:pt x="13313" y="16402"/>
                  </a:cubicBezTo>
                  <a:lnTo>
                    <a:pt x="13313" y="14194"/>
                  </a:lnTo>
                  <a:lnTo>
                    <a:pt x="19967" y="18380"/>
                  </a:lnTo>
                  <a:lnTo>
                    <a:pt x="13313" y="21600"/>
                  </a:lnTo>
                  <a:lnTo>
                    <a:pt x="13313" y="19392"/>
                  </a:lnTo>
                  <a:lnTo>
                    <a:pt x="13313" y="19392"/>
                  </a:lnTo>
                  <a:cubicBezTo>
                    <a:pt x="5336" y="18199"/>
                    <a:pt x="4" y="15010"/>
                    <a:pt x="4" y="11432"/>
                  </a:cubicBezTo>
                  <a:close/>
                  <a:moveTo>
                    <a:pt x="19967" y="2989"/>
                  </a:moveTo>
                  <a:cubicBezTo>
                    <a:pt x="10305" y="2989"/>
                    <a:pt x="2030" y="5916"/>
                    <a:pt x="319" y="9937"/>
                  </a:cubicBezTo>
                  <a:lnTo>
                    <a:pt x="319" y="9937"/>
                  </a:lnTo>
                  <a:cubicBezTo>
                    <a:pt x="-1633" y="5348"/>
                    <a:pt x="5581" y="959"/>
                    <a:pt x="16433" y="133"/>
                  </a:cubicBezTo>
                  <a:cubicBezTo>
                    <a:pt x="17599" y="45"/>
                    <a:pt x="18782" y="0"/>
                    <a:pt x="19967" y="0"/>
                  </a:cubicBezTo>
                  <a:close/>
                </a:path>
              </a:pathLst>
            </a:custGeom>
            <a:solidFill>
              <a:srgbClr val="4F81BD"/>
            </a:solidFill>
            <a:ln w="12700" cap="flat">
              <a:noFill/>
              <a:miter lim="400000"/>
            </a:ln>
            <a:effectLst/>
          </p:spPr>
          <p:txBody>
            <a:bodyPr wrap="square" lIns="0" tIns="0" rIns="0" bIns="0" numCol="1" anchor="ctr">
              <a:noAutofit/>
            </a:bodyPr>
            <a:lstStyle/>
            <a:p>
              <a:pPr lvl="0"/>
            </a:p>
          </p:txBody>
        </p:sp>
        <p:sp>
          <p:nvSpPr>
            <p:cNvPr id="177" name="Shape 177"/>
            <p:cNvSpPr/>
            <p:nvPr/>
          </p:nvSpPr>
          <p:spPr>
            <a:xfrm rot="16200000">
              <a:off x="-64490" y="64489"/>
              <a:ext cx="431875" cy="302896"/>
            </a:xfrm>
            <a:custGeom>
              <a:avLst/>
              <a:gdLst/>
              <a:ahLst/>
              <a:cxnLst>
                <a:cxn ang="0">
                  <a:pos x="wd2" y="hd2"/>
                </a:cxn>
                <a:cxn ang="5400000">
                  <a:pos x="wd2" y="hd2"/>
                </a:cxn>
                <a:cxn ang="10800000">
                  <a:pos x="wd2" y="hd2"/>
                </a:cxn>
                <a:cxn ang="16200000">
                  <a:pos x="wd2" y="hd2"/>
                </a:cxn>
              </a:cxnLst>
              <a:rect l="0" t="0" r="r" b="b"/>
              <a:pathLst>
                <a:path w="19967" h="21600" fill="norm" stroke="1" extrusionOk="0">
                  <a:moveTo>
                    <a:pt x="19967" y="6498"/>
                  </a:moveTo>
                  <a:cubicBezTo>
                    <a:pt x="10305" y="6498"/>
                    <a:pt x="2030" y="12859"/>
                    <a:pt x="319" y="21600"/>
                  </a:cubicBezTo>
                  <a:lnTo>
                    <a:pt x="319" y="21600"/>
                  </a:lnTo>
                  <a:cubicBezTo>
                    <a:pt x="-1633" y="11625"/>
                    <a:pt x="5581" y="2084"/>
                    <a:pt x="16433" y="290"/>
                  </a:cubicBezTo>
                  <a:cubicBezTo>
                    <a:pt x="17599" y="97"/>
                    <a:pt x="18782" y="0"/>
                    <a:pt x="19967"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p>
          </p:txBody>
        </p:sp>
        <p:sp>
          <p:nvSpPr>
            <p:cNvPr id="178" name="Shape 178"/>
            <p:cNvSpPr/>
            <p:nvPr/>
          </p:nvSpPr>
          <p:spPr>
            <a:xfrm rot="16200000">
              <a:off x="113291" y="-113292"/>
              <a:ext cx="431801" cy="65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443"/>
                  </a:moveTo>
                  <a:cubicBezTo>
                    <a:pt x="0" y="12020"/>
                    <a:pt x="5770" y="15210"/>
                    <a:pt x="14400" y="16402"/>
                  </a:cubicBezTo>
                  <a:lnTo>
                    <a:pt x="14400" y="14194"/>
                  </a:lnTo>
                  <a:lnTo>
                    <a:pt x="21600" y="18380"/>
                  </a:lnTo>
                  <a:lnTo>
                    <a:pt x="14400" y="21600"/>
                  </a:lnTo>
                  <a:lnTo>
                    <a:pt x="14400" y="19392"/>
                  </a:lnTo>
                  <a:lnTo>
                    <a:pt x="14400" y="19392"/>
                  </a:lnTo>
                  <a:cubicBezTo>
                    <a:pt x="5770" y="18199"/>
                    <a:pt x="0" y="15010"/>
                    <a:pt x="0" y="11432"/>
                  </a:cubicBezTo>
                  <a:lnTo>
                    <a:pt x="0" y="8443"/>
                  </a:lnTo>
                  <a:cubicBezTo>
                    <a:pt x="0" y="3780"/>
                    <a:pt x="9671" y="0"/>
                    <a:pt x="21600" y="0"/>
                  </a:cubicBezTo>
                  <a:lnTo>
                    <a:pt x="21600" y="2989"/>
                  </a:lnTo>
                  <a:cubicBezTo>
                    <a:pt x="11146" y="2989"/>
                    <a:pt x="2192" y="5916"/>
                    <a:pt x="341" y="9937"/>
                  </a:cubicBezTo>
                </a:path>
              </a:pathLst>
            </a:custGeom>
            <a:noFill/>
            <a:ln w="9525" cap="flat">
              <a:solidFill>
                <a:srgbClr val="000000"/>
              </a:solidFill>
              <a:prstDash val="solid"/>
              <a:miter lim="800000"/>
            </a:ln>
            <a:effectLst/>
          </p:spPr>
          <p:txBody>
            <a:bodyPr wrap="square" lIns="0" tIns="0" rIns="0" bIns="0" numCol="1" anchor="ctr">
              <a:noAutofit/>
            </a:bodyPr>
            <a:lstStyle/>
            <a:p>
              <a:pPr lvl="0"/>
            </a:p>
          </p:txBody>
        </p:sp>
      </p:grpSp>
      <p:sp>
        <p:nvSpPr>
          <p:cNvPr id="180" name="Shape 180"/>
          <p:cNvSpPr/>
          <p:nvPr/>
        </p:nvSpPr>
        <p:spPr>
          <a:xfrm>
            <a:off x="5684223" y="4883150"/>
            <a:ext cx="228241" cy="322200"/>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lgn="ctr">
              <a:lnSpc>
                <a:spcPct val="70000"/>
              </a:lnSpc>
              <a:defRPr b="1" sz="16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defRPr>
            </a:lvl1pPr>
          </a:lstStyle>
          <a:p>
            <a:pPr lvl="0">
              <a:defRPr b="0" sz="1800">
                <a:solidFill>
                  <a:srgbClr val="000000"/>
                </a:solidFill>
                <a:effectLst/>
              </a:defRPr>
            </a:pPr>
            <a:r>
              <a:rPr b="1" sz="1600">
                <a:solidFill>
                  <a:srgbClr val="CC3300"/>
                </a:solidFill>
                <a:effectLst>
                  <a:outerShdw sx="100000" sy="100000" kx="0" ky="0" algn="b" rotWithShape="0" blurRad="38100" dist="38100" dir="2700000">
                    <a:srgbClr val="C0C0C0"/>
                  </a:outerShdw>
                </a:effectLst>
              </a:rPr>
              <a:t>T</a:t>
            </a:r>
          </a:p>
        </p:txBody>
      </p:sp>
      <p:grpSp>
        <p:nvGrpSpPr>
          <p:cNvPr id="185" name="Group 185"/>
          <p:cNvGrpSpPr/>
          <p:nvPr/>
        </p:nvGrpSpPr>
        <p:grpSpPr>
          <a:xfrm>
            <a:off x="7008813" y="3351212"/>
            <a:ext cx="147638" cy="149226"/>
            <a:chOff x="0" y="0"/>
            <a:chExt cx="147637" cy="149225"/>
          </a:xfrm>
        </p:grpSpPr>
        <p:sp>
          <p:nvSpPr>
            <p:cNvPr id="181" name="Shape 181"/>
            <p:cNvSpPr/>
            <p:nvPr/>
          </p:nvSpPr>
          <p:spPr>
            <a:xfrm flipH="1" flipV="1">
              <a:off x="0" y="-1"/>
              <a:ext cx="147638"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82" name="Shape 182"/>
            <p:cNvSpPr/>
            <p:nvPr/>
          </p:nvSpPr>
          <p:spPr>
            <a:xfrm flipH="1">
              <a:off x="0" y="-1"/>
              <a:ext cx="1" cy="118986"/>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83" name="Shape 183"/>
            <p:cNvSpPr/>
            <p:nvPr/>
          </p:nvSpPr>
          <p:spPr>
            <a:xfrm flipH="1" flipV="1">
              <a:off x="0" y="118985"/>
              <a:ext cx="147638"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184" name="Shape 184"/>
            <p:cNvSpPr/>
            <p:nvPr/>
          </p:nvSpPr>
          <p:spPr>
            <a:xfrm flipH="1" flipV="1">
              <a:off x="0" y="149225"/>
              <a:ext cx="147638"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grpSp>
        <p:nvGrpSpPr>
          <p:cNvPr id="189" name="Group 189"/>
          <p:cNvGrpSpPr/>
          <p:nvPr/>
        </p:nvGrpSpPr>
        <p:grpSpPr>
          <a:xfrm>
            <a:off x="6102349" y="4438649"/>
            <a:ext cx="658385" cy="431875"/>
            <a:chOff x="0" y="0"/>
            <a:chExt cx="658383" cy="431873"/>
          </a:xfrm>
        </p:grpSpPr>
        <p:sp>
          <p:nvSpPr>
            <p:cNvPr id="186" name="Shape 186"/>
            <p:cNvSpPr/>
            <p:nvPr/>
          </p:nvSpPr>
          <p:spPr>
            <a:xfrm rot="16200000">
              <a:off x="113254" y="-113255"/>
              <a:ext cx="431875" cy="658384"/>
            </a:xfrm>
            <a:custGeom>
              <a:avLst/>
              <a:gdLst/>
              <a:ahLst/>
              <a:cxnLst>
                <a:cxn ang="0">
                  <a:pos x="wd2" y="hd2"/>
                </a:cxn>
                <a:cxn ang="5400000">
                  <a:pos x="wd2" y="hd2"/>
                </a:cxn>
                <a:cxn ang="10800000">
                  <a:pos x="wd2" y="hd2"/>
                </a:cxn>
                <a:cxn ang="16200000">
                  <a:pos x="wd2" y="hd2"/>
                </a:cxn>
              </a:cxnLst>
              <a:rect l="0" t="0" r="r" b="b"/>
              <a:pathLst>
                <a:path w="19967" h="21600" fill="norm" stroke="1" extrusionOk="0">
                  <a:moveTo>
                    <a:pt x="4" y="8443"/>
                  </a:moveTo>
                  <a:cubicBezTo>
                    <a:pt x="4" y="12020"/>
                    <a:pt x="5336" y="15210"/>
                    <a:pt x="13313" y="16402"/>
                  </a:cubicBezTo>
                  <a:lnTo>
                    <a:pt x="13313" y="14194"/>
                  </a:lnTo>
                  <a:lnTo>
                    <a:pt x="19967" y="18380"/>
                  </a:lnTo>
                  <a:lnTo>
                    <a:pt x="13313" y="21600"/>
                  </a:lnTo>
                  <a:lnTo>
                    <a:pt x="13313" y="19392"/>
                  </a:lnTo>
                  <a:lnTo>
                    <a:pt x="13313" y="19392"/>
                  </a:lnTo>
                  <a:cubicBezTo>
                    <a:pt x="5336" y="18199"/>
                    <a:pt x="4" y="15010"/>
                    <a:pt x="4" y="11432"/>
                  </a:cubicBezTo>
                  <a:close/>
                  <a:moveTo>
                    <a:pt x="19967" y="2989"/>
                  </a:moveTo>
                  <a:cubicBezTo>
                    <a:pt x="10305" y="2989"/>
                    <a:pt x="2030" y="5916"/>
                    <a:pt x="319" y="9937"/>
                  </a:cubicBezTo>
                  <a:lnTo>
                    <a:pt x="319" y="9937"/>
                  </a:lnTo>
                  <a:cubicBezTo>
                    <a:pt x="-1633" y="5348"/>
                    <a:pt x="5581" y="959"/>
                    <a:pt x="16433" y="133"/>
                  </a:cubicBezTo>
                  <a:cubicBezTo>
                    <a:pt x="17599" y="45"/>
                    <a:pt x="18782" y="0"/>
                    <a:pt x="19967" y="0"/>
                  </a:cubicBezTo>
                  <a:close/>
                </a:path>
              </a:pathLst>
            </a:custGeom>
            <a:solidFill>
              <a:srgbClr val="4F81BD"/>
            </a:solidFill>
            <a:ln w="12700" cap="flat">
              <a:noFill/>
              <a:miter lim="400000"/>
            </a:ln>
            <a:effectLst/>
          </p:spPr>
          <p:txBody>
            <a:bodyPr wrap="square" lIns="0" tIns="0" rIns="0" bIns="0" numCol="1" anchor="ctr">
              <a:noAutofit/>
            </a:bodyPr>
            <a:lstStyle/>
            <a:p>
              <a:pPr lvl="0"/>
            </a:p>
          </p:txBody>
        </p:sp>
        <p:sp>
          <p:nvSpPr>
            <p:cNvPr id="187" name="Shape 187"/>
            <p:cNvSpPr/>
            <p:nvPr/>
          </p:nvSpPr>
          <p:spPr>
            <a:xfrm rot="16200000">
              <a:off x="-64490" y="64489"/>
              <a:ext cx="431875" cy="302896"/>
            </a:xfrm>
            <a:custGeom>
              <a:avLst/>
              <a:gdLst/>
              <a:ahLst/>
              <a:cxnLst>
                <a:cxn ang="0">
                  <a:pos x="wd2" y="hd2"/>
                </a:cxn>
                <a:cxn ang="5400000">
                  <a:pos x="wd2" y="hd2"/>
                </a:cxn>
                <a:cxn ang="10800000">
                  <a:pos x="wd2" y="hd2"/>
                </a:cxn>
                <a:cxn ang="16200000">
                  <a:pos x="wd2" y="hd2"/>
                </a:cxn>
              </a:cxnLst>
              <a:rect l="0" t="0" r="r" b="b"/>
              <a:pathLst>
                <a:path w="19967" h="21600" fill="norm" stroke="1" extrusionOk="0">
                  <a:moveTo>
                    <a:pt x="19967" y="6498"/>
                  </a:moveTo>
                  <a:cubicBezTo>
                    <a:pt x="10305" y="6498"/>
                    <a:pt x="2030" y="12859"/>
                    <a:pt x="319" y="21600"/>
                  </a:cubicBezTo>
                  <a:lnTo>
                    <a:pt x="319" y="21600"/>
                  </a:lnTo>
                  <a:cubicBezTo>
                    <a:pt x="-1633" y="11625"/>
                    <a:pt x="5581" y="2084"/>
                    <a:pt x="16433" y="290"/>
                  </a:cubicBezTo>
                  <a:cubicBezTo>
                    <a:pt x="17599" y="97"/>
                    <a:pt x="18782" y="0"/>
                    <a:pt x="19967"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p>
          </p:txBody>
        </p:sp>
        <p:sp>
          <p:nvSpPr>
            <p:cNvPr id="188" name="Shape 188"/>
            <p:cNvSpPr/>
            <p:nvPr/>
          </p:nvSpPr>
          <p:spPr>
            <a:xfrm rot="16200000">
              <a:off x="113291" y="-113292"/>
              <a:ext cx="431801" cy="65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443"/>
                  </a:moveTo>
                  <a:cubicBezTo>
                    <a:pt x="0" y="12020"/>
                    <a:pt x="5770" y="15210"/>
                    <a:pt x="14400" y="16402"/>
                  </a:cubicBezTo>
                  <a:lnTo>
                    <a:pt x="14400" y="14194"/>
                  </a:lnTo>
                  <a:lnTo>
                    <a:pt x="21600" y="18380"/>
                  </a:lnTo>
                  <a:lnTo>
                    <a:pt x="14400" y="21600"/>
                  </a:lnTo>
                  <a:lnTo>
                    <a:pt x="14400" y="19392"/>
                  </a:lnTo>
                  <a:lnTo>
                    <a:pt x="14400" y="19392"/>
                  </a:lnTo>
                  <a:cubicBezTo>
                    <a:pt x="5770" y="18199"/>
                    <a:pt x="0" y="15010"/>
                    <a:pt x="0" y="11432"/>
                  </a:cubicBezTo>
                  <a:lnTo>
                    <a:pt x="0" y="8443"/>
                  </a:lnTo>
                  <a:cubicBezTo>
                    <a:pt x="0" y="3780"/>
                    <a:pt x="9671" y="0"/>
                    <a:pt x="21600" y="0"/>
                  </a:cubicBezTo>
                  <a:lnTo>
                    <a:pt x="21600" y="2989"/>
                  </a:lnTo>
                  <a:cubicBezTo>
                    <a:pt x="11146" y="2989"/>
                    <a:pt x="2192" y="5916"/>
                    <a:pt x="341" y="9937"/>
                  </a:cubicBezTo>
                </a:path>
              </a:pathLst>
            </a:custGeom>
            <a:noFill/>
            <a:ln w="9525" cap="flat">
              <a:solidFill>
                <a:srgbClr val="000000"/>
              </a:solidFill>
              <a:prstDash val="solid"/>
              <a:miter lim="800000"/>
            </a:ln>
            <a:effectLst/>
          </p:spPr>
          <p:txBody>
            <a:bodyPr wrap="square" lIns="0" tIns="0" rIns="0" bIns="0" numCol="1" anchor="ctr">
              <a:noAutofit/>
            </a:bodyPr>
            <a:lstStyle/>
            <a:p>
              <a:pPr lvl="0"/>
            </a:p>
          </p:txBody>
        </p:sp>
      </p:grpSp>
      <p:sp>
        <p:nvSpPr>
          <p:cNvPr id="190" name="Shape 190"/>
          <p:cNvSpPr/>
          <p:nvPr/>
        </p:nvSpPr>
        <p:spPr>
          <a:xfrm>
            <a:off x="6330336" y="4894262"/>
            <a:ext cx="228241" cy="3222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lgn="ctr">
              <a:lnSpc>
                <a:spcPct val="70000"/>
              </a:lnSpc>
              <a:defRPr b="1" sz="16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defRPr>
            </a:lvl1pPr>
          </a:lstStyle>
          <a:p>
            <a:pPr lvl="0">
              <a:defRPr b="0" sz="1800">
                <a:solidFill>
                  <a:srgbClr val="000000"/>
                </a:solidFill>
                <a:effectLst/>
              </a:defRPr>
            </a:pPr>
            <a:r>
              <a:rPr b="1" sz="1600">
                <a:solidFill>
                  <a:srgbClr val="CC3300"/>
                </a:solidFill>
                <a:effectLst>
                  <a:outerShdw sx="100000" sy="100000" kx="0" ky="0" algn="b" rotWithShape="0" blurRad="38100" dist="38100" dir="2700000">
                    <a:srgbClr val="C0C0C0"/>
                  </a:outerShdw>
                </a:effectLst>
              </a:rPr>
              <a:t>T</a:t>
            </a:r>
          </a:p>
        </p:txBody>
      </p:sp>
      <p:grpSp>
        <p:nvGrpSpPr>
          <p:cNvPr id="193" name="Group 193"/>
          <p:cNvGrpSpPr/>
          <p:nvPr/>
        </p:nvGrpSpPr>
        <p:grpSpPr>
          <a:xfrm>
            <a:off x="4540715" y="1722438"/>
            <a:ext cx="624545" cy="271401"/>
            <a:chOff x="0" y="0"/>
            <a:chExt cx="624544" cy="271400"/>
          </a:xfrm>
        </p:grpSpPr>
        <p:sp>
          <p:nvSpPr>
            <p:cNvPr id="191" name="Shape 191"/>
            <p:cNvSpPr/>
            <p:nvPr/>
          </p:nvSpPr>
          <p:spPr>
            <a:xfrm>
              <a:off x="0" y="0"/>
              <a:ext cx="624545" cy="271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t">
              <a:spAutoFit/>
            </a:bodyPr>
            <a:lstStyle/>
            <a:p>
              <a:pPr lvl="0" algn="ctr">
                <a:lnSpc>
                  <a:spcPct val="70000"/>
                </a:lnSpc>
              </a:pP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T</a:t>
              </a:r>
              <a:r>
                <a:rPr b="1" baseline="30000"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0</a:t>
              </a: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  )</a:t>
              </a:r>
            </a:p>
          </p:txBody>
        </p:sp>
        <p:pic>
          <p:nvPicPr>
            <p:cNvPr id="192" name="image6.tif"/>
            <p:cNvPicPr/>
            <p:nvPr/>
          </p:nvPicPr>
          <p:blipFill>
            <a:blip r:embed="rId2">
              <a:extLst/>
            </a:blip>
            <a:stretch>
              <a:fillRect/>
            </a:stretch>
          </p:blipFill>
          <p:spPr>
            <a:xfrm>
              <a:off x="282109" y="9524"/>
              <a:ext cx="193676" cy="193676"/>
            </a:xfrm>
            <a:prstGeom prst="rect">
              <a:avLst/>
            </a:prstGeom>
            <a:ln w="12700" cap="flat">
              <a:noFill/>
              <a:miter lim="400000"/>
            </a:ln>
            <a:effectLst/>
          </p:spPr>
        </p:pic>
      </p:grpSp>
      <p:grpSp>
        <p:nvGrpSpPr>
          <p:cNvPr id="196" name="Group 196"/>
          <p:cNvGrpSpPr/>
          <p:nvPr/>
        </p:nvGrpSpPr>
        <p:grpSpPr>
          <a:xfrm>
            <a:off x="5170953" y="1719263"/>
            <a:ext cx="624545" cy="271401"/>
            <a:chOff x="0" y="0"/>
            <a:chExt cx="624544" cy="271400"/>
          </a:xfrm>
        </p:grpSpPr>
        <p:sp>
          <p:nvSpPr>
            <p:cNvPr id="194" name="Shape 194"/>
            <p:cNvSpPr/>
            <p:nvPr/>
          </p:nvSpPr>
          <p:spPr>
            <a:xfrm>
              <a:off x="0" y="0"/>
              <a:ext cx="624545" cy="271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t">
              <a:spAutoFit/>
            </a:bodyPr>
            <a:lstStyle/>
            <a:p>
              <a:pPr lvl="0" algn="ctr">
                <a:lnSpc>
                  <a:spcPct val="70000"/>
                </a:lnSpc>
              </a:pP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T</a:t>
              </a:r>
              <a:r>
                <a:rPr b="1" baseline="30000"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1</a:t>
              </a: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  )</a:t>
              </a:r>
            </a:p>
          </p:txBody>
        </p:sp>
        <p:pic>
          <p:nvPicPr>
            <p:cNvPr id="195" name="image6.tif"/>
            <p:cNvPicPr/>
            <p:nvPr/>
          </p:nvPicPr>
          <p:blipFill>
            <a:blip r:embed="rId2">
              <a:extLst/>
            </a:blip>
            <a:stretch>
              <a:fillRect/>
            </a:stretch>
          </p:blipFill>
          <p:spPr>
            <a:xfrm>
              <a:off x="282109" y="9524"/>
              <a:ext cx="193676" cy="193676"/>
            </a:xfrm>
            <a:prstGeom prst="rect">
              <a:avLst/>
            </a:prstGeom>
            <a:ln w="12700" cap="flat">
              <a:noFill/>
              <a:miter lim="400000"/>
            </a:ln>
            <a:effectLst/>
          </p:spPr>
        </p:pic>
      </p:grpSp>
      <p:grpSp>
        <p:nvGrpSpPr>
          <p:cNvPr id="199" name="Group 199"/>
          <p:cNvGrpSpPr/>
          <p:nvPr/>
        </p:nvGrpSpPr>
        <p:grpSpPr>
          <a:xfrm>
            <a:off x="5810715" y="1730374"/>
            <a:ext cx="624545" cy="271401"/>
            <a:chOff x="0" y="0"/>
            <a:chExt cx="624544" cy="271400"/>
          </a:xfrm>
        </p:grpSpPr>
        <p:sp>
          <p:nvSpPr>
            <p:cNvPr id="197" name="Shape 197"/>
            <p:cNvSpPr/>
            <p:nvPr/>
          </p:nvSpPr>
          <p:spPr>
            <a:xfrm>
              <a:off x="0" y="0"/>
              <a:ext cx="624545" cy="271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t">
              <a:spAutoFit/>
            </a:bodyPr>
            <a:lstStyle/>
            <a:p>
              <a:pPr lvl="0" algn="ctr">
                <a:lnSpc>
                  <a:spcPct val="70000"/>
                </a:lnSpc>
              </a:pP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T</a:t>
              </a:r>
              <a:r>
                <a:rPr b="1" baseline="30000"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2</a:t>
              </a: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  )</a:t>
              </a:r>
            </a:p>
          </p:txBody>
        </p:sp>
        <p:pic>
          <p:nvPicPr>
            <p:cNvPr id="198" name="image6.tif"/>
            <p:cNvPicPr/>
            <p:nvPr/>
          </p:nvPicPr>
          <p:blipFill>
            <a:blip r:embed="rId2">
              <a:extLst/>
            </a:blip>
            <a:stretch>
              <a:fillRect/>
            </a:stretch>
          </p:blipFill>
          <p:spPr>
            <a:xfrm>
              <a:off x="282109" y="9525"/>
              <a:ext cx="193676" cy="193676"/>
            </a:xfrm>
            <a:prstGeom prst="rect">
              <a:avLst/>
            </a:prstGeom>
            <a:ln w="12700" cap="flat">
              <a:noFill/>
              <a:miter lim="400000"/>
            </a:ln>
            <a:effectLst/>
          </p:spPr>
        </p:pic>
      </p:grpSp>
      <p:grpSp>
        <p:nvGrpSpPr>
          <p:cNvPr id="202" name="Group 202"/>
          <p:cNvGrpSpPr/>
          <p:nvPr/>
        </p:nvGrpSpPr>
        <p:grpSpPr>
          <a:xfrm>
            <a:off x="6439365" y="1727199"/>
            <a:ext cx="624545" cy="271401"/>
            <a:chOff x="0" y="0"/>
            <a:chExt cx="624544" cy="271400"/>
          </a:xfrm>
        </p:grpSpPr>
        <p:sp>
          <p:nvSpPr>
            <p:cNvPr id="200" name="Shape 200"/>
            <p:cNvSpPr/>
            <p:nvPr/>
          </p:nvSpPr>
          <p:spPr>
            <a:xfrm>
              <a:off x="0" y="0"/>
              <a:ext cx="624545" cy="271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t">
              <a:spAutoFit/>
            </a:bodyPr>
            <a:lstStyle/>
            <a:p>
              <a:pPr lvl="0" algn="ctr">
                <a:lnSpc>
                  <a:spcPct val="70000"/>
                </a:lnSpc>
              </a:pP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T</a:t>
              </a:r>
              <a:r>
                <a:rPr b="1" baseline="30000"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3</a:t>
              </a: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  )</a:t>
              </a:r>
            </a:p>
          </p:txBody>
        </p:sp>
        <p:pic>
          <p:nvPicPr>
            <p:cNvPr id="201" name="image6.tif"/>
            <p:cNvPicPr/>
            <p:nvPr/>
          </p:nvPicPr>
          <p:blipFill>
            <a:blip r:embed="rId2">
              <a:extLst/>
            </a:blip>
            <a:stretch>
              <a:fillRect/>
            </a:stretch>
          </p:blipFill>
          <p:spPr>
            <a:xfrm>
              <a:off x="282109" y="9525"/>
              <a:ext cx="193676" cy="193676"/>
            </a:xfrm>
            <a:prstGeom prst="rect">
              <a:avLst/>
            </a:prstGeom>
            <a:ln w="12700" cap="flat">
              <a:noFill/>
              <a:miter lim="400000"/>
            </a:ln>
            <a:effectLst/>
          </p:spPr>
        </p:pic>
      </p:grpSp>
      <p:grpSp>
        <p:nvGrpSpPr>
          <p:cNvPr id="206" name="Group 206"/>
          <p:cNvGrpSpPr/>
          <p:nvPr/>
        </p:nvGrpSpPr>
        <p:grpSpPr>
          <a:xfrm>
            <a:off x="6753224" y="4438649"/>
            <a:ext cx="658385" cy="431875"/>
            <a:chOff x="0" y="0"/>
            <a:chExt cx="658383" cy="431873"/>
          </a:xfrm>
        </p:grpSpPr>
        <p:sp>
          <p:nvSpPr>
            <p:cNvPr id="203" name="Shape 203"/>
            <p:cNvSpPr/>
            <p:nvPr/>
          </p:nvSpPr>
          <p:spPr>
            <a:xfrm rot="16200000">
              <a:off x="113254" y="-113255"/>
              <a:ext cx="431875" cy="658384"/>
            </a:xfrm>
            <a:custGeom>
              <a:avLst/>
              <a:gdLst/>
              <a:ahLst/>
              <a:cxnLst>
                <a:cxn ang="0">
                  <a:pos x="wd2" y="hd2"/>
                </a:cxn>
                <a:cxn ang="5400000">
                  <a:pos x="wd2" y="hd2"/>
                </a:cxn>
                <a:cxn ang="10800000">
                  <a:pos x="wd2" y="hd2"/>
                </a:cxn>
                <a:cxn ang="16200000">
                  <a:pos x="wd2" y="hd2"/>
                </a:cxn>
              </a:cxnLst>
              <a:rect l="0" t="0" r="r" b="b"/>
              <a:pathLst>
                <a:path w="19967" h="21600" fill="norm" stroke="1" extrusionOk="0">
                  <a:moveTo>
                    <a:pt x="4" y="8443"/>
                  </a:moveTo>
                  <a:cubicBezTo>
                    <a:pt x="4" y="12020"/>
                    <a:pt x="5336" y="15210"/>
                    <a:pt x="13313" y="16402"/>
                  </a:cubicBezTo>
                  <a:lnTo>
                    <a:pt x="13313" y="14194"/>
                  </a:lnTo>
                  <a:lnTo>
                    <a:pt x="19967" y="18380"/>
                  </a:lnTo>
                  <a:lnTo>
                    <a:pt x="13313" y="21600"/>
                  </a:lnTo>
                  <a:lnTo>
                    <a:pt x="13313" y="19392"/>
                  </a:lnTo>
                  <a:lnTo>
                    <a:pt x="13313" y="19392"/>
                  </a:lnTo>
                  <a:cubicBezTo>
                    <a:pt x="5336" y="18199"/>
                    <a:pt x="4" y="15010"/>
                    <a:pt x="4" y="11432"/>
                  </a:cubicBezTo>
                  <a:close/>
                  <a:moveTo>
                    <a:pt x="19967" y="2989"/>
                  </a:moveTo>
                  <a:cubicBezTo>
                    <a:pt x="10305" y="2989"/>
                    <a:pt x="2030" y="5916"/>
                    <a:pt x="319" y="9937"/>
                  </a:cubicBezTo>
                  <a:lnTo>
                    <a:pt x="319" y="9937"/>
                  </a:lnTo>
                  <a:cubicBezTo>
                    <a:pt x="-1633" y="5348"/>
                    <a:pt x="5581" y="959"/>
                    <a:pt x="16433" y="133"/>
                  </a:cubicBezTo>
                  <a:cubicBezTo>
                    <a:pt x="17599" y="45"/>
                    <a:pt x="18782" y="0"/>
                    <a:pt x="19967" y="0"/>
                  </a:cubicBezTo>
                  <a:close/>
                </a:path>
              </a:pathLst>
            </a:custGeom>
            <a:solidFill>
              <a:srgbClr val="4F81BD"/>
            </a:solidFill>
            <a:ln w="12700" cap="flat">
              <a:noFill/>
              <a:miter lim="400000"/>
            </a:ln>
            <a:effectLst/>
          </p:spPr>
          <p:txBody>
            <a:bodyPr wrap="square" lIns="0" tIns="0" rIns="0" bIns="0" numCol="1" anchor="ctr">
              <a:noAutofit/>
            </a:bodyPr>
            <a:lstStyle/>
            <a:p>
              <a:pPr lvl="0"/>
            </a:p>
          </p:txBody>
        </p:sp>
        <p:sp>
          <p:nvSpPr>
            <p:cNvPr id="204" name="Shape 204"/>
            <p:cNvSpPr/>
            <p:nvPr/>
          </p:nvSpPr>
          <p:spPr>
            <a:xfrm rot="16200000">
              <a:off x="-64490" y="64489"/>
              <a:ext cx="431875" cy="302896"/>
            </a:xfrm>
            <a:custGeom>
              <a:avLst/>
              <a:gdLst/>
              <a:ahLst/>
              <a:cxnLst>
                <a:cxn ang="0">
                  <a:pos x="wd2" y="hd2"/>
                </a:cxn>
                <a:cxn ang="5400000">
                  <a:pos x="wd2" y="hd2"/>
                </a:cxn>
                <a:cxn ang="10800000">
                  <a:pos x="wd2" y="hd2"/>
                </a:cxn>
                <a:cxn ang="16200000">
                  <a:pos x="wd2" y="hd2"/>
                </a:cxn>
              </a:cxnLst>
              <a:rect l="0" t="0" r="r" b="b"/>
              <a:pathLst>
                <a:path w="19967" h="21600" fill="norm" stroke="1" extrusionOk="0">
                  <a:moveTo>
                    <a:pt x="19967" y="6498"/>
                  </a:moveTo>
                  <a:cubicBezTo>
                    <a:pt x="10305" y="6498"/>
                    <a:pt x="2030" y="12859"/>
                    <a:pt x="319" y="21600"/>
                  </a:cubicBezTo>
                  <a:lnTo>
                    <a:pt x="319" y="21600"/>
                  </a:lnTo>
                  <a:cubicBezTo>
                    <a:pt x="-1633" y="11625"/>
                    <a:pt x="5581" y="2084"/>
                    <a:pt x="16433" y="290"/>
                  </a:cubicBezTo>
                  <a:cubicBezTo>
                    <a:pt x="17599" y="97"/>
                    <a:pt x="18782" y="0"/>
                    <a:pt x="19967"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p>
          </p:txBody>
        </p:sp>
        <p:sp>
          <p:nvSpPr>
            <p:cNvPr id="205" name="Shape 205"/>
            <p:cNvSpPr/>
            <p:nvPr/>
          </p:nvSpPr>
          <p:spPr>
            <a:xfrm rot="16200000">
              <a:off x="113291" y="-113292"/>
              <a:ext cx="431801" cy="65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443"/>
                  </a:moveTo>
                  <a:cubicBezTo>
                    <a:pt x="0" y="12020"/>
                    <a:pt x="5770" y="15210"/>
                    <a:pt x="14400" y="16402"/>
                  </a:cubicBezTo>
                  <a:lnTo>
                    <a:pt x="14400" y="14194"/>
                  </a:lnTo>
                  <a:lnTo>
                    <a:pt x="21600" y="18380"/>
                  </a:lnTo>
                  <a:lnTo>
                    <a:pt x="14400" y="21600"/>
                  </a:lnTo>
                  <a:lnTo>
                    <a:pt x="14400" y="19392"/>
                  </a:lnTo>
                  <a:lnTo>
                    <a:pt x="14400" y="19392"/>
                  </a:lnTo>
                  <a:cubicBezTo>
                    <a:pt x="5770" y="18199"/>
                    <a:pt x="0" y="15010"/>
                    <a:pt x="0" y="11432"/>
                  </a:cubicBezTo>
                  <a:lnTo>
                    <a:pt x="0" y="8443"/>
                  </a:lnTo>
                  <a:cubicBezTo>
                    <a:pt x="0" y="3780"/>
                    <a:pt x="9671" y="0"/>
                    <a:pt x="21600" y="0"/>
                  </a:cubicBezTo>
                  <a:lnTo>
                    <a:pt x="21600" y="2989"/>
                  </a:lnTo>
                  <a:cubicBezTo>
                    <a:pt x="11146" y="2989"/>
                    <a:pt x="2192" y="5916"/>
                    <a:pt x="341" y="9937"/>
                  </a:cubicBezTo>
                </a:path>
              </a:pathLst>
            </a:custGeom>
            <a:noFill/>
            <a:ln w="9525" cap="flat">
              <a:solidFill>
                <a:srgbClr val="000000"/>
              </a:solidFill>
              <a:prstDash val="solid"/>
              <a:miter lim="800000"/>
            </a:ln>
            <a:effectLst/>
          </p:spPr>
          <p:txBody>
            <a:bodyPr wrap="square" lIns="0" tIns="0" rIns="0" bIns="0" numCol="1" anchor="ctr">
              <a:noAutofit/>
            </a:bodyPr>
            <a:lstStyle/>
            <a:p>
              <a:pPr lvl="0"/>
            </a:p>
          </p:txBody>
        </p:sp>
      </p:grpSp>
      <p:sp>
        <p:nvSpPr>
          <p:cNvPr id="207" name="Shape 207"/>
          <p:cNvSpPr/>
          <p:nvPr/>
        </p:nvSpPr>
        <p:spPr>
          <a:xfrm>
            <a:off x="7109799" y="4894262"/>
            <a:ext cx="228241" cy="3222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lgn="ctr">
              <a:lnSpc>
                <a:spcPct val="70000"/>
              </a:lnSpc>
              <a:defRPr b="1" sz="16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defRPr>
            </a:lvl1pPr>
          </a:lstStyle>
          <a:p>
            <a:pPr lvl="0">
              <a:defRPr b="0" sz="1800">
                <a:solidFill>
                  <a:srgbClr val="000000"/>
                </a:solidFill>
                <a:effectLst/>
              </a:defRPr>
            </a:pPr>
            <a:r>
              <a:rPr b="1" sz="1600">
                <a:solidFill>
                  <a:srgbClr val="CC3300"/>
                </a:solidFill>
                <a:effectLst>
                  <a:outerShdw sx="100000" sy="100000" kx="0" ky="0" algn="b" rotWithShape="0" blurRad="38100" dist="38100" dir="2700000">
                    <a:srgbClr val="C0C0C0"/>
                  </a:outerShdw>
                </a:effectLst>
              </a:rPr>
              <a:t>T</a:t>
            </a:r>
          </a:p>
        </p:txBody>
      </p:sp>
      <p:sp>
        <p:nvSpPr>
          <p:cNvPr id="208" name="Shape 208"/>
          <p:cNvSpPr/>
          <p:nvPr/>
        </p:nvSpPr>
        <p:spPr>
          <a:xfrm>
            <a:off x="3741737" y="1935163"/>
            <a:ext cx="517848" cy="3476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a:solidFill>
                  <a:srgbClr val="800080"/>
                </a:solidFill>
                <a:latin typeface="Courier New"/>
                <a:ea typeface="Courier New"/>
                <a:cs typeface="Courier New"/>
                <a:sym typeface="Courier New"/>
              </a:defRPr>
            </a:lvl1pPr>
          </a:lstStyle>
          <a:p>
            <a:pPr lvl="0">
              <a:defRPr b="0">
                <a:solidFill>
                  <a:srgbClr val="000000"/>
                </a:solidFill>
              </a:defRPr>
            </a:pPr>
            <a:r>
              <a:rPr b="1">
                <a:solidFill>
                  <a:srgbClr val="800080"/>
                </a:solidFill>
              </a:rPr>
              <a:t>a =</a:t>
            </a:r>
          </a:p>
        </p:txBody>
      </p:sp>
      <p:sp>
        <p:nvSpPr>
          <p:cNvPr id="209" name="Shape 209"/>
          <p:cNvSpPr/>
          <p:nvPr/>
        </p:nvSpPr>
        <p:spPr>
          <a:xfrm>
            <a:off x="3730625" y="2608263"/>
            <a:ext cx="517847" cy="3476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a:solidFill>
                  <a:srgbClr val="800080"/>
                </a:solidFill>
                <a:latin typeface="Courier New"/>
                <a:ea typeface="Courier New"/>
                <a:cs typeface="Courier New"/>
                <a:sym typeface="Courier New"/>
              </a:defRPr>
            </a:lvl1pPr>
          </a:lstStyle>
          <a:p>
            <a:pPr lvl="0">
              <a:defRPr b="0">
                <a:solidFill>
                  <a:srgbClr val="000000"/>
                </a:solidFill>
              </a:defRPr>
            </a:pPr>
            <a:r>
              <a:rPr b="1">
                <a:solidFill>
                  <a:srgbClr val="800080"/>
                </a:solidFill>
              </a:rPr>
              <a:t>b =</a:t>
            </a:r>
          </a:p>
        </p:txBody>
      </p:sp>
      <p:sp>
        <p:nvSpPr>
          <p:cNvPr id="210" name="Shape 210"/>
          <p:cNvSpPr/>
          <p:nvPr/>
        </p:nvSpPr>
        <p:spPr>
          <a:xfrm>
            <a:off x="3752850" y="3611562"/>
            <a:ext cx="517847" cy="3476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a:solidFill>
                  <a:srgbClr val="800080"/>
                </a:solidFill>
                <a:latin typeface="Courier New"/>
                <a:ea typeface="Courier New"/>
                <a:cs typeface="Courier New"/>
                <a:sym typeface="Courier New"/>
              </a:defRPr>
            </a:lvl1pPr>
          </a:lstStyle>
          <a:p>
            <a:pPr lvl="0">
              <a:defRPr b="0">
                <a:solidFill>
                  <a:srgbClr val="000000"/>
                </a:solidFill>
              </a:defRPr>
            </a:pPr>
            <a:r>
              <a:rPr b="1">
                <a:solidFill>
                  <a:srgbClr val="800080"/>
                </a:solidFill>
              </a:rPr>
              <a:t>d =</a:t>
            </a:r>
          </a:p>
        </p:txBody>
      </p:sp>
      <p:sp>
        <p:nvSpPr>
          <p:cNvPr id="211" name="Shape 211"/>
          <p:cNvSpPr/>
          <p:nvPr/>
        </p:nvSpPr>
        <p:spPr>
          <a:xfrm>
            <a:off x="3730625" y="2920999"/>
            <a:ext cx="517847" cy="3476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a:solidFill>
                  <a:srgbClr val="800080"/>
                </a:solidFill>
                <a:latin typeface="Courier New"/>
                <a:ea typeface="Courier New"/>
                <a:cs typeface="Courier New"/>
                <a:sym typeface="Courier New"/>
              </a:defRPr>
            </a:lvl1pPr>
          </a:lstStyle>
          <a:p>
            <a:pPr lvl="0">
              <a:defRPr b="0">
                <a:solidFill>
                  <a:srgbClr val="000000"/>
                </a:solidFill>
              </a:defRPr>
            </a:pPr>
            <a:r>
              <a:rPr b="1">
                <a:solidFill>
                  <a:srgbClr val="800080"/>
                </a:solidFill>
              </a:rPr>
              <a:t>c =</a:t>
            </a:r>
          </a:p>
        </p:txBody>
      </p:sp>
      <p:sp>
        <p:nvSpPr>
          <p:cNvPr id="212" name="Shape 212"/>
          <p:cNvSpPr/>
          <p:nvPr/>
        </p:nvSpPr>
        <p:spPr>
          <a:xfrm>
            <a:off x="3741737" y="3938587"/>
            <a:ext cx="517848" cy="3476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a:solidFill>
                  <a:srgbClr val="800080"/>
                </a:solidFill>
                <a:latin typeface="Courier New"/>
                <a:ea typeface="Courier New"/>
                <a:cs typeface="Courier New"/>
                <a:sym typeface="Courier New"/>
              </a:defRPr>
            </a:lvl1pPr>
          </a:lstStyle>
          <a:p>
            <a:pPr lvl="0">
              <a:defRPr b="0">
                <a:solidFill>
                  <a:srgbClr val="000000"/>
                </a:solidFill>
              </a:defRPr>
            </a:pPr>
            <a:r>
              <a:rPr b="1">
                <a:solidFill>
                  <a:srgbClr val="800080"/>
                </a:solidFill>
              </a:rPr>
              <a:t>e =</a:t>
            </a:r>
          </a:p>
        </p:txBody>
      </p:sp>
      <p:grpSp>
        <p:nvGrpSpPr>
          <p:cNvPr id="215" name="Group 215"/>
          <p:cNvGrpSpPr/>
          <p:nvPr/>
        </p:nvGrpSpPr>
        <p:grpSpPr>
          <a:xfrm>
            <a:off x="7722065" y="1730374"/>
            <a:ext cx="624545" cy="271401"/>
            <a:chOff x="0" y="0"/>
            <a:chExt cx="624544" cy="271400"/>
          </a:xfrm>
        </p:grpSpPr>
        <p:sp>
          <p:nvSpPr>
            <p:cNvPr id="213" name="Shape 213"/>
            <p:cNvSpPr/>
            <p:nvPr/>
          </p:nvSpPr>
          <p:spPr>
            <a:xfrm>
              <a:off x="0" y="0"/>
              <a:ext cx="624545" cy="271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t">
              <a:spAutoFit/>
            </a:bodyPr>
            <a:lstStyle/>
            <a:p>
              <a:pPr lvl="0" algn="ctr">
                <a:lnSpc>
                  <a:spcPct val="70000"/>
                </a:lnSpc>
              </a:pP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T</a:t>
              </a:r>
              <a:r>
                <a:rPr b="1" baseline="30000"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5</a:t>
              </a: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  )</a:t>
              </a:r>
            </a:p>
          </p:txBody>
        </p:sp>
        <p:pic>
          <p:nvPicPr>
            <p:cNvPr id="214" name="image6.tif"/>
            <p:cNvPicPr/>
            <p:nvPr/>
          </p:nvPicPr>
          <p:blipFill>
            <a:blip r:embed="rId2">
              <a:extLst/>
            </a:blip>
            <a:stretch>
              <a:fillRect/>
            </a:stretch>
          </p:blipFill>
          <p:spPr>
            <a:xfrm>
              <a:off x="282109" y="9525"/>
              <a:ext cx="193676" cy="193676"/>
            </a:xfrm>
            <a:prstGeom prst="rect">
              <a:avLst/>
            </a:prstGeom>
            <a:ln w="12700" cap="flat">
              <a:noFill/>
              <a:miter lim="400000"/>
            </a:ln>
            <a:effectLst/>
          </p:spPr>
        </p:pic>
      </p:grpSp>
      <p:grpSp>
        <p:nvGrpSpPr>
          <p:cNvPr id="219" name="Group 219"/>
          <p:cNvGrpSpPr/>
          <p:nvPr/>
        </p:nvGrpSpPr>
        <p:grpSpPr>
          <a:xfrm>
            <a:off x="8003563" y="4303835"/>
            <a:ext cx="578207" cy="615033"/>
            <a:chOff x="0" y="0"/>
            <a:chExt cx="578206" cy="615031"/>
          </a:xfrm>
        </p:grpSpPr>
        <p:sp>
          <p:nvSpPr>
            <p:cNvPr id="216" name="Shape 216"/>
            <p:cNvSpPr/>
            <p:nvPr/>
          </p:nvSpPr>
          <p:spPr>
            <a:xfrm rot="14100000">
              <a:off x="37424" y="130813"/>
              <a:ext cx="503359" cy="353406"/>
            </a:xfrm>
            <a:custGeom>
              <a:avLst/>
              <a:gdLst/>
              <a:ahLst/>
              <a:cxnLst>
                <a:cxn ang="0">
                  <a:pos x="wd2" y="hd2"/>
                </a:cxn>
                <a:cxn ang="5400000">
                  <a:pos x="wd2" y="hd2"/>
                </a:cxn>
                <a:cxn ang="10800000">
                  <a:pos x="wd2" y="hd2"/>
                </a:cxn>
                <a:cxn ang="16200000">
                  <a:pos x="wd2" y="hd2"/>
                </a:cxn>
              </a:cxnLst>
              <a:rect l="0" t="0" r="r" b="b"/>
              <a:pathLst>
                <a:path w="19541" h="21600" fill="norm" stroke="1" extrusionOk="0">
                  <a:moveTo>
                    <a:pt x="4" y="7436"/>
                  </a:moveTo>
                  <a:cubicBezTo>
                    <a:pt x="4" y="10587"/>
                    <a:pt x="5223" y="13397"/>
                    <a:pt x="13029" y="14447"/>
                  </a:cubicBezTo>
                  <a:lnTo>
                    <a:pt x="13029" y="10977"/>
                  </a:lnTo>
                  <a:lnTo>
                    <a:pt x="19541" y="16714"/>
                  </a:lnTo>
                  <a:lnTo>
                    <a:pt x="13029" y="21600"/>
                  </a:lnTo>
                  <a:lnTo>
                    <a:pt x="13029" y="18130"/>
                  </a:lnTo>
                  <a:lnTo>
                    <a:pt x="13029" y="18130"/>
                  </a:lnTo>
                  <a:cubicBezTo>
                    <a:pt x="5223" y="17080"/>
                    <a:pt x="5" y="14271"/>
                    <a:pt x="5" y="11119"/>
                  </a:cubicBezTo>
                  <a:close/>
                  <a:moveTo>
                    <a:pt x="19541" y="3683"/>
                  </a:moveTo>
                  <a:cubicBezTo>
                    <a:pt x="10615" y="3683"/>
                    <a:pt x="2824" y="5986"/>
                    <a:pt x="613" y="9278"/>
                  </a:cubicBezTo>
                  <a:lnTo>
                    <a:pt x="613" y="9278"/>
                  </a:lnTo>
                  <a:cubicBezTo>
                    <a:pt x="-2059" y="5299"/>
                    <a:pt x="4249" y="1249"/>
                    <a:pt x="14703" y="232"/>
                  </a:cubicBezTo>
                  <a:cubicBezTo>
                    <a:pt x="16284" y="78"/>
                    <a:pt x="17909" y="0"/>
                    <a:pt x="19541" y="0"/>
                  </a:cubicBezTo>
                  <a:close/>
                </a:path>
              </a:pathLst>
            </a:custGeom>
            <a:solidFill>
              <a:srgbClr val="4F81BD"/>
            </a:solidFill>
            <a:ln w="12700" cap="flat">
              <a:noFill/>
              <a:miter lim="400000"/>
            </a:ln>
            <a:effectLst/>
          </p:spPr>
          <p:txBody>
            <a:bodyPr wrap="square" lIns="0" tIns="0" rIns="0" bIns="0" numCol="1" anchor="ctr">
              <a:noAutofit/>
            </a:bodyPr>
            <a:lstStyle/>
            <a:p>
              <a:pPr lvl="0"/>
            </a:p>
          </p:txBody>
        </p:sp>
        <p:sp>
          <p:nvSpPr>
            <p:cNvPr id="217" name="Shape 217"/>
            <p:cNvSpPr/>
            <p:nvPr/>
          </p:nvSpPr>
          <p:spPr>
            <a:xfrm rot="14100000">
              <a:off x="-45151" y="289437"/>
              <a:ext cx="503359" cy="151796"/>
            </a:xfrm>
            <a:custGeom>
              <a:avLst/>
              <a:gdLst/>
              <a:ahLst/>
              <a:cxnLst>
                <a:cxn ang="0">
                  <a:pos x="wd2" y="hd2"/>
                </a:cxn>
                <a:cxn ang="5400000">
                  <a:pos x="wd2" y="hd2"/>
                </a:cxn>
                <a:cxn ang="10800000">
                  <a:pos x="wd2" y="hd2"/>
                </a:cxn>
                <a:cxn ang="16200000">
                  <a:pos x="wd2" y="hd2"/>
                </a:cxn>
              </a:cxnLst>
              <a:rect l="0" t="0" r="r" b="b"/>
              <a:pathLst>
                <a:path w="19541" h="21600" fill="norm" stroke="1" extrusionOk="0">
                  <a:moveTo>
                    <a:pt x="19541" y="8575"/>
                  </a:moveTo>
                  <a:cubicBezTo>
                    <a:pt x="10615" y="8575"/>
                    <a:pt x="2824" y="13936"/>
                    <a:pt x="613" y="21600"/>
                  </a:cubicBezTo>
                  <a:lnTo>
                    <a:pt x="613" y="21600"/>
                  </a:lnTo>
                  <a:cubicBezTo>
                    <a:pt x="-2059" y="12336"/>
                    <a:pt x="4249" y="2907"/>
                    <a:pt x="14703" y="539"/>
                  </a:cubicBezTo>
                  <a:cubicBezTo>
                    <a:pt x="16284" y="181"/>
                    <a:pt x="17909" y="0"/>
                    <a:pt x="19541"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p>
          </p:txBody>
        </p:sp>
        <p:sp>
          <p:nvSpPr>
            <p:cNvPr id="218" name="Shape 218"/>
            <p:cNvSpPr/>
            <p:nvPr/>
          </p:nvSpPr>
          <p:spPr>
            <a:xfrm rot="14100000">
              <a:off x="37450" y="130763"/>
              <a:ext cx="503238" cy="353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436"/>
                  </a:moveTo>
                  <a:cubicBezTo>
                    <a:pt x="0" y="10587"/>
                    <a:pt x="5770" y="13397"/>
                    <a:pt x="14400" y="14447"/>
                  </a:cubicBezTo>
                  <a:lnTo>
                    <a:pt x="14400" y="10977"/>
                  </a:lnTo>
                  <a:lnTo>
                    <a:pt x="21600" y="16714"/>
                  </a:lnTo>
                  <a:lnTo>
                    <a:pt x="14400" y="21600"/>
                  </a:lnTo>
                  <a:lnTo>
                    <a:pt x="14400" y="18130"/>
                  </a:lnTo>
                  <a:lnTo>
                    <a:pt x="14400" y="18130"/>
                  </a:lnTo>
                  <a:cubicBezTo>
                    <a:pt x="5770" y="17080"/>
                    <a:pt x="0" y="14271"/>
                    <a:pt x="0" y="11119"/>
                  </a:cubicBezTo>
                  <a:lnTo>
                    <a:pt x="0" y="7436"/>
                  </a:lnTo>
                  <a:cubicBezTo>
                    <a:pt x="0" y="3329"/>
                    <a:pt x="9671" y="0"/>
                    <a:pt x="21600" y="0"/>
                  </a:cubicBezTo>
                  <a:lnTo>
                    <a:pt x="21600" y="3683"/>
                  </a:lnTo>
                  <a:cubicBezTo>
                    <a:pt x="11731" y="3683"/>
                    <a:pt x="3117" y="5986"/>
                    <a:pt x="673" y="9278"/>
                  </a:cubicBezTo>
                </a:path>
              </a:pathLst>
            </a:custGeom>
            <a:noFill/>
            <a:ln w="9525" cap="flat">
              <a:solidFill>
                <a:srgbClr val="000000"/>
              </a:solidFill>
              <a:prstDash val="solid"/>
              <a:miter lim="800000"/>
            </a:ln>
            <a:effectLst/>
          </p:spPr>
          <p:txBody>
            <a:bodyPr wrap="square" lIns="0" tIns="0" rIns="0" bIns="0" numCol="1" anchor="ctr">
              <a:noAutofit/>
            </a:bodyPr>
            <a:lstStyle/>
            <a:p>
              <a:pPr lvl="0"/>
            </a:p>
          </p:txBody>
        </p:sp>
      </p:grpSp>
      <p:sp>
        <p:nvSpPr>
          <p:cNvPr id="220" name="Shape 220"/>
          <p:cNvSpPr/>
          <p:nvPr/>
        </p:nvSpPr>
        <p:spPr>
          <a:xfrm>
            <a:off x="8448061" y="4829175"/>
            <a:ext cx="228241" cy="322200"/>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lgn="ctr">
              <a:lnSpc>
                <a:spcPct val="70000"/>
              </a:lnSpc>
              <a:defRPr b="1" sz="16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defRPr>
            </a:lvl1pPr>
          </a:lstStyle>
          <a:p>
            <a:pPr lvl="0">
              <a:defRPr b="0" sz="1800">
                <a:solidFill>
                  <a:srgbClr val="000000"/>
                </a:solidFill>
                <a:effectLst/>
              </a:defRPr>
            </a:pPr>
            <a:r>
              <a:rPr b="1" sz="1600">
                <a:solidFill>
                  <a:srgbClr val="CC3300"/>
                </a:solidFill>
                <a:effectLst>
                  <a:outerShdw sx="100000" sy="100000" kx="0" ky="0" algn="b" rotWithShape="0" blurRad="38100" dist="38100" dir="2700000">
                    <a:srgbClr val="C0C0C0"/>
                  </a:outerShdw>
                </a:effectLst>
              </a:rPr>
              <a:t>T</a:t>
            </a:r>
          </a:p>
        </p:txBody>
      </p:sp>
      <p:sp>
        <p:nvSpPr>
          <p:cNvPr id="221" name="Shape 221"/>
          <p:cNvSpPr/>
          <p:nvPr/>
        </p:nvSpPr>
        <p:spPr>
          <a:xfrm>
            <a:off x="7539038" y="1657350"/>
            <a:ext cx="228241" cy="322200"/>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sz="1600">
                <a:solidFill>
                  <a:srgbClr val="EEECE1"/>
                </a:solidFill>
                <a:effectLst>
                  <a:outerShdw sx="100000" sy="100000" kx="0" ky="0" algn="b" rotWithShape="0" blurRad="38100" dist="38100" dir="2700000">
                    <a:srgbClr val="C0C0C0"/>
                  </a:outerShdw>
                </a:effectLst>
                <a:latin typeface="Courier New"/>
                <a:ea typeface="Courier New"/>
                <a:cs typeface="Courier New"/>
                <a:sym typeface="Courier New"/>
              </a:defRPr>
            </a:lvl1pPr>
          </a:lstStyle>
          <a:p>
            <a:pPr lvl="0">
              <a:defRPr b="0" sz="1800">
                <a:solidFill>
                  <a:srgbClr val="000000"/>
                </a:solidFill>
                <a:effectLst/>
              </a:defRPr>
            </a:pPr>
            <a:r>
              <a:rPr b="1" sz="1600">
                <a:solidFill>
                  <a:srgbClr val="EEECE1"/>
                </a:solidFill>
                <a:effectLst>
                  <a:outerShdw sx="100000" sy="100000" kx="0" ky="0" algn="b" rotWithShape="0" blurRad="38100" dist="38100" dir="2700000">
                    <a:srgbClr val="C0C0C0"/>
                  </a:outerShdw>
                </a:effectLst>
              </a:rPr>
              <a:t>=</a:t>
            </a:r>
          </a:p>
        </p:txBody>
      </p:sp>
      <p:sp>
        <p:nvSpPr>
          <p:cNvPr id="222" name="Shape 222"/>
          <p:cNvSpPr/>
          <p:nvPr/>
        </p:nvSpPr>
        <p:spPr>
          <a:xfrm rot="5400000">
            <a:off x="7332259" y="3188166"/>
            <a:ext cx="1920156" cy="2968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sz="1400">
                <a:effectLst>
                  <a:outerShdw sx="100000" sy="100000" kx="0" ky="0" algn="b" rotWithShape="0" blurRad="38100" dist="38100" dir="2700000">
                    <a:srgbClr val="C0C0C0"/>
                  </a:outerShdw>
                </a:effectLst>
                <a:latin typeface="Courier New"/>
                <a:ea typeface="Courier New"/>
                <a:cs typeface="Courier New"/>
                <a:sym typeface="Courier New"/>
              </a:defRPr>
            </a:lvl1pPr>
          </a:lstStyle>
          <a:p>
            <a:pPr lvl="0">
              <a:defRPr b="0" sz="1800">
                <a:effectLst/>
              </a:defRPr>
            </a:pPr>
            <a:r>
              <a:rPr b="1" sz="1400">
                <a:effectLst>
                  <a:outerShdw sx="100000" sy="100000" kx="0" ky="0" algn="b" rotWithShape="0" blurRad="38100" dist="38100" dir="2700000">
                    <a:srgbClr val="C0C0C0"/>
                  </a:outerShdw>
                </a:effectLst>
              </a:rPr>
              <a:t>LEAST FIXED POINT</a:t>
            </a:r>
          </a:p>
        </p:txBody>
      </p:sp>
      <p:sp>
        <p:nvSpPr>
          <p:cNvPr id="223" name="Shape 223"/>
          <p:cNvSpPr/>
          <p:nvPr/>
        </p:nvSpPr>
        <p:spPr>
          <a:xfrm rot="5400000">
            <a:off x="7965338" y="3082137"/>
            <a:ext cx="2133550" cy="2968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sz="1400">
                <a:effectLst>
                  <a:outerShdw sx="100000" sy="100000" kx="0" ky="0" algn="b" rotWithShape="0" blurRad="38100" dist="38100" dir="2700000">
                    <a:srgbClr val="C0C0C0"/>
                  </a:outerShdw>
                </a:effectLst>
                <a:latin typeface="Courier New"/>
                <a:ea typeface="Courier New"/>
                <a:cs typeface="Courier New"/>
                <a:sym typeface="Courier New"/>
              </a:defRPr>
            </a:lvl1pPr>
          </a:lstStyle>
          <a:p>
            <a:pPr lvl="0">
              <a:defRPr b="0" sz="1800">
                <a:effectLst/>
              </a:defRPr>
            </a:pPr>
            <a:r>
              <a:rPr b="1" sz="1400">
                <a:effectLst>
                  <a:outerShdw sx="100000" sy="100000" kx="0" ky="0" algn="b" rotWithShape="0" blurRad="38100" dist="38100" dir="2700000">
                    <a:srgbClr val="C0C0C0"/>
                  </a:outerShdw>
                </a:effectLst>
              </a:rPr>
              <a:t>ANOTHER FIXED POINT</a:t>
            </a:r>
          </a:p>
        </p:txBody>
      </p:sp>
      <p:sp>
        <p:nvSpPr>
          <p:cNvPr id="224" name="Shape 224"/>
          <p:cNvSpPr/>
          <p:nvPr/>
        </p:nvSpPr>
        <p:spPr>
          <a:xfrm>
            <a:off x="4571999" y="1312862"/>
            <a:ext cx="2538153" cy="3349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i="1" sz="1600">
                <a:effectLst>
                  <a:outerShdw sx="100000" sy="100000" kx="0" ky="0" algn="b" rotWithShape="0" blurRad="38100" dist="38100" dir="2700000">
                    <a:srgbClr val="C0C0C0"/>
                  </a:outerShdw>
                </a:effectLst>
              </a:defRPr>
            </a:lvl1pPr>
          </a:lstStyle>
          <a:p>
            <a:pPr lvl="0">
              <a:defRPr b="0" i="0" sz="1800">
                <a:effectLst/>
              </a:defRPr>
            </a:pPr>
            <a:r>
              <a:rPr b="1" i="1" sz="1600">
                <a:effectLst>
                  <a:outerShdw sx="100000" sy="100000" kx="0" ky="0" algn="b" rotWithShape="0" blurRad="38100" dist="38100" dir="2700000">
                    <a:srgbClr val="C0C0C0"/>
                  </a:outerShdw>
                </a:effectLst>
              </a:rPr>
              <a:t>5. Solve rec. equations…:</a:t>
            </a:r>
          </a:p>
        </p:txBody>
      </p:sp>
      <p:sp>
        <p:nvSpPr>
          <p:cNvPr id="225" name="Shape 225"/>
          <p:cNvSpPr/>
          <p:nvPr/>
        </p:nvSpPr>
        <p:spPr>
          <a:xfrm>
            <a:off x="2324100" y="4792662"/>
            <a:ext cx="2207853" cy="334901"/>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i="1" sz="1600">
                <a:effectLst>
                  <a:outerShdw sx="100000" sy="100000" kx="0" ky="0" algn="b" rotWithShape="0" blurRad="38100" dist="38100" dir="2700000">
                    <a:srgbClr val="C0C0C0"/>
                  </a:outerShdw>
                </a:effectLst>
              </a:defRPr>
            </a:lvl1pPr>
          </a:lstStyle>
          <a:p>
            <a:pPr lvl="0">
              <a:defRPr b="0" i="0" sz="1800">
                <a:effectLst/>
              </a:defRPr>
            </a:pPr>
            <a:r>
              <a:rPr b="1" i="1" sz="1600">
                <a:effectLst>
                  <a:outerShdw sx="100000" sy="100000" kx="0" ky="0" algn="b" rotWithShape="0" blurRad="38100" dist="38100" dir="2700000">
                    <a:srgbClr val="C0C0C0"/>
                  </a:outerShdw>
                </a:effectLst>
              </a:rPr>
              <a:t>2. Transfer functions:</a:t>
            </a:r>
          </a:p>
        </p:txBody>
      </p:sp>
      <p:sp>
        <p:nvSpPr>
          <p:cNvPr id="226" name="Shape 226"/>
          <p:cNvSpPr/>
          <p:nvPr/>
        </p:nvSpPr>
        <p:spPr>
          <a:xfrm>
            <a:off x="6915150" y="5191125"/>
            <a:ext cx="975494" cy="360300"/>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defRPr b="1" i="1"/>
            </a:lvl1pPr>
          </a:lstStyle>
          <a:p>
            <a:pPr lvl="0">
              <a:defRPr b="0" i="0"/>
            </a:pPr>
            <a:r>
              <a:rPr b="1" i="1"/>
              <a:t>solution</a:t>
            </a:r>
          </a:p>
        </p:txBody>
      </p:sp>
      <p:pic>
        <p:nvPicPr>
          <p:cNvPr id="227" name="image8.png"/>
          <p:cNvPicPr/>
          <p:nvPr/>
        </p:nvPicPr>
        <p:blipFill>
          <a:blip r:embed="rId4">
            <a:extLst/>
          </a:blip>
          <a:stretch>
            <a:fillRect/>
          </a:stretch>
        </p:blipFill>
        <p:spPr>
          <a:xfrm>
            <a:off x="7821613" y="38100"/>
            <a:ext cx="1274763" cy="1303338"/>
          </a:xfrm>
          <a:prstGeom prst="rect">
            <a:avLst/>
          </a:prstGeom>
          <a:ln w="19050">
            <a:solidFill/>
            <a:prstDash val="sysDot"/>
            <a:miter/>
          </a:ln>
        </p:spPr>
      </p:pic>
      <p:grpSp>
        <p:nvGrpSpPr>
          <p:cNvPr id="234" name="Group 234"/>
          <p:cNvGrpSpPr/>
          <p:nvPr/>
        </p:nvGrpSpPr>
        <p:grpSpPr>
          <a:xfrm>
            <a:off x="5348287" y="1955800"/>
            <a:ext cx="290513" cy="2327275"/>
            <a:chOff x="0" y="0"/>
            <a:chExt cx="290512" cy="2327275"/>
          </a:xfrm>
        </p:grpSpPr>
        <p:pic>
          <p:nvPicPr>
            <p:cNvPr id="228" name="image6.tif"/>
            <p:cNvPicPr/>
            <p:nvPr/>
          </p:nvPicPr>
          <p:blipFill>
            <a:blip r:embed="rId2">
              <a:extLst/>
            </a:blip>
            <a:stretch>
              <a:fillRect/>
            </a:stretch>
          </p:blipFill>
          <p:spPr>
            <a:xfrm>
              <a:off x="33337" y="60325"/>
              <a:ext cx="204788" cy="204788"/>
            </a:xfrm>
            <a:prstGeom prst="rect">
              <a:avLst/>
            </a:prstGeom>
            <a:ln w="12700" cap="flat">
              <a:noFill/>
              <a:miter lim="400000"/>
            </a:ln>
            <a:effectLst/>
          </p:spPr>
        </p:pic>
        <p:sp>
          <p:nvSpPr>
            <p:cNvPr id="229" name="Shape 229"/>
            <p:cNvSpPr/>
            <p:nvPr/>
          </p:nvSpPr>
          <p:spPr>
            <a:xfrm>
              <a:off x="-1" y="0"/>
              <a:ext cx="290514" cy="2327275"/>
            </a:xfrm>
            <a:prstGeom prst="rect">
              <a:avLst/>
            </a:prstGeom>
            <a:noFill/>
            <a:ln w="19050" cap="flat">
              <a:solidFill>
                <a:srgbClr val="000000"/>
              </a:solidFill>
              <a:prstDash val="sysDot"/>
              <a:miter lim="800000"/>
            </a:ln>
            <a:effectLst/>
          </p:spPr>
          <p:txBody>
            <a:bodyPr wrap="square" lIns="0" tIns="0" rIns="0" bIns="0" numCol="1" anchor="ctr">
              <a:noAutofit/>
            </a:bodyPr>
            <a:lstStyle/>
            <a:p>
              <a:pPr lvl="0"/>
            </a:p>
          </p:txBody>
        </p:sp>
        <p:pic>
          <p:nvPicPr>
            <p:cNvPr id="230" name="image6.tif"/>
            <p:cNvPicPr/>
            <p:nvPr/>
          </p:nvPicPr>
          <p:blipFill>
            <a:blip r:embed="rId2">
              <a:extLst/>
            </a:blip>
            <a:stretch>
              <a:fillRect/>
            </a:stretch>
          </p:blipFill>
          <p:spPr>
            <a:xfrm>
              <a:off x="44449" y="1063625"/>
              <a:ext cx="204789" cy="204788"/>
            </a:xfrm>
            <a:prstGeom prst="rect">
              <a:avLst/>
            </a:prstGeom>
            <a:ln w="12700" cap="flat">
              <a:noFill/>
              <a:miter lim="400000"/>
            </a:ln>
            <a:effectLst/>
          </p:spPr>
        </p:pic>
        <p:pic>
          <p:nvPicPr>
            <p:cNvPr id="231" name="image6.tif"/>
            <p:cNvPicPr/>
            <p:nvPr/>
          </p:nvPicPr>
          <p:blipFill>
            <a:blip r:embed="rId2">
              <a:extLst/>
            </a:blip>
            <a:stretch>
              <a:fillRect/>
            </a:stretch>
          </p:blipFill>
          <p:spPr>
            <a:xfrm>
              <a:off x="26987" y="1701800"/>
              <a:ext cx="204788" cy="204788"/>
            </a:xfrm>
            <a:prstGeom prst="rect">
              <a:avLst/>
            </a:prstGeom>
            <a:ln w="12700" cap="flat">
              <a:noFill/>
              <a:miter lim="400000"/>
            </a:ln>
            <a:effectLst/>
          </p:spPr>
        </p:pic>
        <p:pic>
          <p:nvPicPr>
            <p:cNvPr id="232" name="image6.tif"/>
            <p:cNvPicPr/>
            <p:nvPr/>
          </p:nvPicPr>
          <p:blipFill>
            <a:blip r:embed="rId2">
              <a:extLst/>
            </a:blip>
            <a:stretch>
              <a:fillRect/>
            </a:stretch>
          </p:blipFill>
          <p:spPr>
            <a:xfrm>
              <a:off x="26987" y="2047875"/>
              <a:ext cx="204788" cy="204788"/>
            </a:xfrm>
            <a:prstGeom prst="rect">
              <a:avLst/>
            </a:prstGeom>
            <a:ln w="12700" cap="flat">
              <a:noFill/>
              <a:miter lim="400000"/>
            </a:ln>
            <a:effectLst/>
          </p:spPr>
        </p:pic>
        <p:pic>
          <p:nvPicPr>
            <p:cNvPr id="233" name="image9.png"/>
            <p:cNvPicPr/>
            <p:nvPr/>
          </p:nvPicPr>
          <p:blipFill>
            <a:blip r:embed="rId5">
              <a:extLst/>
            </a:blip>
            <a:stretch>
              <a:fillRect/>
            </a:stretch>
          </p:blipFill>
          <p:spPr>
            <a:xfrm>
              <a:off x="33337" y="719137"/>
              <a:ext cx="190501" cy="247651"/>
            </a:xfrm>
            <a:prstGeom prst="rect">
              <a:avLst/>
            </a:prstGeom>
            <a:ln w="12700" cap="flat">
              <a:noFill/>
              <a:miter lim="400000"/>
            </a:ln>
            <a:effectLst/>
          </p:spPr>
        </p:pic>
      </p:grpSp>
      <p:grpSp>
        <p:nvGrpSpPr>
          <p:cNvPr id="241" name="Group 241"/>
          <p:cNvGrpSpPr/>
          <p:nvPr/>
        </p:nvGrpSpPr>
        <p:grpSpPr>
          <a:xfrm>
            <a:off x="5983287" y="1965325"/>
            <a:ext cx="290513" cy="2327275"/>
            <a:chOff x="0" y="0"/>
            <a:chExt cx="290512" cy="2327275"/>
          </a:xfrm>
        </p:grpSpPr>
        <p:pic>
          <p:nvPicPr>
            <p:cNvPr id="235" name="image6.tif"/>
            <p:cNvPicPr/>
            <p:nvPr/>
          </p:nvPicPr>
          <p:blipFill>
            <a:blip r:embed="rId2">
              <a:extLst/>
            </a:blip>
            <a:stretch>
              <a:fillRect/>
            </a:stretch>
          </p:blipFill>
          <p:spPr>
            <a:xfrm>
              <a:off x="33337" y="60325"/>
              <a:ext cx="204788" cy="204788"/>
            </a:xfrm>
            <a:prstGeom prst="rect">
              <a:avLst/>
            </a:prstGeom>
            <a:ln w="12700" cap="flat">
              <a:noFill/>
              <a:miter lim="400000"/>
            </a:ln>
            <a:effectLst/>
          </p:spPr>
        </p:pic>
        <p:sp>
          <p:nvSpPr>
            <p:cNvPr id="236" name="Shape 236"/>
            <p:cNvSpPr/>
            <p:nvPr/>
          </p:nvSpPr>
          <p:spPr>
            <a:xfrm>
              <a:off x="-1" y="0"/>
              <a:ext cx="290514" cy="2327275"/>
            </a:xfrm>
            <a:prstGeom prst="rect">
              <a:avLst/>
            </a:prstGeom>
            <a:noFill/>
            <a:ln w="19050" cap="flat">
              <a:solidFill>
                <a:srgbClr val="000000"/>
              </a:solidFill>
              <a:prstDash val="sysDot"/>
              <a:miter lim="800000"/>
            </a:ln>
            <a:effectLst/>
          </p:spPr>
          <p:txBody>
            <a:bodyPr wrap="square" lIns="0" tIns="0" rIns="0" bIns="0" numCol="1" anchor="ctr">
              <a:noAutofit/>
            </a:bodyPr>
            <a:lstStyle/>
            <a:p>
              <a:pPr lvl="0"/>
            </a:p>
          </p:txBody>
        </p:sp>
        <p:pic>
          <p:nvPicPr>
            <p:cNvPr id="237" name="image6.tif"/>
            <p:cNvPicPr/>
            <p:nvPr/>
          </p:nvPicPr>
          <p:blipFill>
            <a:blip r:embed="rId2">
              <a:extLst/>
            </a:blip>
            <a:stretch>
              <a:fillRect/>
            </a:stretch>
          </p:blipFill>
          <p:spPr>
            <a:xfrm>
              <a:off x="26987" y="1701800"/>
              <a:ext cx="204788" cy="204788"/>
            </a:xfrm>
            <a:prstGeom prst="rect">
              <a:avLst/>
            </a:prstGeom>
            <a:ln w="12700" cap="flat">
              <a:noFill/>
              <a:miter lim="400000"/>
            </a:ln>
            <a:effectLst/>
          </p:spPr>
        </p:pic>
        <p:pic>
          <p:nvPicPr>
            <p:cNvPr id="238" name="image6.tif"/>
            <p:cNvPicPr/>
            <p:nvPr/>
          </p:nvPicPr>
          <p:blipFill>
            <a:blip r:embed="rId2">
              <a:extLst/>
            </a:blip>
            <a:stretch>
              <a:fillRect/>
            </a:stretch>
          </p:blipFill>
          <p:spPr>
            <a:xfrm>
              <a:off x="26987" y="2047875"/>
              <a:ext cx="204788" cy="204788"/>
            </a:xfrm>
            <a:prstGeom prst="rect">
              <a:avLst/>
            </a:prstGeom>
            <a:ln w="12700" cap="flat">
              <a:noFill/>
              <a:miter lim="400000"/>
            </a:ln>
            <a:effectLst/>
          </p:spPr>
        </p:pic>
        <p:pic>
          <p:nvPicPr>
            <p:cNvPr id="239" name="image9.tif"/>
            <p:cNvPicPr/>
            <p:nvPr/>
          </p:nvPicPr>
          <p:blipFill>
            <a:blip r:embed="rId5">
              <a:extLst/>
            </a:blip>
            <a:stretch>
              <a:fillRect/>
            </a:stretch>
          </p:blipFill>
          <p:spPr>
            <a:xfrm>
              <a:off x="34924" y="709612"/>
              <a:ext cx="190501" cy="247651"/>
            </a:xfrm>
            <a:prstGeom prst="rect">
              <a:avLst/>
            </a:prstGeom>
            <a:ln w="12700" cap="flat">
              <a:noFill/>
              <a:miter lim="400000"/>
            </a:ln>
            <a:effectLst/>
          </p:spPr>
        </p:pic>
        <p:pic>
          <p:nvPicPr>
            <p:cNvPr id="240" name="image9.tif"/>
            <p:cNvPicPr/>
            <p:nvPr/>
          </p:nvPicPr>
          <p:blipFill>
            <a:blip r:embed="rId5">
              <a:extLst/>
            </a:blip>
            <a:stretch>
              <a:fillRect/>
            </a:stretch>
          </p:blipFill>
          <p:spPr>
            <a:xfrm>
              <a:off x="38099" y="1062037"/>
              <a:ext cx="190501" cy="247651"/>
            </a:xfrm>
            <a:prstGeom prst="rect">
              <a:avLst/>
            </a:prstGeom>
            <a:ln w="12700" cap="flat">
              <a:noFill/>
              <a:miter lim="400000"/>
            </a:ln>
            <a:effectLst/>
          </p:spPr>
        </p:pic>
      </p:grpSp>
      <p:grpSp>
        <p:nvGrpSpPr>
          <p:cNvPr id="248" name="Group 248"/>
          <p:cNvGrpSpPr/>
          <p:nvPr/>
        </p:nvGrpSpPr>
        <p:grpSpPr>
          <a:xfrm>
            <a:off x="6619874" y="1965325"/>
            <a:ext cx="290515" cy="2327275"/>
            <a:chOff x="0" y="0"/>
            <a:chExt cx="290513" cy="2327275"/>
          </a:xfrm>
        </p:grpSpPr>
        <p:pic>
          <p:nvPicPr>
            <p:cNvPr id="242" name="image6.tif"/>
            <p:cNvPicPr/>
            <p:nvPr/>
          </p:nvPicPr>
          <p:blipFill>
            <a:blip r:embed="rId2">
              <a:extLst/>
            </a:blip>
            <a:stretch>
              <a:fillRect/>
            </a:stretch>
          </p:blipFill>
          <p:spPr>
            <a:xfrm>
              <a:off x="33337" y="60325"/>
              <a:ext cx="204789" cy="204788"/>
            </a:xfrm>
            <a:prstGeom prst="rect">
              <a:avLst/>
            </a:prstGeom>
            <a:ln w="12700" cap="flat">
              <a:noFill/>
              <a:miter lim="400000"/>
            </a:ln>
            <a:effectLst/>
          </p:spPr>
        </p:pic>
        <p:sp>
          <p:nvSpPr>
            <p:cNvPr id="243" name="Shape 243"/>
            <p:cNvSpPr/>
            <p:nvPr/>
          </p:nvSpPr>
          <p:spPr>
            <a:xfrm>
              <a:off x="-1" y="0"/>
              <a:ext cx="290515" cy="2327275"/>
            </a:xfrm>
            <a:prstGeom prst="rect">
              <a:avLst/>
            </a:prstGeom>
            <a:noFill/>
            <a:ln w="19050" cap="flat">
              <a:solidFill>
                <a:srgbClr val="000000"/>
              </a:solidFill>
              <a:prstDash val="sysDot"/>
              <a:miter lim="800000"/>
            </a:ln>
            <a:effectLst/>
          </p:spPr>
          <p:txBody>
            <a:bodyPr wrap="square" lIns="0" tIns="0" rIns="0" bIns="0" numCol="1" anchor="ctr">
              <a:noAutofit/>
            </a:bodyPr>
            <a:lstStyle/>
            <a:p>
              <a:pPr lvl="0"/>
            </a:p>
          </p:txBody>
        </p:sp>
        <p:pic>
          <p:nvPicPr>
            <p:cNvPr id="244" name="image6.tif"/>
            <p:cNvPicPr/>
            <p:nvPr/>
          </p:nvPicPr>
          <p:blipFill>
            <a:blip r:embed="rId2">
              <a:extLst/>
            </a:blip>
            <a:stretch>
              <a:fillRect/>
            </a:stretch>
          </p:blipFill>
          <p:spPr>
            <a:xfrm>
              <a:off x="26987" y="2047875"/>
              <a:ext cx="204789" cy="204788"/>
            </a:xfrm>
            <a:prstGeom prst="rect">
              <a:avLst/>
            </a:prstGeom>
            <a:ln w="12700" cap="flat">
              <a:noFill/>
              <a:miter lim="400000"/>
            </a:ln>
            <a:effectLst/>
          </p:spPr>
        </p:pic>
        <p:pic>
          <p:nvPicPr>
            <p:cNvPr id="245" name="image10.png"/>
            <p:cNvPicPr/>
            <p:nvPr/>
          </p:nvPicPr>
          <p:blipFill>
            <a:blip r:embed="rId6">
              <a:extLst/>
            </a:blip>
            <a:stretch>
              <a:fillRect/>
            </a:stretch>
          </p:blipFill>
          <p:spPr>
            <a:xfrm>
              <a:off x="42862" y="1712912"/>
              <a:ext cx="209551" cy="180976"/>
            </a:xfrm>
            <a:prstGeom prst="rect">
              <a:avLst/>
            </a:prstGeom>
            <a:ln w="12700" cap="flat">
              <a:noFill/>
              <a:miter lim="400000"/>
            </a:ln>
            <a:effectLst/>
          </p:spPr>
        </p:pic>
        <p:pic>
          <p:nvPicPr>
            <p:cNvPr id="246" name="image9.tif"/>
            <p:cNvPicPr/>
            <p:nvPr/>
          </p:nvPicPr>
          <p:blipFill>
            <a:blip r:embed="rId5">
              <a:extLst/>
            </a:blip>
            <a:stretch>
              <a:fillRect/>
            </a:stretch>
          </p:blipFill>
          <p:spPr>
            <a:xfrm>
              <a:off x="41275" y="700087"/>
              <a:ext cx="190501" cy="247651"/>
            </a:xfrm>
            <a:prstGeom prst="rect">
              <a:avLst/>
            </a:prstGeom>
            <a:ln w="12700" cap="flat">
              <a:noFill/>
              <a:miter lim="400000"/>
            </a:ln>
            <a:effectLst/>
          </p:spPr>
        </p:pic>
        <p:pic>
          <p:nvPicPr>
            <p:cNvPr id="247" name="image9.tif"/>
            <p:cNvPicPr/>
            <p:nvPr/>
          </p:nvPicPr>
          <p:blipFill>
            <a:blip r:embed="rId5">
              <a:extLst/>
            </a:blip>
            <a:stretch>
              <a:fillRect/>
            </a:stretch>
          </p:blipFill>
          <p:spPr>
            <a:xfrm>
              <a:off x="41275" y="1062037"/>
              <a:ext cx="190501" cy="247651"/>
            </a:xfrm>
            <a:prstGeom prst="rect">
              <a:avLst/>
            </a:prstGeom>
            <a:ln w="12700" cap="flat">
              <a:noFill/>
              <a:miter lim="400000"/>
            </a:ln>
            <a:effectLst/>
          </p:spPr>
        </p:pic>
      </p:grpSp>
      <p:grpSp>
        <p:nvGrpSpPr>
          <p:cNvPr id="251" name="Group 251"/>
          <p:cNvGrpSpPr/>
          <p:nvPr/>
        </p:nvGrpSpPr>
        <p:grpSpPr>
          <a:xfrm>
            <a:off x="7077540" y="1735138"/>
            <a:ext cx="624545" cy="271401"/>
            <a:chOff x="0" y="0"/>
            <a:chExt cx="624544" cy="271400"/>
          </a:xfrm>
        </p:grpSpPr>
        <p:sp>
          <p:nvSpPr>
            <p:cNvPr id="249" name="Shape 249"/>
            <p:cNvSpPr/>
            <p:nvPr/>
          </p:nvSpPr>
          <p:spPr>
            <a:xfrm>
              <a:off x="0" y="0"/>
              <a:ext cx="624545" cy="271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t">
              <a:spAutoFit/>
            </a:bodyPr>
            <a:lstStyle/>
            <a:p>
              <a:pPr lvl="0" algn="ctr">
                <a:lnSpc>
                  <a:spcPct val="70000"/>
                </a:lnSpc>
              </a:pP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T</a:t>
              </a:r>
              <a:r>
                <a:rPr b="1" baseline="30000"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4</a:t>
              </a:r>
              <a:r>
                <a:rPr b="1" sz="12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rPr>
                <a:t>(  )</a:t>
              </a:r>
            </a:p>
          </p:txBody>
        </p:sp>
        <p:pic>
          <p:nvPicPr>
            <p:cNvPr id="250" name="image6.tif"/>
            <p:cNvPicPr/>
            <p:nvPr/>
          </p:nvPicPr>
          <p:blipFill>
            <a:blip r:embed="rId2">
              <a:extLst/>
            </a:blip>
            <a:stretch>
              <a:fillRect/>
            </a:stretch>
          </p:blipFill>
          <p:spPr>
            <a:xfrm>
              <a:off x="282109" y="9524"/>
              <a:ext cx="193676" cy="193676"/>
            </a:xfrm>
            <a:prstGeom prst="rect">
              <a:avLst/>
            </a:prstGeom>
            <a:ln w="12700" cap="flat">
              <a:noFill/>
              <a:miter lim="400000"/>
            </a:ln>
            <a:effectLst/>
          </p:spPr>
        </p:pic>
      </p:grpSp>
      <p:grpSp>
        <p:nvGrpSpPr>
          <p:cNvPr id="255" name="Group 255"/>
          <p:cNvGrpSpPr/>
          <p:nvPr/>
        </p:nvGrpSpPr>
        <p:grpSpPr>
          <a:xfrm>
            <a:off x="7364412" y="4446587"/>
            <a:ext cx="658385" cy="431875"/>
            <a:chOff x="0" y="0"/>
            <a:chExt cx="658383" cy="431873"/>
          </a:xfrm>
        </p:grpSpPr>
        <p:sp>
          <p:nvSpPr>
            <p:cNvPr id="252" name="Shape 252"/>
            <p:cNvSpPr/>
            <p:nvPr/>
          </p:nvSpPr>
          <p:spPr>
            <a:xfrm rot="16200000">
              <a:off x="113254" y="-113255"/>
              <a:ext cx="431875" cy="658384"/>
            </a:xfrm>
            <a:custGeom>
              <a:avLst/>
              <a:gdLst/>
              <a:ahLst/>
              <a:cxnLst>
                <a:cxn ang="0">
                  <a:pos x="wd2" y="hd2"/>
                </a:cxn>
                <a:cxn ang="5400000">
                  <a:pos x="wd2" y="hd2"/>
                </a:cxn>
                <a:cxn ang="10800000">
                  <a:pos x="wd2" y="hd2"/>
                </a:cxn>
                <a:cxn ang="16200000">
                  <a:pos x="wd2" y="hd2"/>
                </a:cxn>
              </a:cxnLst>
              <a:rect l="0" t="0" r="r" b="b"/>
              <a:pathLst>
                <a:path w="19967" h="21600" fill="norm" stroke="1" extrusionOk="0">
                  <a:moveTo>
                    <a:pt x="4" y="8443"/>
                  </a:moveTo>
                  <a:cubicBezTo>
                    <a:pt x="4" y="12020"/>
                    <a:pt x="5336" y="15210"/>
                    <a:pt x="13313" y="16402"/>
                  </a:cubicBezTo>
                  <a:lnTo>
                    <a:pt x="13313" y="14194"/>
                  </a:lnTo>
                  <a:lnTo>
                    <a:pt x="19967" y="18380"/>
                  </a:lnTo>
                  <a:lnTo>
                    <a:pt x="13313" y="21600"/>
                  </a:lnTo>
                  <a:lnTo>
                    <a:pt x="13313" y="19392"/>
                  </a:lnTo>
                  <a:lnTo>
                    <a:pt x="13313" y="19392"/>
                  </a:lnTo>
                  <a:cubicBezTo>
                    <a:pt x="5336" y="18199"/>
                    <a:pt x="4" y="15010"/>
                    <a:pt x="4" y="11432"/>
                  </a:cubicBezTo>
                  <a:close/>
                  <a:moveTo>
                    <a:pt x="19967" y="2989"/>
                  </a:moveTo>
                  <a:cubicBezTo>
                    <a:pt x="10305" y="2989"/>
                    <a:pt x="2030" y="5916"/>
                    <a:pt x="319" y="9937"/>
                  </a:cubicBezTo>
                  <a:lnTo>
                    <a:pt x="319" y="9937"/>
                  </a:lnTo>
                  <a:cubicBezTo>
                    <a:pt x="-1633" y="5348"/>
                    <a:pt x="5581" y="959"/>
                    <a:pt x="16433" y="133"/>
                  </a:cubicBezTo>
                  <a:cubicBezTo>
                    <a:pt x="17599" y="45"/>
                    <a:pt x="18782" y="0"/>
                    <a:pt x="19967" y="0"/>
                  </a:cubicBezTo>
                  <a:close/>
                </a:path>
              </a:pathLst>
            </a:custGeom>
            <a:solidFill>
              <a:srgbClr val="4F81BD"/>
            </a:solidFill>
            <a:ln w="12700" cap="flat">
              <a:noFill/>
              <a:miter lim="400000"/>
            </a:ln>
            <a:effectLst/>
          </p:spPr>
          <p:txBody>
            <a:bodyPr wrap="square" lIns="0" tIns="0" rIns="0" bIns="0" numCol="1" anchor="ctr">
              <a:noAutofit/>
            </a:bodyPr>
            <a:lstStyle/>
            <a:p>
              <a:pPr lvl="0"/>
            </a:p>
          </p:txBody>
        </p:sp>
        <p:sp>
          <p:nvSpPr>
            <p:cNvPr id="253" name="Shape 253"/>
            <p:cNvSpPr/>
            <p:nvPr/>
          </p:nvSpPr>
          <p:spPr>
            <a:xfrm rot="16200000">
              <a:off x="-64490" y="64489"/>
              <a:ext cx="431875" cy="302896"/>
            </a:xfrm>
            <a:custGeom>
              <a:avLst/>
              <a:gdLst/>
              <a:ahLst/>
              <a:cxnLst>
                <a:cxn ang="0">
                  <a:pos x="wd2" y="hd2"/>
                </a:cxn>
                <a:cxn ang="5400000">
                  <a:pos x="wd2" y="hd2"/>
                </a:cxn>
                <a:cxn ang="10800000">
                  <a:pos x="wd2" y="hd2"/>
                </a:cxn>
                <a:cxn ang="16200000">
                  <a:pos x="wd2" y="hd2"/>
                </a:cxn>
              </a:cxnLst>
              <a:rect l="0" t="0" r="r" b="b"/>
              <a:pathLst>
                <a:path w="19967" h="21600" fill="norm" stroke="1" extrusionOk="0">
                  <a:moveTo>
                    <a:pt x="19967" y="6498"/>
                  </a:moveTo>
                  <a:cubicBezTo>
                    <a:pt x="10305" y="6498"/>
                    <a:pt x="2030" y="12859"/>
                    <a:pt x="319" y="21600"/>
                  </a:cubicBezTo>
                  <a:lnTo>
                    <a:pt x="319" y="21600"/>
                  </a:lnTo>
                  <a:cubicBezTo>
                    <a:pt x="-1633" y="11625"/>
                    <a:pt x="5581" y="2084"/>
                    <a:pt x="16433" y="290"/>
                  </a:cubicBezTo>
                  <a:cubicBezTo>
                    <a:pt x="17599" y="97"/>
                    <a:pt x="18782" y="0"/>
                    <a:pt x="19967"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p>
          </p:txBody>
        </p:sp>
        <p:sp>
          <p:nvSpPr>
            <p:cNvPr id="254" name="Shape 254"/>
            <p:cNvSpPr/>
            <p:nvPr/>
          </p:nvSpPr>
          <p:spPr>
            <a:xfrm rot="16200000">
              <a:off x="113291" y="-113292"/>
              <a:ext cx="431801" cy="65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443"/>
                  </a:moveTo>
                  <a:cubicBezTo>
                    <a:pt x="0" y="12020"/>
                    <a:pt x="5770" y="15210"/>
                    <a:pt x="14400" y="16402"/>
                  </a:cubicBezTo>
                  <a:lnTo>
                    <a:pt x="14400" y="14194"/>
                  </a:lnTo>
                  <a:lnTo>
                    <a:pt x="21600" y="18380"/>
                  </a:lnTo>
                  <a:lnTo>
                    <a:pt x="14400" y="21600"/>
                  </a:lnTo>
                  <a:lnTo>
                    <a:pt x="14400" y="19392"/>
                  </a:lnTo>
                  <a:lnTo>
                    <a:pt x="14400" y="19392"/>
                  </a:lnTo>
                  <a:cubicBezTo>
                    <a:pt x="5770" y="18199"/>
                    <a:pt x="0" y="15010"/>
                    <a:pt x="0" y="11432"/>
                  </a:cubicBezTo>
                  <a:lnTo>
                    <a:pt x="0" y="8443"/>
                  </a:lnTo>
                  <a:cubicBezTo>
                    <a:pt x="0" y="3780"/>
                    <a:pt x="9671" y="0"/>
                    <a:pt x="21600" y="0"/>
                  </a:cubicBezTo>
                  <a:lnTo>
                    <a:pt x="21600" y="2989"/>
                  </a:lnTo>
                  <a:cubicBezTo>
                    <a:pt x="11146" y="2989"/>
                    <a:pt x="2192" y="5916"/>
                    <a:pt x="341" y="9937"/>
                  </a:cubicBezTo>
                </a:path>
              </a:pathLst>
            </a:custGeom>
            <a:noFill/>
            <a:ln w="9525" cap="flat">
              <a:solidFill>
                <a:srgbClr val="000000"/>
              </a:solidFill>
              <a:prstDash val="solid"/>
              <a:miter lim="800000"/>
            </a:ln>
            <a:effectLst/>
          </p:spPr>
          <p:txBody>
            <a:bodyPr wrap="square" lIns="0" tIns="0" rIns="0" bIns="0" numCol="1" anchor="ctr">
              <a:noAutofit/>
            </a:bodyPr>
            <a:lstStyle/>
            <a:p>
              <a:pPr lvl="0"/>
            </a:p>
          </p:txBody>
        </p:sp>
      </p:grpSp>
      <p:sp>
        <p:nvSpPr>
          <p:cNvPr id="256" name="Shape 256"/>
          <p:cNvSpPr/>
          <p:nvPr/>
        </p:nvSpPr>
        <p:spPr>
          <a:xfrm>
            <a:off x="7720986" y="4902200"/>
            <a:ext cx="228241" cy="322200"/>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lgn="ctr">
              <a:lnSpc>
                <a:spcPct val="70000"/>
              </a:lnSpc>
              <a:defRPr b="1" sz="1600">
                <a:solidFill>
                  <a:srgbClr val="CC3300"/>
                </a:solidFill>
                <a:effectLst>
                  <a:outerShdw sx="100000" sy="100000" kx="0" ky="0" algn="b" rotWithShape="0" blurRad="38100" dist="38100" dir="2700000">
                    <a:srgbClr val="C0C0C0"/>
                  </a:outerShdw>
                </a:effectLst>
                <a:latin typeface="Courier New"/>
                <a:ea typeface="Courier New"/>
                <a:cs typeface="Courier New"/>
                <a:sym typeface="Courier New"/>
              </a:defRPr>
            </a:lvl1pPr>
          </a:lstStyle>
          <a:p>
            <a:pPr lvl="0">
              <a:defRPr b="0" sz="1800">
                <a:solidFill>
                  <a:srgbClr val="000000"/>
                </a:solidFill>
                <a:effectLst/>
              </a:defRPr>
            </a:pPr>
            <a:r>
              <a:rPr b="1" sz="1600">
                <a:solidFill>
                  <a:srgbClr val="CC3300"/>
                </a:solidFill>
                <a:effectLst>
                  <a:outerShdw sx="100000" sy="100000" kx="0" ky="0" algn="b" rotWithShape="0" blurRad="38100" dist="38100" dir="2700000">
                    <a:srgbClr val="C0C0C0"/>
                  </a:outerShdw>
                </a:effectLst>
              </a:rPr>
              <a:t>T</a:t>
            </a:r>
          </a:p>
        </p:txBody>
      </p:sp>
      <p:grpSp>
        <p:nvGrpSpPr>
          <p:cNvPr id="263" name="Group 263"/>
          <p:cNvGrpSpPr/>
          <p:nvPr/>
        </p:nvGrpSpPr>
        <p:grpSpPr>
          <a:xfrm>
            <a:off x="7891463" y="1955800"/>
            <a:ext cx="290513" cy="2327275"/>
            <a:chOff x="0" y="0"/>
            <a:chExt cx="290512" cy="2327275"/>
          </a:xfrm>
        </p:grpSpPr>
        <p:sp>
          <p:nvSpPr>
            <p:cNvPr id="257" name="Shape 257"/>
            <p:cNvSpPr/>
            <p:nvPr/>
          </p:nvSpPr>
          <p:spPr>
            <a:xfrm>
              <a:off x="-1" y="0"/>
              <a:ext cx="290514" cy="2327275"/>
            </a:xfrm>
            <a:prstGeom prst="rect">
              <a:avLst/>
            </a:prstGeom>
            <a:noFill/>
            <a:ln w="19050" cap="flat">
              <a:solidFill>
                <a:srgbClr val="000000"/>
              </a:solidFill>
              <a:prstDash val="sysDot"/>
              <a:miter lim="800000"/>
            </a:ln>
            <a:effectLst/>
          </p:spPr>
          <p:txBody>
            <a:bodyPr wrap="square" lIns="0" tIns="0" rIns="0" bIns="0" numCol="1" anchor="ctr">
              <a:noAutofit/>
            </a:bodyPr>
            <a:lstStyle/>
            <a:p>
              <a:pPr lvl="0"/>
            </a:p>
          </p:txBody>
        </p:sp>
        <p:pic>
          <p:nvPicPr>
            <p:cNvPr id="258" name="image10.png"/>
            <p:cNvPicPr/>
            <p:nvPr/>
          </p:nvPicPr>
          <p:blipFill>
            <a:blip r:embed="rId7">
              <a:extLst/>
            </a:blip>
            <a:stretch>
              <a:fillRect/>
            </a:stretch>
          </p:blipFill>
          <p:spPr>
            <a:xfrm>
              <a:off x="39687" y="1700212"/>
              <a:ext cx="209551" cy="180976"/>
            </a:xfrm>
            <a:prstGeom prst="rect">
              <a:avLst/>
            </a:prstGeom>
            <a:ln w="12700" cap="flat">
              <a:noFill/>
              <a:miter lim="400000"/>
            </a:ln>
            <a:effectLst/>
          </p:spPr>
        </p:pic>
        <p:pic>
          <p:nvPicPr>
            <p:cNvPr id="259" name="image6.tif"/>
            <p:cNvPicPr/>
            <p:nvPr/>
          </p:nvPicPr>
          <p:blipFill>
            <a:blip r:embed="rId2">
              <a:extLst/>
            </a:blip>
            <a:stretch>
              <a:fillRect/>
            </a:stretch>
          </p:blipFill>
          <p:spPr>
            <a:xfrm>
              <a:off x="39687" y="60325"/>
              <a:ext cx="204788" cy="204788"/>
            </a:xfrm>
            <a:prstGeom prst="rect">
              <a:avLst/>
            </a:prstGeom>
            <a:ln w="12700" cap="flat">
              <a:noFill/>
              <a:miter lim="400000"/>
            </a:ln>
            <a:effectLst/>
          </p:spPr>
        </p:pic>
        <p:pic>
          <p:nvPicPr>
            <p:cNvPr id="260" name="image10.tif"/>
            <p:cNvPicPr/>
            <p:nvPr/>
          </p:nvPicPr>
          <p:blipFill>
            <a:blip r:embed="rId7">
              <a:extLst/>
            </a:blip>
            <a:stretch>
              <a:fillRect/>
            </a:stretch>
          </p:blipFill>
          <p:spPr>
            <a:xfrm>
              <a:off x="53974" y="2105025"/>
              <a:ext cx="209551" cy="180975"/>
            </a:xfrm>
            <a:prstGeom prst="rect">
              <a:avLst/>
            </a:prstGeom>
            <a:ln w="12700" cap="flat">
              <a:noFill/>
              <a:miter lim="400000"/>
            </a:ln>
            <a:effectLst/>
          </p:spPr>
        </p:pic>
        <p:pic>
          <p:nvPicPr>
            <p:cNvPr id="261" name="image9.tif"/>
            <p:cNvPicPr/>
            <p:nvPr/>
          </p:nvPicPr>
          <p:blipFill>
            <a:blip r:embed="rId5">
              <a:extLst/>
            </a:blip>
            <a:stretch>
              <a:fillRect/>
            </a:stretch>
          </p:blipFill>
          <p:spPr>
            <a:xfrm>
              <a:off x="33337" y="709612"/>
              <a:ext cx="190501" cy="247651"/>
            </a:xfrm>
            <a:prstGeom prst="rect">
              <a:avLst/>
            </a:prstGeom>
            <a:ln w="12700" cap="flat">
              <a:noFill/>
              <a:miter lim="400000"/>
            </a:ln>
            <a:effectLst/>
          </p:spPr>
        </p:pic>
        <p:pic>
          <p:nvPicPr>
            <p:cNvPr id="262" name="image11.png"/>
            <p:cNvPicPr/>
            <p:nvPr/>
          </p:nvPicPr>
          <p:blipFill>
            <a:blip r:embed="rId8">
              <a:extLst/>
            </a:blip>
            <a:stretch>
              <a:fillRect/>
            </a:stretch>
          </p:blipFill>
          <p:spPr>
            <a:xfrm>
              <a:off x="23812" y="1093787"/>
              <a:ext cx="250826" cy="200026"/>
            </a:xfrm>
            <a:prstGeom prst="rect">
              <a:avLst/>
            </a:prstGeom>
            <a:ln w="12700" cap="flat">
              <a:noFill/>
              <a:miter lim="400000"/>
            </a:ln>
            <a:effectLst/>
          </p:spPr>
        </p:pic>
      </p:grpSp>
      <p:grpSp>
        <p:nvGrpSpPr>
          <p:cNvPr id="268" name="Group 268"/>
          <p:cNvGrpSpPr/>
          <p:nvPr/>
        </p:nvGrpSpPr>
        <p:grpSpPr>
          <a:xfrm>
            <a:off x="8413749" y="3348037"/>
            <a:ext cx="147639" cy="149226"/>
            <a:chOff x="0" y="0"/>
            <a:chExt cx="147637" cy="149225"/>
          </a:xfrm>
        </p:grpSpPr>
        <p:sp>
          <p:nvSpPr>
            <p:cNvPr id="264" name="Shape 264"/>
            <p:cNvSpPr/>
            <p:nvPr/>
          </p:nvSpPr>
          <p:spPr>
            <a:xfrm flipH="1" flipV="1">
              <a:off x="-1" y="-1"/>
              <a:ext cx="147639"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265" name="Shape 265"/>
            <p:cNvSpPr/>
            <p:nvPr/>
          </p:nvSpPr>
          <p:spPr>
            <a:xfrm flipH="1">
              <a:off x="-1" y="-1"/>
              <a:ext cx="1" cy="118986"/>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266" name="Shape 266"/>
            <p:cNvSpPr/>
            <p:nvPr/>
          </p:nvSpPr>
          <p:spPr>
            <a:xfrm flipH="1" flipV="1">
              <a:off x="-1" y="118985"/>
              <a:ext cx="147639"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267" name="Shape 267"/>
            <p:cNvSpPr/>
            <p:nvPr/>
          </p:nvSpPr>
          <p:spPr>
            <a:xfrm flipH="1" flipV="1">
              <a:off x="-1" y="149225"/>
              <a:ext cx="147639" cy="1"/>
            </a:xfrm>
            <a:prstGeom prst="line">
              <a:avLst/>
            </a:prstGeom>
            <a:noFill/>
            <a:ln w="19050" cap="flat">
              <a:solidFill>
                <a:srgbClr val="0000FF"/>
              </a:solidFill>
              <a:prstDash val="solid"/>
              <a:round/>
            </a:ln>
            <a:effectLst/>
          </p:spPr>
          <p:txBody>
            <a:bodyPr wrap="square" lIns="0" tIns="0" rIns="0" bIns="0" numCol="1" anchor="t">
              <a:noAutofit/>
            </a:bodyPr>
            <a:lstStyle/>
            <a:p>
              <a:pPr lvl="0" defTabSz="457200">
                <a:defRPr sz="1200">
                  <a:latin typeface="+mn-lt"/>
                  <a:ea typeface="+mn-ea"/>
                  <a:cs typeface="+mn-cs"/>
                  <a:sym typeface="Helvetica"/>
                </a:defRPr>
              </a:pPr>
            </a:p>
          </p:txBody>
        </p:sp>
      </p:grpSp>
      <p:grpSp>
        <p:nvGrpSpPr>
          <p:cNvPr id="275" name="Group 275"/>
          <p:cNvGrpSpPr/>
          <p:nvPr/>
        </p:nvGrpSpPr>
        <p:grpSpPr>
          <a:xfrm>
            <a:off x="7254874" y="1973263"/>
            <a:ext cx="290515" cy="2327276"/>
            <a:chOff x="0" y="0"/>
            <a:chExt cx="290513" cy="2327275"/>
          </a:xfrm>
        </p:grpSpPr>
        <p:pic>
          <p:nvPicPr>
            <p:cNvPr id="269" name="image11.tif"/>
            <p:cNvPicPr/>
            <p:nvPr/>
          </p:nvPicPr>
          <p:blipFill>
            <a:blip r:embed="rId8">
              <a:extLst/>
            </a:blip>
            <a:stretch>
              <a:fillRect/>
            </a:stretch>
          </p:blipFill>
          <p:spPr>
            <a:xfrm>
              <a:off x="22225" y="1076325"/>
              <a:ext cx="250826" cy="200025"/>
            </a:xfrm>
            <a:prstGeom prst="rect">
              <a:avLst/>
            </a:prstGeom>
            <a:ln w="12700" cap="flat">
              <a:noFill/>
              <a:miter lim="400000"/>
            </a:ln>
            <a:effectLst/>
          </p:spPr>
        </p:pic>
        <p:pic>
          <p:nvPicPr>
            <p:cNvPr id="270" name="image6.tif"/>
            <p:cNvPicPr/>
            <p:nvPr/>
          </p:nvPicPr>
          <p:blipFill>
            <a:blip r:embed="rId2">
              <a:extLst/>
            </a:blip>
            <a:stretch>
              <a:fillRect/>
            </a:stretch>
          </p:blipFill>
          <p:spPr>
            <a:xfrm>
              <a:off x="33337" y="60325"/>
              <a:ext cx="204789" cy="204788"/>
            </a:xfrm>
            <a:prstGeom prst="rect">
              <a:avLst/>
            </a:prstGeom>
            <a:ln w="12700" cap="flat">
              <a:noFill/>
              <a:miter lim="400000"/>
            </a:ln>
            <a:effectLst/>
          </p:spPr>
        </p:pic>
        <p:sp>
          <p:nvSpPr>
            <p:cNvPr id="271" name="Shape 271"/>
            <p:cNvSpPr/>
            <p:nvPr/>
          </p:nvSpPr>
          <p:spPr>
            <a:xfrm>
              <a:off x="-1" y="0"/>
              <a:ext cx="290515" cy="2327275"/>
            </a:xfrm>
            <a:prstGeom prst="rect">
              <a:avLst/>
            </a:prstGeom>
            <a:noFill/>
            <a:ln w="19050" cap="flat">
              <a:solidFill>
                <a:srgbClr val="000000"/>
              </a:solidFill>
              <a:prstDash val="sysDot"/>
              <a:miter lim="800000"/>
            </a:ln>
            <a:effectLst/>
          </p:spPr>
          <p:txBody>
            <a:bodyPr wrap="square" lIns="0" tIns="0" rIns="0" bIns="0" numCol="1" anchor="ctr">
              <a:noAutofit/>
            </a:bodyPr>
            <a:lstStyle/>
            <a:p>
              <a:pPr lvl="0"/>
            </a:p>
          </p:txBody>
        </p:sp>
        <p:pic>
          <p:nvPicPr>
            <p:cNvPr id="272" name="image10.png"/>
            <p:cNvPicPr/>
            <p:nvPr/>
          </p:nvPicPr>
          <p:blipFill>
            <a:blip r:embed="rId6">
              <a:extLst/>
            </a:blip>
            <a:stretch>
              <a:fillRect/>
            </a:stretch>
          </p:blipFill>
          <p:spPr>
            <a:xfrm>
              <a:off x="42862" y="1712912"/>
              <a:ext cx="209551" cy="180976"/>
            </a:xfrm>
            <a:prstGeom prst="rect">
              <a:avLst/>
            </a:prstGeom>
            <a:ln w="12700" cap="flat">
              <a:noFill/>
              <a:miter lim="400000"/>
            </a:ln>
            <a:effectLst/>
          </p:spPr>
        </p:pic>
        <p:pic>
          <p:nvPicPr>
            <p:cNvPr id="273" name="image9.tif"/>
            <p:cNvPicPr/>
            <p:nvPr/>
          </p:nvPicPr>
          <p:blipFill>
            <a:blip r:embed="rId5">
              <a:extLst/>
            </a:blip>
            <a:stretch>
              <a:fillRect/>
            </a:stretch>
          </p:blipFill>
          <p:spPr>
            <a:xfrm>
              <a:off x="41275" y="700087"/>
              <a:ext cx="190501" cy="247651"/>
            </a:xfrm>
            <a:prstGeom prst="rect">
              <a:avLst/>
            </a:prstGeom>
            <a:ln w="12700" cap="flat">
              <a:noFill/>
              <a:miter lim="400000"/>
            </a:ln>
            <a:effectLst/>
          </p:spPr>
        </p:pic>
        <p:pic>
          <p:nvPicPr>
            <p:cNvPr id="274" name="image10.png"/>
            <p:cNvPicPr/>
            <p:nvPr/>
          </p:nvPicPr>
          <p:blipFill>
            <a:blip r:embed="rId6">
              <a:extLst/>
            </a:blip>
            <a:stretch>
              <a:fillRect/>
            </a:stretch>
          </p:blipFill>
          <p:spPr>
            <a:xfrm>
              <a:off x="38100" y="2085975"/>
              <a:ext cx="209551" cy="180975"/>
            </a:xfrm>
            <a:prstGeom prst="rect">
              <a:avLst/>
            </a:prstGeom>
            <a:ln w="12700" cap="flat">
              <a:noFill/>
              <a:miter lim="400000"/>
            </a:ln>
            <a:effectLst/>
          </p:spPr>
        </p:pic>
      </p:grpSp>
      <p:pic>
        <p:nvPicPr>
          <p:cNvPr id="276" name="image9.png"/>
          <p:cNvPicPr/>
          <p:nvPr/>
        </p:nvPicPr>
        <p:blipFill>
          <a:blip r:embed="rId9">
            <a:extLst/>
          </a:blip>
          <a:stretch>
            <a:fillRect/>
          </a:stretch>
        </p:blipFill>
        <p:spPr>
          <a:xfrm>
            <a:off x="8399463" y="720725"/>
            <a:ext cx="90488" cy="117475"/>
          </a:xfrm>
          <a:prstGeom prst="rect">
            <a:avLst/>
          </a:prstGeom>
          <a:ln w="12700">
            <a:miter lim="400000"/>
          </a:ln>
        </p:spPr>
      </p:pic>
      <p:grpSp>
        <p:nvGrpSpPr>
          <p:cNvPr id="281" name="Group 281"/>
          <p:cNvGrpSpPr/>
          <p:nvPr/>
        </p:nvGrpSpPr>
        <p:grpSpPr>
          <a:xfrm>
            <a:off x="2630488" y="5095874"/>
            <a:ext cx="1887537" cy="656880"/>
            <a:chOff x="0" y="0"/>
            <a:chExt cx="1887536" cy="656878"/>
          </a:xfrm>
        </p:grpSpPr>
        <p:sp>
          <p:nvSpPr>
            <p:cNvPr id="277" name="Shape 277"/>
            <p:cNvSpPr/>
            <p:nvPr/>
          </p:nvSpPr>
          <p:spPr>
            <a:xfrm>
              <a:off x="15875" y="0"/>
              <a:ext cx="1871661" cy="541338"/>
            </a:xfrm>
            <a:prstGeom prst="rect">
              <a:avLst/>
            </a:prstGeom>
            <a:solidFill>
              <a:srgbClr val="FFFFFF"/>
            </a:solidFill>
            <a:ln w="19050" cap="flat">
              <a:solidFill>
                <a:srgbClr val="000000"/>
              </a:solidFill>
              <a:prstDash val="sysDot"/>
              <a:miter lim="800000"/>
            </a:ln>
            <a:effectLst/>
          </p:spPr>
          <p:txBody>
            <a:bodyPr wrap="square" lIns="0" tIns="0" rIns="0" bIns="0" numCol="1" anchor="ctr">
              <a:noAutofit/>
            </a:bodyPr>
            <a:lstStyle/>
            <a:p>
              <a:pPr lvl="0"/>
            </a:p>
          </p:txBody>
        </p:sp>
        <p:sp>
          <p:nvSpPr>
            <p:cNvPr id="278" name="Shape 278"/>
            <p:cNvSpPr/>
            <p:nvPr/>
          </p:nvSpPr>
          <p:spPr>
            <a:xfrm>
              <a:off x="0" y="11112"/>
              <a:ext cx="1651091" cy="6457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t">
              <a:spAutoFit/>
            </a:bodyPr>
            <a:lstStyle/>
            <a:p>
              <a:pPr lvl="0">
                <a:lnSpc>
                  <a:spcPct val="80000"/>
                </a:lnSpc>
              </a:pPr>
              <a:r>
                <a:rPr b="1" sz="1600">
                  <a:solidFill>
                    <a:srgbClr val="C0504D"/>
                  </a:solidFill>
                  <a:effectLst>
                    <a:outerShdw sx="100000" sy="100000" kx="0" ky="0" algn="b" rotWithShape="0" blurRad="38100" dist="38100" dir="2700000">
                      <a:srgbClr val="C0C0C0"/>
                    </a:outerShdw>
                  </a:effectLst>
                  <a:latin typeface="Courier New"/>
                  <a:ea typeface="Courier New"/>
                  <a:cs typeface="Courier New"/>
                  <a:sym typeface="Courier New"/>
                </a:rPr>
                <a:t>f</a:t>
              </a:r>
              <a:r>
                <a:rPr b="1" baseline="-25000" sz="1600">
                  <a:solidFill>
                    <a:srgbClr val="EEECE1"/>
                  </a:solidFill>
                  <a:effectLst>
                    <a:outerShdw sx="100000" sy="100000" kx="0" ky="0" algn="b" rotWithShape="0" blurRad="38100" dist="38100" dir="2700000">
                      <a:srgbClr val="C0C0C0"/>
                    </a:outerShdw>
                  </a:effectLst>
                  <a:latin typeface="Courier New"/>
                  <a:ea typeface="Courier New"/>
                  <a:cs typeface="Courier New"/>
                  <a:sym typeface="Courier New"/>
                </a:rPr>
                <a:t>x=0</a:t>
              </a:r>
              <a:r>
                <a:rPr b="1" sz="1600">
                  <a:solidFill>
                    <a:srgbClr val="C0504D"/>
                  </a:solidFill>
                  <a:effectLst>
                    <a:outerShdw sx="100000" sy="100000" kx="0" ky="0" algn="b" rotWithShape="0" blurRad="38100" dist="38100" dir="2700000">
                      <a:srgbClr val="C0C0C0"/>
                    </a:outerShdw>
                  </a:effectLst>
                  <a:latin typeface="Courier New"/>
                  <a:ea typeface="Courier New"/>
                  <a:cs typeface="Courier New"/>
                  <a:sym typeface="Courier New"/>
                </a:rPr>
                <a:t>(</a:t>
              </a:r>
              <a:r>
                <a:rPr b="1" i="1" sz="1600">
                  <a:effectLst>
                    <a:outerShdw sx="100000" sy="100000" kx="0" ky="0" algn="b" rotWithShape="0" blurRad="38100" dist="38100" dir="2700000">
                      <a:srgbClr val="C0C0C0"/>
                    </a:outerShdw>
                  </a:effectLst>
                  <a:latin typeface="Monotype Corsiva"/>
                  <a:ea typeface="Monotype Corsiva"/>
                  <a:cs typeface="Monotype Corsiva"/>
                  <a:sym typeface="Monotype Corsiva"/>
                </a:rPr>
                <a:t>l </a:t>
              </a:r>
              <a:r>
                <a:rPr b="1" sz="1600">
                  <a:solidFill>
                    <a:srgbClr val="C0504D"/>
                  </a:solidFill>
                  <a:effectLst>
                    <a:outerShdw sx="100000" sy="100000" kx="0" ky="0" algn="b" rotWithShape="0" blurRad="38100" dist="38100" dir="2700000">
                      <a:srgbClr val="C0C0C0"/>
                    </a:outerShdw>
                  </a:effectLst>
                  <a:latin typeface="Courier New"/>
                  <a:ea typeface="Courier New"/>
                  <a:cs typeface="Courier New"/>
                  <a:sym typeface="Courier New"/>
                </a:rPr>
                <a:t>)</a:t>
              </a:r>
              <a:r>
                <a:rPr b="1" sz="1600">
                  <a:solidFill>
                    <a:srgbClr val="C0504D"/>
                  </a:solidFill>
                  <a:effectLst>
                    <a:outerShdw sx="100000" sy="100000" kx="0" ky="0" algn="b" rotWithShape="0" blurRad="38100" dist="38100" dir="2700000">
                      <a:srgbClr val="C0C0C0"/>
                    </a:outerShdw>
                  </a:effectLst>
                </a:rPr>
                <a:t> </a:t>
              </a:r>
              <a:r>
                <a:rPr b="1" sz="1600">
                  <a:solidFill>
                    <a:srgbClr val="C0504D"/>
                  </a:solidFill>
                  <a:effectLst>
                    <a:outerShdw sx="100000" sy="100000" kx="0" ky="0" algn="b" rotWithShape="0" blurRad="38100" dist="38100" dir="2700000">
                      <a:srgbClr val="C0C0C0"/>
                    </a:outerShdw>
                  </a:effectLst>
                  <a:latin typeface="Courier New"/>
                  <a:ea typeface="Courier New"/>
                  <a:cs typeface="Courier New"/>
                  <a:sym typeface="Courier New"/>
                </a:rPr>
                <a:t>=</a:t>
              </a:r>
              <a:endParaRPr b="1" sz="1600">
                <a:solidFill>
                  <a:srgbClr val="C0504D"/>
                </a:solidFill>
                <a:effectLst>
                  <a:outerShdw sx="100000" sy="100000" kx="0" ky="0" algn="b" rotWithShape="0" blurRad="38100" dist="38100" dir="2700000">
                    <a:srgbClr val="C0C0C0"/>
                  </a:outerShdw>
                </a:effectLst>
                <a:latin typeface="Courier New"/>
                <a:ea typeface="Courier New"/>
                <a:cs typeface="Courier New"/>
                <a:sym typeface="Courier New"/>
              </a:endParaRPr>
            </a:p>
            <a:p>
              <a:pPr lvl="0">
                <a:lnSpc>
                  <a:spcPct val="80000"/>
                </a:lnSpc>
              </a:pPr>
              <a:r>
                <a:rPr b="1" sz="1600">
                  <a:solidFill>
                    <a:srgbClr val="C0504D"/>
                  </a:solidFill>
                  <a:effectLst>
                    <a:outerShdw sx="100000" sy="100000" kx="0" ky="0" algn="b" rotWithShape="0" blurRad="38100" dist="38100" dir="2700000">
                      <a:srgbClr val="C0C0C0"/>
                    </a:outerShdw>
                  </a:effectLst>
                  <a:latin typeface="Courier New"/>
                  <a:ea typeface="Courier New"/>
                  <a:cs typeface="Courier New"/>
                  <a:sym typeface="Courier New"/>
                </a:rPr>
                <a:t>f</a:t>
              </a:r>
              <a:r>
                <a:rPr b="1" baseline="-25000" sz="1600">
                  <a:solidFill>
                    <a:srgbClr val="EEECE1"/>
                  </a:solidFill>
                  <a:effectLst>
                    <a:outerShdw sx="100000" sy="100000" kx="0" ky="0" algn="b" rotWithShape="0" blurRad="38100" dist="38100" dir="2700000">
                      <a:srgbClr val="C0C0C0"/>
                    </a:outerShdw>
                  </a:effectLst>
                  <a:latin typeface="Courier New"/>
                  <a:ea typeface="Courier New"/>
                  <a:cs typeface="Courier New"/>
                  <a:sym typeface="Courier New"/>
                </a:rPr>
                <a:t>x=x+1</a:t>
              </a:r>
              <a:r>
                <a:rPr b="1" sz="1600">
                  <a:solidFill>
                    <a:srgbClr val="C0504D"/>
                  </a:solidFill>
                  <a:effectLst>
                    <a:outerShdw sx="100000" sy="100000" kx="0" ky="0" algn="b" rotWithShape="0" blurRad="38100" dist="38100" dir="2700000">
                      <a:srgbClr val="C0C0C0"/>
                    </a:outerShdw>
                  </a:effectLst>
                  <a:latin typeface="Courier New"/>
                  <a:ea typeface="Courier New"/>
                  <a:cs typeface="Courier New"/>
                  <a:sym typeface="Courier New"/>
                </a:rPr>
                <a:t>(</a:t>
              </a:r>
              <a:r>
                <a:rPr b="1" i="1" sz="1600">
                  <a:effectLst>
                    <a:outerShdw sx="100000" sy="100000" kx="0" ky="0" algn="b" rotWithShape="0" blurRad="38100" dist="38100" dir="2700000">
                      <a:srgbClr val="C0C0C0"/>
                    </a:outerShdw>
                  </a:effectLst>
                  <a:latin typeface="Monotype Corsiva"/>
                  <a:ea typeface="Monotype Corsiva"/>
                  <a:cs typeface="Monotype Corsiva"/>
                  <a:sym typeface="Monotype Corsiva"/>
                </a:rPr>
                <a:t>l </a:t>
              </a:r>
              <a:r>
                <a:rPr b="1" sz="1600">
                  <a:solidFill>
                    <a:srgbClr val="C0504D"/>
                  </a:solidFill>
                  <a:effectLst>
                    <a:outerShdw sx="100000" sy="100000" kx="0" ky="0" algn="b" rotWithShape="0" blurRad="38100" dist="38100" dir="2700000">
                      <a:srgbClr val="C0C0C0"/>
                    </a:outerShdw>
                  </a:effectLst>
                  <a:latin typeface="Courier New"/>
                  <a:ea typeface="Courier New"/>
                  <a:cs typeface="Courier New"/>
                  <a:sym typeface="Courier New"/>
                </a:rPr>
                <a:t>)</a:t>
              </a:r>
              <a:r>
                <a:rPr b="1" sz="1600">
                  <a:solidFill>
                    <a:srgbClr val="C0504D"/>
                  </a:solidFill>
                  <a:effectLst>
                    <a:outerShdw sx="100000" sy="100000" kx="0" ky="0" algn="b" rotWithShape="0" blurRad="38100" dist="38100" dir="2700000">
                      <a:srgbClr val="C0C0C0"/>
                    </a:outerShdw>
                  </a:effectLst>
                </a:rPr>
                <a:t> </a:t>
              </a:r>
              <a:r>
                <a:rPr b="1" sz="1600">
                  <a:solidFill>
                    <a:srgbClr val="C0504D"/>
                  </a:solidFill>
                  <a:effectLst>
                    <a:outerShdw sx="100000" sy="100000" kx="0" ky="0" algn="b" rotWithShape="0" blurRad="38100" dist="38100" dir="2700000">
                      <a:srgbClr val="C0C0C0"/>
                    </a:outerShdw>
                  </a:effectLst>
                  <a:latin typeface="Courier New"/>
                  <a:ea typeface="Courier New"/>
                  <a:cs typeface="Courier New"/>
                  <a:sym typeface="Courier New"/>
                </a:rPr>
                <a:t>=</a:t>
              </a:r>
              <a:r>
                <a:rPr b="1" sz="1600">
                  <a:solidFill>
                    <a:srgbClr val="C0504D"/>
                  </a:solidFill>
                  <a:effectLst>
                    <a:outerShdw sx="100000" sy="100000" kx="0" ky="0" algn="b" rotWithShape="0" blurRad="38100" dist="38100" dir="2700000">
                      <a:srgbClr val="C0C0C0"/>
                    </a:outerShdw>
                  </a:effectLst>
                </a:rPr>
                <a:t> </a:t>
              </a:r>
              <a:r>
                <a:rPr b="1" i="1" sz="1600">
                  <a:effectLst>
                    <a:outerShdw sx="100000" sy="100000" kx="0" ky="0" algn="b" rotWithShape="0" blurRad="38100" dist="38100" dir="2700000">
                      <a:srgbClr val="C0C0C0"/>
                    </a:outerShdw>
                  </a:effectLst>
                  <a:latin typeface="Monotype Corsiva"/>
                  <a:ea typeface="Monotype Corsiva"/>
                  <a:cs typeface="Monotype Corsiva"/>
                  <a:sym typeface="Monotype Corsiva"/>
                </a:rPr>
                <a:t>l </a:t>
              </a:r>
              <a:r>
                <a:rPr>
                  <a:effectLst>
                    <a:outerShdw sx="100000" sy="100000" kx="0" ky="0" algn="b" rotWithShape="0" blurRad="38100" dist="38100" dir="2700000">
                      <a:srgbClr val="C0C0C0"/>
                    </a:outerShdw>
                  </a:effectLst>
                </a:rPr>
                <a:t> </a:t>
              </a:r>
              <a:r>
                <a:rPr sz="1600">
                  <a:solidFill>
                    <a:srgbClr val="C0504D"/>
                  </a:solidFill>
                  <a:effectLst>
                    <a:outerShdw sx="100000" sy="100000" kx="0" ky="0" algn="b" rotWithShape="0" blurRad="38100" dist="38100" dir="2700000">
                      <a:srgbClr val="C0C0C0"/>
                    </a:outerShdw>
                  </a:effectLst>
                  <a:latin typeface="Symbol"/>
                  <a:ea typeface="Symbol"/>
                  <a:cs typeface="Symbol"/>
                  <a:sym typeface="Symbol"/>
                </a:rPr>
                <a:t>⊕</a:t>
              </a:r>
              <a:r>
                <a:rPr b="1" baseline="-25000" i="1" sz="1600">
                  <a:solidFill>
                    <a:srgbClr val="C0504D"/>
                  </a:solidFill>
                  <a:effectLst>
                    <a:outerShdw sx="100000" sy="100000" kx="0" ky="0" algn="b" rotWithShape="0" blurRad="38100" dist="38100" dir="2700000">
                      <a:srgbClr val="C0C0C0"/>
                    </a:outerShdw>
                  </a:effectLst>
                  <a:latin typeface="Courier New"/>
                  <a:ea typeface="Courier New"/>
                  <a:cs typeface="Courier New"/>
                  <a:sym typeface="Courier New"/>
                </a:rPr>
                <a:t>L</a:t>
              </a:r>
            </a:p>
          </p:txBody>
        </p:sp>
        <p:pic>
          <p:nvPicPr>
            <p:cNvPr id="279" name="image10.png"/>
            <p:cNvPicPr/>
            <p:nvPr/>
          </p:nvPicPr>
          <p:blipFill>
            <a:blip r:embed="rId6">
              <a:extLst/>
            </a:blip>
            <a:stretch>
              <a:fillRect/>
            </a:stretch>
          </p:blipFill>
          <p:spPr>
            <a:xfrm>
              <a:off x="1655761" y="266700"/>
              <a:ext cx="209551" cy="180976"/>
            </a:xfrm>
            <a:prstGeom prst="rect">
              <a:avLst/>
            </a:prstGeom>
            <a:ln w="12700" cap="flat">
              <a:noFill/>
              <a:miter lim="400000"/>
            </a:ln>
            <a:effectLst/>
          </p:spPr>
        </p:pic>
        <p:pic>
          <p:nvPicPr>
            <p:cNvPr id="280" name="image9.tif"/>
            <p:cNvPicPr/>
            <p:nvPr/>
          </p:nvPicPr>
          <p:blipFill>
            <a:blip r:embed="rId5">
              <a:extLst/>
            </a:blip>
            <a:stretch>
              <a:fillRect/>
            </a:stretch>
          </p:blipFill>
          <p:spPr>
            <a:xfrm>
              <a:off x="1093787" y="33337"/>
              <a:ext cx="190501" cy="247651"/>
            </a:xfrm>
            <a:prstGeom prst="rect">
              <a:avLst/>
            </a:prstGeom>
            <a:ln w="12700" cap="flat">
              <a:noFill/>
              <a:miter lim="400000"/>
            </a:ln>
            <a:effectLst/>
          </p:spPr>
        </p:pic>
      </p:grpSp>
      <p:grpSp>
        <p:nvGrpSpPr>
          <p:cNvPr id="288" name="Group 288"/>
          <p:cNvGrpSpPr/>
          <p:nvPr/>
        </p:nvGrpSpPr>
        <p:grpSpPr>
          <a:xfrm>
            <a:off x="8626474" y="1965325"/>
            <a:ext cx="290515" cy="2327275"/>
            <a:chOff x="0" y="0"/>
            <a:chExt cx="290513" cy="2327275"/>
          </a:xfrm>
        </p:grpSpPr>
        <p:sp>
          <p:nvSpPr>
            <p:cNvPr id="282" name="Shape 282"/>
            <p:cNvSpPr/>
            <p:nvPr/>
          </p:nvSpPr>
          <p:spPr>
            <a:xfrm>
              <a:off x="-1" y="0"/>
              <a:ext cx="290515" cy="2327275"/>
            </a:xfrm>
            <a:prstGeom prst="rect">
              <a:avLst/>
            </a:prstGeom>
            <a:solidFill>
              <a:srgbClr val="DDDDDD"/>
            </a:solidFill>
            <a:ln w="19050" cap="flat">
              <a:solidFill>
                <a:srgbClr val="000000"/>
              </a:solidFill>
              <a:prstDash val="sysDot"/>
              <a:miter lim="800000"/>
            </a:ln>
            <a:effectLst/>
          </p:spPr>
          <p:txBody>
            <a:bodyPr wrap="square" lIns="0" tIns="0" rIns="0" bIns="0" numCol="1" anchor="ctr">
              <a:noAutofit/>
            </a:bodyPr>
            <a:lstStyle/>
            <a:p>
              <a:pPr lvl="0"/>
            </a:p>
          </p:txBody>
        </p:sp>
        <p:pic>
          <p:nvPicPr>
            <p:cNvPr id="283" name="image6.tif"/>
            <p:cNvPicPr/>
            <p:nvPr/>
          </p:nvPicPr>
          <p:blipFill>
            <a:blip r:embed="rId2">
              <a:extLst/>
            </a:blip>
            <a:stretch>
              <a:fillRect/>
            </a:stretch>
          </p:blipFill>
          <p:spPr>
            <a:xfrm>
              <a:off x="36512" y="47625"/>
              <a:ext cx="204789" cy="204788"/>
            </a:xfrm>
            <a:prstGeom prst="rect">
              <a:avLst/>
            </a:prstGeom>
            <a:ln w="12700" cap="flat">
              <a:noFill/>
              <a:miter lim="400000"/>
            </a:ln>
            <a:effectLst/>
          </p:spPr>
        </p:pic>
        <p:pic>
          <p:nvPicPr>
            <p:cNvPr id="284" name="image12.png"/>
            <p:cNvPicPr/>
            <p:nvPr/>
          </p:nvPicPr>
          <p:blipFill>
            <a:blip r:embed="rId10">
              <a:extLst/>
            </a:blip>
            <a:stretch>
              <a:fillRect/>
            </a:stretch>
          </p:blipFill>
          <p:spPr>
            <a:xfrm>
              <a:off x="36512" y="1112837"/>
              <a:ext cx="204789" cy="204788"/>
            </a:xfrm>
            <a:prstGeom prst="rect">
              <a:avLst/>
            </a:prstGeom>
            <a:ln w="12700" cap="flat">
              <a:noFill/>
              <a:miter lim="400000"/>
            </a:ln>
            <a:effectLst/>
          </p:spPr>
        </p:pic>
        <p:pic>
          <p:nvPicPr>
            <p:cNvPr id="285" name="image12.tif"/>
            <p:cNvPicPr/>
            <p:nvPr/>
          </p:nvPicPr>
          <p:blipFill>
            <a:blip r:embed="rId10">
              <a:extLst/>
            </a:blip>
            <a:stretch>
              <a:fillRect/>
            </a:stretch>
          </p:blipFill>
          <p:spPr>
            <a:xfrm>
              <a:off x="36512" y="1700212"/>
              <a:ext cx="204789" cy="204788"/>
            </a:xfrm>
            <a:prstGeom prst="rect">
              <a:avLst/>
            </a:prstGeom>
            <a:ln w="12700" cap="flat">
              <a:noFill/>
              <a:miter lim="400000"/>
            </a:ln>
            <a:effectLst/>
          </p:spPr>
        </p:pic>
        <p:pic>
          <p:nvPicPr>
            <p:cNvPr id="286" name="image12.tif"/>
            <p:cNvPicPr/>
            <p:nvPr/>
          </p:nvPicPr>
          <p:blipFill>
            <a:blip r:embed="rId10">
              <a:extLst/>
            </a:blip>
            <a:stretch>
              <a:fillRect/>
            </a:stretch>
          </p:blipFill>
          <p:spPr>
            <a:xfrm>
              <a:off x="46037" y="2092325"/>
              <a:ext cx="204789" cy="204788"/>
            </a:xfrm>
            <a:prstGeom prst="rect">
              <a:avLst/>
            </a:prstGeom>
            <a:ln w="12700" cap="flat">
              <a:noFill/>
              <a:miter lim="400000"/>
            </a:ln>
            <a:effectLst/>
          </p:spPr>
        </p:pic>
        <p:pic>
          <p:nvPicPr>
            <p:cNvPr id="287" name="image9.tif"/>
            <p:cNvPicPr/>
            <p:nvPr/>
          </p:nvPicPr>
          <p:blipFill>
            <a:blip r:embed="rId5">
              <a:extLst/>
            </a:blip>
            <a:stretch>
              <a:fillRect/>
            </a:stretch>
          </p:blipFill>
          <p:spPr>
            <a:xfrm>
              <a:off x="38100" y="723900"/>
              <a:ext cx="190501" cy="247650"/>
            </a:xfrm>
            <a:prstGeom prst="rect">
              <a:avLst/>
            </a:prstGeom>
            <a:ln w="12700" cap="flat">
              <a:noFill/>
              <a:miter lim="400000"/>
            </a:ln>
            <a:effectLst/>
          </p:spPr>
        </p:pic>
      </p:grpSp>
      <p:sp>
        <p:nvSpPr>
          <p:cNvPr id="289" name="Shape 289"/>
          <p:cNvSpPr/>
          <p:nvPr/>
        </p:nvSpPr>
        <p:spPr>
          <a:xfrm>
            <a:off x="8532813" y="1484312"/>
            <a:ext cx="576263" cy="3313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293" y="78"/>
                  <a:pt x="8985" y="155"/>
                  <a:pt x="5355" y="1768"/>
                </a:cubicBezTo>
                <a:cubicBezTo>
                  <a:pt x="1726" y="3381"/>
                  <a:pt x="0" y="6763"/>
                  <a:pt x="0" y="9697"/>
                </a:cubicBezTo>
                <a:cubicBezTo>
                  <a:pt x="0" y="12632"/>
                  <a:pt x="1726" y="17412"/>
                  <a:pt x="5355" y="19394"/>
                </a:cubicBezTo>
                <a:cubicBezTo>
                  <a:pt x="8985" y="21377"/>
                  <a:pt x="15293" y="21483"/>
                  <a:pt x="21600" y="21600"/>
                </a:cubicBezTo>
              </a:path>
            </a:pathLst>
          </a:custGeom>
          <a:solidFill>
            <a:srgbClr val="EEECE1">
              <a:alpha val="50000"/>
            </a:srgbClr>
          </a:solidFill>
          <a:ln w="19050">
            <a:solidFill/>
            <a:round/>
          </a:ln>
        </p:spPr>
        <p:txBody>
          <a:bodyPr lIns="0" tIns="0" rIns="0" bIns="0"/>
          <a:lstStyle/>
          <a:p>
            <a:pPr lvl="0"/>
          </a:p>
        </p:txBody>
      </p:sp>
      <p:sp>
        <p:nvSpPr>
          <p:cNvPr id="290" name="Shape 290"/>
          <p:cNvSpPr/>
          <p:nvPr/>
        </p:nvSpPr>
        <p:spPr>
          <a:xfrm>
            <a:off x="3360737" y="2159000"/>
            <a:ext cx="152401" cy="1524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solidFill/>
            <a:round/>
          </a:ln>
        </p:spPr>
        <p:txBody>
          <a:bodyPr lIns="0" tIns="0" rIns="0" bIns="0" anchor="ctr"/>
          <a:lstStyle/>
          <a:p>
            <a:pPr lvl="0"/>
          </a:p>
        </p:txBody>
      </p:sp>
      <p:sp>
        <p:nvSpPr>
          <p:cNvPr id="291" name="Shape 291"/>
          <p:cNvSpPr/>
          <p:nvPr/>
        </p:nvSpPr>
        <p:spPr>
          <a:xfrm>
            <a:off x="3360737" y="2540000"/>
            <a:ext cx="152401" cy="1524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solidFill/>
            <a:round/>
          </a:ln>
        </p:spPr>
        <p:txBody>
          <a:bodyPr lIns="0" tIns="0" rIns="0" bIns="0" anchor="ctr"/>
          <a:lstStyle/>
          <a:p>
            <a:pPr lvl="0"/>
          </a:p>
        </p:txBody>
      </p:sp>
      <p:sp>
        <p:nvSpPr>
          <p:cNvPr id="292" name="Shape 292"/>
          <p:cNvSpPr/>
          <p:nvPr/>
        </p:nvSpPr>
        <p:spPr>
          <a:xfrm>
            <a:off x="3360737" y="3162300"/>
            <a:ext cx="152401" cy="1524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solidFill/>
            <a:round/>
          </a:ln>
        </p:spPr>
        <p:txBody>
          <a:bodyPr lIns="0" tIns="0" rIns="0" bIns="0" anchor="ctr"/>
          <a:lstStyle/>
          <a:p>
            <a:pPr lvl="0"/>
          </a:p>
        </p:txBody>
      </p:sp>
      <p:sp>
        <p:nvSpPr>
          <p:cNvPr id="293" name="Shape 293"/>
          <p:cNvSpPr/>
          <p:nvPr/>
        </p:nvSpPr>
        <p:spPr>
          <a:xfrm>
            <a:off x="3360737" y="3530600"/>
            <a:ext cx="152401" cy="1524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solidFill/>
            <a:round/>
          </a:ln>
        </p:spPr>
        <p:txBody>
          <a:bodyPr lIns="0" tIns="0" rIns="0" bIns="0" anchor="ctr"/>
          <a:lstStyle/>
          <a:p>
            <a:pPr lvl="0"/>
          </a:p>
        </p:txBody>
      </p:sp>
      <p:sp>
        <p:nvSpPr>
          <p:cNvPr id="294" name="Shape 294"/>
          <p:cNvSpPr/>
          <p:nvPr/>
        </p:nvSpPr>
        <p:spPr>
          <a:xfrm>
            <a:off x="3692525" y="4181475"/>
            <a:ext cx="152400" cy="1524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solidFill/>
            <a:round/>
          </a:ln>
        </p:spPr>
        <p:txBody>
          <a:bodyPr lIns="0" tIns="0" rIns="0" bIns="0" anchor="ctr"/>
          <a:lstStyle/>
          <a:p>
            <a:pPr lvl="0"/>
          </a:p>
        </p:txBody>
      </p:sp>
      <p:sp>
        <p:nvSpPr>
          <p:cNvPr id="295" name="Shape 295"/>
          <p:cNvSpPr/>
          <p:nvPr/>
        </p:nvSpPr>
        <p:spPr>
          <a:xfrm>
            <a:off x="-71470" y="-12166"/>
            <a:ext cx="8710673" cy="332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lvl="0">
              <a:defRPr sz="1800"/>
            </a:pPr>
            <a:r>
              <a:rPr sz="1600"/>
              <a:t>*Courtesy of Claus Brabrand : http://www.itu.dk/people/brabrand/UFPE/Data-Flow-Analysis/</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title"/>
          </p:nvPr>
        </p:nvSpPr>
        <p:spPr>
          <a:xfrm>
            <a:off x="457200" y="274638"/>
            <a:ext cx="8229600" cy="1143001"/>
          </a:xfrm>
          <a:prstGeom prst="rect">
            <a:avLst/>
          </a:prstGeom>
        </p:spPr>
        <p:txBody>
          <a:bodyPr/>
          <a:lstStyle/>
          <a:p>
            <a:pPr lvl="0">
              <a:defRPr sz="1800"/>
            </a:pPr>
            <a:r>
              <a:rPr sz="4400"/>
              <a:t>Reachable Definitions in SOOT</a:t>
            </a:r>
          </a:p>
        </p:txBody>
      </p:sp>
      <p:sp>
        <p:nvSpPr>
          <p:cNvPr id="298" name="Shape 298"/>
          <p:cNvSpPr/>
          <p:nvPr/>
        </p:nvSpPr>
        <p:spPr>
          <a:xfrm>
            <a:off x="571472" y="1857363"/>
            <a:ext cx="7968070" cy="3825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rPr b="1" sz="1200">
                <a:latin typeface="Courier New"/>
                <a:ea typeface="Courier New"/>
                <a:cs typeface="Courier New"/>
                <a:sym typeface="Courier New"/>
              </a:rPr>
              <a:t>public</a:t>
            </a:r>
            <a:r>
              <a:rPr sz="1200">
                <a:latin typeface="Courier New"/>
                <a:ea typeface="Courier New"/>
                <a:cs typeface="Courier New"/>
                <a:sym typeface="Courier New"/>
              </a:rPr>
              <a:t> </a:t>
            </a:r>
            <a:r>
              <a:rPr b="1" sz="1200">
                <a:latin typeface="Courier New"/>
                <a:ea typeface="Courier New"/>
                <a:cs typeface="Courier New"/>
                <a:sym typeface="Courier New"/>
              </a:rPr>
              <a:t>class</a:t>
            </a:r>
            <a:r>
              <a:rPr sz="1200">
                <a:latin typeface="Courier New"/>
                <a:ea typeface="Courier New"/>
                <a:cs typeface="Courier New"/>
                <a:sym typeface="Courier New"/>
              </a:rPr>
              <a:t> SimpleReachingDefinitions </a:t>
            </a:r>
            <a:r>
              <a:rPr b="1" sz="1200">
                <a:latin typeface="Courier New"/>
                <a:ea typeface="Courier New"/>
                <a:cs typeface="Courier New"/>
                <a:sym typeface="Courier New"/>
              </a:rPr>
              <a:t>implements</a:t>
            </a:r>
            <a:r>
              <a:rPr sz="1200">
                <a:latin typeface="Courier New"/>
                <a:ea typeface="Courier New"/>
                <a:cs typeface="Courier New"/>
                <a:sym typeface="Courier New"/>
              </a:rPr>
              <a:t> ReachingDefinitions </a:t>
            </a:r>
            <a:r>
              <a:rPr sz="1200">
                <a:latin typeface="Courier New"/>
                <a:ea typeface="Courier New"/>
                <a:cs typeface="Courier New"/>
                <a:sym typeface="Courier New"/>
              </a:rPr>
              <a:t>{</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private</a:t>
            </a:r>
            <a:r>
              <a:rPr sz="1200">
                <a:latin typeface="Courier New"/>
                <a:ea typeface="Courier New"/>
                <a:cs typeface="Courier New"/>
                <a:sym typeface="Courier New"/>
              </a:rPr>
              <a:t> HashMap&lt;Unit,List&lt;Definition&gt;&gt; unitToDefinitionAfter;</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private</a:t>
            </a:r>
            <a:r>
              <a:rPr sz="1200">
                <a:latin typeface="Courier New"/>
                <a:ea typeface="Courier New"/>
                <a:cs typeface="Courier New"/>
                <a:sym typeface="Courier New"/>
              </a:rPr>
              <a:t> HashMap&lt;Unit,List&lt;Definition&gt;&gt; unitToDefinitionBefore;</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public</a:t>
            </a:r>
            <a:r>
              <a:rPr sz="1200">
                <a:latin typeface="Courier New"/>
                <a:ea typeface="Courier New"/>
                <a:cs typeface="Courier New"/>
                <a:sym typeface="Courier New"/>
              </a:rPr>
              <a:t> SimpleReachingDefinitions(DirectedGraph&lt;Unit&gt; graph) {</a:t>
            </a:r>
            <a:r>
              <a:rPr sz="1200">
                <a:latin typeface="Courier New"/>
                <a:ea typeface="Courier New"/>
                <a:cs typeface="Courier New"/>
                <a:sym typeface="Courier New"/>
              </a:rPr>
              <a:t>/*WORK*/}</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public</a:t>
            </a:r>
            <a:r>
              <a:rPr sz="1200">
                <a:latin typeface="Courier New"/>
                <a:ea typeface="Courier New"/>
                <a:cs typeface="Courier New"/>
                <a:sym typeface="Courier New"/>
              </a:rPr>
              <a:t> List&lt;Definition&gt; getReachingDefinitionsAfter(Unit _unit) { </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return</a:t>
            </a:r>
            <a:r>
              <a:rPr sz="1200">
                <a:latin typeface="Courier New"/>
                <a:ea typeface="Courier New"/>
                <a:cs typeface="Courier New"/>
                <a:sym typeface="Courier New"/>
              </a:rPr>
              <a:t> this.unitToDefinitionAfter.get(_unit);}</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public</a:t>
            </a:r>
            <a:r>
              <a:rPr sz="1200">
                <a:latin typeface="Courier New"/>
                <a:ea typeface="Courier New"/>
                <a:cs typeface="Courier New"/>
                <a:sym typeface="Courier New"/>
              </a:rPr>
              <a:t> List&lt;Definition&gt; getReachingDefinitionsBefore(Unit _unit) {</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return</a:t>
            </a:r>
            <a:r>
              <a:rPr sz="1200">
                <a:latin typeface="Courier New"/>
                <a:ea typeface="Courier New"/>
                <a:cs typeface="Courier New"/>
                <a:sym typeface="Courier New"/>
              </a:rPr>
              <a:t> this.unitToDefinitionBefore.get(_unit);}</a:t>
            </a:r>
            <a:endParaRPr sz="1200">
              <a:latin typeface="Courier New"/>
              <a:ea typeface="Courier New"/>
              <a:cs typeface="Courier New"/>
              <a:sym typeface="Courier New"/>
            </a:endParaRPr>
          </a:p>
          <a:p>
            <a:pPr lvl="0"/>
            <a:r>
              <a:rPr sz="1200">
                <a:latin typeface="Courier New"/>
                <a:ea typeface="Courier New"/>
                <a:cs typeface="Courier New"/>
                <a:sym typeface="Courier New"/>
              </a:rPr>
              <a:t>}</a:t>
            </a:r>
            <a:endParaRPr sz="1200">
              <a:latin typeface="Courier New"/>
              <a:ea typeface="Courier New"/>
              <a:cs typeface="Courier New"/>
              <a:sym typeface="Courier New"/>
            </a:endParaRPr>
          </a:p>
          <a:p>
            <a:pPr lvl="0"/>
            <a:r>
              <a:rPr b="1" sz="1200">
                <a:latin typeface="Courier New"/>
                <a:ea typeface="Courier New"/>
                <a:cs typeface="Courier New"/>
                <a:sym typeface="Courier New"/>
              </a:rPr>
              <a:t>class</a:t>
            </a:r>
            <a:r>
              <a:rPr sz="1200">
                <a:latin typeface="Courier New"/>
                <a:ea typeface="Courier New"/>
                <a:cs typeface="Courier New"/>
                <a:sym typeface="Courier New"/>
              </a:rPr>
              <a:t> SimpleReachingDefinitionsAnalysis </a:t>
            </a:r>
            <a:r>
              <a:rPr b="1" sz="1200">
                <a:latin typeface="Courier New"/>
                <a:ea typeface="Courier New"/>
                <a:cs typeface="Courier New"/>
                <a:sym typeface="Courier New"/>
              </a:rPr>
              <a:t>extends</a:t>
            </a:r>
            <a:r>
              <a:rPr sz="1200">
                <a:latin typeface="Courier New"/>
                <a:ea typeface="Courier New"/>
                <a:cs typeface="Courier New"/>
                <a:sym typeface="Courier New"/>
              </a:rPr>
              <a:t> ForwardFlowAnalysis&lt;Unit, FlowSet&gt; {</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private</a:t>
            </a:r>
            <a:r>
              <a:rPr sz="1200">
                <a:latin typeface="Courier New"/>
                <a:ea typeface="Courier New"/>
                <a:cs typeface="Courier New"/>
                <a:sym typeface="Courier New"/>
              </a:rPr>
              <a:t> FlowSet emptySet;</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public</a:t>
            </a:r>
            <a:r>
              <a:rPr sz="1200">
                <a:latin typeface="Courier New"/>
                <a:ea typeface="Courier New"/>
                <a:cs typeface="Courier New"/>
                <a:sym typeface="Courier New"/>
              </a:rPr>
              <a:t> SimpleReachingDefinitionsAnalysis(DirectedGraph&lt;Unit&gt; _graph) { /*INIT*/}</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protected</a:t>
            </a:r>
            <a:r>
              <a:rPr sz="1200">
                <a:latin typeface="Courier New"/>
                <a:ea typeface="Courier New"/>
                <a:cs typeface="Courier New"/>
                <a:sym typeface="Courier New"/>
              </a:rPr>
              <a:t> </a:t>
            </a:r>
            <a:r>
              <a:rPr b="1" sz="1200">
                <a:latin typeface="Courier New"/>
                <a:ea typeface="Courier New"/>
                <a:cs typeface="Courier New"/>
                <a:sym typeface="Courier New"/>
              </a:rPr>
              <a:t>void</a:t>
            </a:r>
            <a:r>
              <a:rPr sz="1200">
                <a:latin typeface="Courier New"/>
                <a:ea typeface="Courier New"/>
                <a:cs typeface="Courier New"/>
                <a:sym typeface="Courier New"/>
              </a:rPr>
              <a:t> copy(FlowSet _source, FlowSet _dest) { …}</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protected</a:t>
            </a:r>
            <a:r>
              <a:rPr sz="1200">
                <a:latin typeface="Courier New"/>
                <a:ea typeface="Courier New"/>
                <a:cs typeface="Courier New"/>
                <a:sym typeface="Courier New"/>
              </a:rPr>
              <a:t> </a:t>
            </a:r>
            <a:r>
              <a:rPr b="1" sz="1200">
                <a:latin typeface="Courier New"/>
                <a:ea typeface="Courier New"/>
                <a:cs typeface="Courier New"/>
                <a:sym typeface="Courier New"/>
              </a:rPr>
              <a:t>void</a:t>
            </a:r>
            <a:r>
              <a:rPr sz="1200">
                <a:latin typeface="Courier New"/>
                <a:ea typeface="Courier New"/>
                <a:cs typeface="Courier New"/>
                <a:sym typeface="Courier New"/>
              </a:rPr>
              <a:t> copy(FlowSet _source, FlowSet _dest) { …}</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protected</a:t>
            </a:r>
            <a:r>
              <a:rPr sz="1200">
                <a:latin typeface="Courier New"/>
                <a:ea typeface="Courier New"/>
                <a:cs typeface="Courier New"/>
                <a:sym typeface="Courier New"/>
              </a:rPr>
              <a:t> </a:t>
            </a:r>
            <a:r>
              <a:rPr b="1" sz="1200">
                <a:latin typeface="Courier New"/>
                <a:ea typeface="Courier New"/>
                <a:cs typeface="Courier New"/>
                <a:sym typeface="Courier New"/>
              </a:rPr>
              <a:t>void</a:t>
            </a:r>
            <a:r>
              <a:rPr sz="1200">
                <a:latin typeface="Courier New"/>
                <a:ea typeface="Courier New"/>
                <a:cs typeface="Courier New"/>
                <a:sym typeface="Courier New"/>
              </a:rPr>
              <a:t> merge(FlowSet _source1, FlowSet _source2, FlowSet _dest) { ...}</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protected</a:t>
            </a:r>
            <a:r>
              <a:rPr sz="1200">
                <a:latin typeface="Courier New"/>
                <a:ea typeface="Courier New"/>
                <a:cs typeface="Courier New"/>
                <a:sym typeface="Courier New"/>
              </a:rPr>
              <a:t> FlowSet entryInitialFlow() { ...}</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protected</a:t>
            </a:r>
            <a:r>
              <a:rPr sz="1200">
                <a:latin typeface="Courier New"/>
                <a:ea typeface="Courier New"/>
                <a:cs typeface="Courier New"/>
                <a:sym typeface="Courier New"/>
              </a:rPr>
              <a:t> FlowSet newInitialFlow() { ...}</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protected</a:t>
            </a:r>
            <a:r>
              <a:rPr sz="1200">
                <a:latin typeface="Courier New"/>
                <a:ea typeface="Courier New"/>
                <a:cs typeface="Courier New"/>
                <a:sym typeface="Courier New"/>
              </a:rPr>
              <a:t> </a:t>
            </a:r>
            <a:r>
              <a:rPr b="1" sz="1200">
                <a:latin typeface="Courier New"/>
                <a:ea typeface="Courier New"/>
                <a:cs typeface="Courier New"/>
                <a:sym typeface="Courier New"/>
              </a:rPr>
              <a:t>void</a:t>
            </a:r>
            <a:r>
              <a:rPr sz="1200">
                <a:latin typeface="Courier New"/>
                <a:ea typeface="Courier New"/>
                <a:cs typeface="Courier New"/>
                <a:sym typeface="Courier New"/>
              </a:rPr>
              <a:t> flowThrough(FlowSet _source, Unit _unit, FlowSet _dest)</a:t>
            </a:r>
            <a:r>
              <a:rPr sz="1200">
                <a:latin typeface="Courier New"/>
                <a:ea typeface="Courier New"/>
                <a:cs typeface="Courier New"/>
                <a:sym typeface="Courier New"/>
              </a:rPr>
              <a:t>	{...}</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private</a:t>
            </a:r>
            <a:r>
              <a:rPr sz="1200">
                <a:latin typeface="Courier New"/>
                <a:ea typeface="Courier New"/>
                <a:cs typeface="Courier New"/>
                <a:sym typeface="Courier New"/>
              </a:rPr>
              <a:t> </a:t>
            </a:r>
            <a:r>
              <a:rPr b="1" sz="1200">
                <a:latin typeface="Courier New"/>
                <a:ea typeface="Courier New"/>
                <a:cs typeface="Courier New"/>
                <a:sym typeface="Courier New"/>
              </a:rPr>
              <a:t>void</a:t>
            </a:r>
            <a:r>
              <a:rPr sz="1200">
                <a:latin typeface="Courier New"/>
                <a:ea typeface="Courier New"/>
                <a:cs typeface="Courier New"/>
                <a:sym typeface="Courier New"/>
              </a:rPr>
              <a:t> kill(FlowSet _source, Unit _unit, FlowSet _dest) {...}</a:t>
            </a:r>
            <a:endParaRPr sz="1200">
              <a:latin typeface="Courier New"/>
              <a:ea typeface="Courier New"/>
              <a:cs typeface="Courier New"/>
              <a:sym typeface="Courier New"/>
            </a:endParaRPr>
          </a:p>
          <a:p>
            <a:pPr lvl="0"/>
            <a:r>
              <a:rPr sz="1200">
                <a:latin typeface="Courier New"/>
                <a:ea typeface="Courier New"/>
                <a:cs typeface="Courier New"/>
                <a:sym typeface="Courier New"/>
              </a:rPr>
              <a:t>  </a:t>
            </a:r>
            <a:r>
              <a:rPr b="1" sz="1200">
                <a:latin typeface="Courier New"/>
                <a:ea typeface="Courier New"/>
                <a:cs typeface="Courier New"/>
                <a:sym typeface="Courier New"/>
              </a:rPr>
              <a:t>private</a:t>
            </a:r>
            <a:r>
              <a:rPr sz="1200">
                <a:latin typeface="Courier New"/>
                <a:ea typeface="Courier New"/>
                <a:cs typeface="Courier New"/>
                <a:sym typeface="Courier New"/>
              </a:rPr>
              <a:t> bdef(FlowSet _source, Unit _unit, FlowSet _dest) {...}</a:t>
            </a:r>
            <a:endParaRPr sz="1200">
              <a:latin typeface="Courier New"/>
              <a:ea typeface="Courier New"/>
              <a:cs typeface="Courier New"/>
              <a:sym typeface="Courier New"/>
            </a:endParaRPr>
          </a:p>
          <a:p>
            <a:pPr lvl="0"/>
            <a:r>
              <a:rPr sz="1200">
                <a:latin typeface="Courier New"/>
                <a:ea typeface="Courier New"/>
                <a:cs typeface="Courier New"/>
                <a:sym typeface="Courier New"/>
              </a:rPr>
              <a:t>}</a:t>
            </a:r>
          </a:p>
        </p:txBody>
      </p:sp>
      <p:sp>
        <p:nvSpPr>
          <p:cNvPr id="299" name="Shape 299"/>
          <p:cNvSpPr/>
          <p:nvPr/>
        </p:nvSpPr>
        <p:spPr>
          <a:xfrm>
            <a:off x="5745769" y="27709"/>
            <a:ext cx="3384377"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http://www.sable.mcgill.ca/soot/</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title"/>
          </p:nvPr>
        </p:nvSpPr>
        <p:spPr>
          <a:xfrm>
            <a:off x="457200" y="274638"/>
            <a:ext cx="8229600" cy="1143001"/>
          </a:xfrm>
          <a:prstGeom prst="rect">
            <a:avLst/>
          </a:prstGeom>
        </p:spPr>
        <p:txBody>
          <a:bodyPr/>
          <a:lstStyle/>
          <a:p>
            <a:pPr lvl="0">
              <a:defRPr sz="1800"/>
            </a:pPr>
            <a:r>
              <a:rPr sz="4400"/>
              <a:t>Dataflow Analysis</a:t>
            </a:r>
          </a:p>
        </p:txBody>
      </p:sp>
      <p:sp>
        <p:nvSpPr>
          <p:cNvPr id="302" name="Shape 302"/>
          <p:cNvSpPr/>
          <p:nvPr>
            <p:ph type="body" idx="1"/>
          </p:nvPr>
        </p:nvSpPr>
        <p:spPr>
          <a:xfrm>
            <a:off x="457200" y="1600200"/>
            <a:ext cx="8229600" cy="4525963"/>
          </a:xfrm>
          <a:prstGeom prst="rect">
            <a:avLst/>
          </a:prstGeom>
        </p:spPr>
        <p:txBody>
          <a:bodyPr/>
          <a:lstStyle/>
          <a:p>
            <a:pPr lvl="0">
              <a:defRPr sz="1800"/>
            </a:pPr>
            <a:r>
              <a:rPr sz="3200"/>
              <a:t>Construções de linguagens modernas torna a análise menos precisa</a:t>
            </a:r>
            <a:endParaRPr sz="3200"/>
          </a:p>
          <a:p>
            <a:pPr lvl="1" marL="742950" indent="-285750">
              <a:spcBef>
                <a:spcPts val="600"/>
              </a:spcBef>
              <a:defRPr sz="1800"/>
            </a:pPr>
            <a:r>
              <a:rPr sz="2800"/>
              <a:t>Por exemplo: dynamic binding, reflection, etc.</a:t>
            </a:r>
            <a:endParaRPr sz="2800"/>
          </a:p>
          <a:p>
            <a:pPr lvl="0">
              <a:defRPr sz="1800"/>
            </a:pPr>
            <a:r>
              <a:rPr sz="3200"/>
              <a:t>Variações para tratar complexidade</a:t>
            </a:r>
            <a:endParaRPr sz="3200"/>
          </a:p>
          <a:p>
            <a:pPr lvl="1" marL="742950" indent="-285750">
              <a:spcBef>
                <a:spcPts val="600"/>
              </a:spcBef>
              <a:defRPr sz="1800"/>
            </a:pPr>
            <a:r>
              <a:rPr sz="2800"/>
              <a:t>[In]Sensível a fluxo</a:t>
            </a:r>
            <a:endParaRPr sz="2800"/>
          </a:p>
          <a:p>
            <a:pPr lvl="1" marL="742950" indent="-285750">
              <a:spcBef>
                <a:spcPts val="600"/>
              </a:spcBef>
              <a:defRPr sz="1800"/>
            </a:pPr>
            <a:r>
              <a:rPr sz="2800"/>
              <a:t>[In]Sensível a contexto (de chamada)</a:t>
            </a:r>
            <a:endParaRPr sz="2800"/>
          </a:p>
          <a:p>
            <a:pPr lvl="1" marL="742950" indent="-285750">
              <a:spcBef>
                <a:spcPts val="600"/>
              </a:spcBef>
              <a:defRPr sz="1800"/>
            </a:pPr>
            <a:r>
              <a:rPr sz="2800"/>
              <a:t>[In]Sensível a campo, etc.</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title"/>
          </p:nvPr>
        </p:nvSpPr>
        <p:spPr>
          <a:xfrm>
            <a:off x="457200" y="274638"/>
            <a:ext cx="8229600" cy="1143001"/>
          </a:xfrm>
          <a:prstGeom prst="rect">
            <a:avLst/>
          </a:prstGeom>
        </p:spPr>
        <p:txBody>
          <a:bodyPr/>
          <a:lstStyle/>
          <a:p>
            <a:pPr lvl="0">
              <a:defRPr sz="1800"/>
            </a:pPr>
            <a:r>
              <a:rPr sz="4400"/>
              <a:t>Read-Write (RW) sets</a:t>
            </a:r>
          </a:p>
        </p:txBody>
      </p:sp>
      <p:sp>
        <p:nvSpPr>
          <p:cNvPr id="305" name="Shape 305"/>
          <p:cNvSpPr/>
          <p:nvPr>
            <p:ph type="body" idx="1"/>
          </p:nvPr>
        </p:nvSpPr>
        <p:spPr>
          <a:xfrm>
            <a:off x="457200" y="1600200"/>
            <a:ext cx="8229600" cy="4525963"/>
          </a:xfrm>
          <a:prstGeom prst="rect">
            <a:avLst/>
          </a:prstGeom>
        </p:spPr>
        <p:txBody>
          <a:bodyPr/>
          <a:lstStyle/>
          <a:p>
            <a:pPr lvl="0">
              <a:defRPr sz="1800"/>
            </a:pPr>
            <a:r>
              <a:rPr sz="3200"/>
              <a:t>Método </a:t>
            </a:r>
            <a:r>
              <a:rPr b="1" sz="3200"/>
              <a:t>simples</a:t>
            </a:r>
            <a:r>
              <a:rPr sz="3200"/>
              <a:t> para capturar dependência entre métodos, entre classes </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title"/>
          </p:nvPr>
        </p:nvSpPr>
        <p:spPr>
          <a:xfrm>
            <a:off x="457200" y="274638"/>
            <a:ext cx="8229600" cy="1143001"/>
          </a:xfrm>
          <a:prstGeom prst="rect">
            <a:avLst/>
          </a:prstGeom>
        </p:spPr>
        <p:txBody>
          <a:bodyPr/>
          <a:lstStyle/>
          <a:p>
            <a:pPr lvl="0">
              <a:defRPr sz="1800"/>
            </a:pPr>
            <a:r>
              <a:rPr sz="4400"/>
              <a:t>O algoritmo de RW sets</a:t>
            </a:r>
          </a:p>
        </p:txBody>
      </p:sp>
      <p:sp>
        <p:nvSpPr>
          <p:cNvPr id="308" name="Shape 308"/>
          <p:cNvSpPr/>
          <p:nvPr>
            <p:ph type="body" idx="1"/>
          </p:nvPr>
        </p:nvSpPr>
        <p:spPr>
          <a:xfrm>
            <a:off x="457200" y="1600200"/>
            <a:ext cx="8686800" cy="2908922"/>
          </a:xfrm>
          <a:prstGeom prst="rect">
            <a:avLst/>
          </a:prstGeom>
        </p:spPr>
        <p:txBody>
          <a:bodyPr/>
          <a:lstStyle/>
          <a:p>
            <a:pPr lvl="0" marL="514350" indent="-514350">
              <a:lnSpc>
                <a:spcPct val="90000"/>
              </a:lnSpc>
              <a:spcBef>
                <a:spcPts val="600"/>
              </a:spcBef>
              <a:buFontTx/>
              <a:buAutoNum type="arabicPeriod" startAt="1"/>
              <a:defRPr sz="1800"/>
            </a:pPr>
            <a:r>
              <a:rPr sz="2900"/>
              <a:t>Calcule conjuntos de acesso para cada comando</a:t>
            </a:r>
            <a:endParaRPr sz="2900"/>
          </a:p>
          <a:p>
            <a:pPr lvl="1" marL="914400" indent="-514350">
              <a:lnSpc>
                <a:spcPct val="90000"/>
              </a:lnSpc>
              <a:spcBef>
                <a:spcPts val="600"/>
              </a:spcBef>
              <a:buFontTx/>
              <a:buAutoNum type="arabicPeriod" startAt="1"/>
              <a:defRPr sz="1800"/>
            </a:pPr>
            <a:r>
              <a:rPr sz="2500"/>
              <a:t>Acessos de leitura do comando i: Rset(i) </a:t>
            </a:r>
            <a:endParaRPr sz="2500"/>
          </a:p>
          <a:p>
            <a:pPr lvl="1" marL="914400" indent="-514350">
              <a:lnSpc>
                <a:spcPct val="90000"/>
              </a:lnSpc>
              <a:spcBef>
                <a:spcPts val="600"/>
              </a:spcBef>
              <a:buFontTx/>
              <a:buAutoNum type="arabicPeriod" startAt="1"/>
              <a:defRPr sz="1800"/>
            </a:pPr>
            <a:r>
              <a:rPr sz="2500"/>
              <a:t>Acessos de escrita do comando i: Wset(i) </a:t>
            </a:r>
            <a:endParaRPr sz="2500"/>
          </a:p>
          <a:p>
            <a:pPr lvl="0" marL="514350" indent="-514350">
              <a:lnSpc>
                <a:spcPct val="90000"/>
              </a:lnSpc>
              <a:spcBef>
                <a:spcPts val="600"/>
              </a:spcBef>
              <a:buFontTx/>
              <a:buAutoNum type="arabicPeriod" startAt="1"/>
              <a:defRPr sz="1800"/>
            </a:pPr>
            <a:r>
              <a:rPr sz="2900"/>
              <a:t>Propague informação através do call graph do programa até encontrar um ponto fixo</a:t>
            </a:r>
            <a:endParaRPr sz="2900"/>
          </a:p>
          <a:p>
            <a:pPr lvl="0" marL="514350" indent="-514350">
              <a:lnSpc>
                <a:spcPct val="90000"/>
              </a:lnSpc>
              <a:spcBef>
                <a:spcPts val="600"/>
              </a:spcBef>
              <a:buFontTx/>
              <a:buAutoNum type="arabicPeriod" startAt="1"/>
              <a:defRPr sz="1800"/>
            </a:pPr>
            <a:r>
              <a:rPr sz="2900"/>
              <a:t>Declare interferência se</a:t>
            </a:r>
          </a:p>
        </p:txBody>
      </p:sp>
      <p:grpSp>
        <p:nvGrpSpPr>
          <p:cNvPr id="311" name="Group 311"/>
          <p:cNvGrpSpPr/>
          <p:nvPr/>
        </p:nvGrpSpPr>
        <p:grpSpPr>
          <a:xfrm>
            <a:off x="2771799" y="4566318"/>
            <a:ext cx="3264741" cy="461666"/>
            <a:chOff x="0" y="0"/>
            <a:chExt cx="3264739" cy="461664"/>
          </a:xfrm>
        </p:grpSpPr>
        <p:sp>
          <p:nvSpPr>
            <p:cNvPr id="309" name="Shape 309"/>
            <p:cNvSpPr/>
            <p:nvPr/>
          </p:nvSpPr>
          <p:spPr>
            <a:xfrm>
              <a:off x="-1" y="0"/>
              <a:ext cx="3264741" cy="461665"/>
            </a:xfrm>
            <a:prstGeom prst="rect">
              <a:avLst/>
            </a:prstGeom>
            <a:blipFill rotWithShape="1">
              <a:blip r:embed="rId2"/>
              <a:srcRect l="0" t="0" r="0" b="0"/>
              <a:stretch>
                <a:fillRect/>
              </a:stretch>
            </a:blipFill>
            <a:ln w="12700" cap="flat">
              <a:noFill/>
              <a:miter lim="400000"/>
            </a:ln>
            <a:effectLst/>
          </p:spPr>
          <p:txBody>
            <a:bodyPr wrap="square" lIns="0" tIns="0" rIns="0" bIns="0" numCol="1" anchor="t">
              <a:noAutofit/>
            </a:bodyPr>
            <a:lstStyle/>
            <a:p>
              <a:pPr lvl="0"/>
            </a:p>
          </p:txBody>
        </p:sp>
        <p:sp>
          <p:nvSpPr>
            <p:cNvPr id="310" name="Shape 310"/>
            <p:cNvSpPr/>
            <p:nvPr/>
          </p:nvSpPr>
          <p:spPr>
            <a:xfrm>
              <a:off x="-1" y="0"/>
              <a:ext cx="3264741"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r>
                <a:t> </a:t>
              </a:r>
            </a:p>
          </p:txBody>
        </p:sp>
      </p:gr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xfrm>
            <a:off x="457200" y="274638"/>
            <a:ext cx="8229600" cy="1143001"/>
          </a:xfrm>
          <a:prstGeom prst="rect">
            <a:avLst/>
          </a:prstGeom>
        </p:spPr>
        <p:txBody>
          <a:bodyPr/>
          <a:lstStyle/>
          <a:p>
            <a:pPr lvl="0">
              <a:defRPr sz="1800"/>
            </a:pPr>
            <a:r>
              <a:rPr sz="4400"/>
              <a:t>Representação de acesso</a:t>
            </a:r>
          </a:p>
        </p:txBody>
      </p:sp>
      <p:sp>
        <p:nvSpPr>
          <p:cNvPr id="314" name="Shape 314"/>
          <p:cNvSpPr/>
          <p:nvPr>
            <p:ph type="body" idx="1"/>
          </p:nvPr>
        </p:nvSpPr>
        <p:spPr>
          <a:xfrm>
            <a:off x="457200" y="1600199"/>
            <a:ext cx="8229600" cy="3484985"/>
          </a:xfrm>
          <a:prstGeom prst="rect">
            <a:avLst/>
          </a:prstGeom>
        </p:spPr>
        <p:txBody>
          <a:bodyPr/>
          <a:lstStyle>
            <a:lvl2pPr marL="742950" indent="-285750">
              <a:spcBef>
                <a:spcPts val="600"/>
              </a:spcBef>
              <a:defRPr sz="2800"/>
            </a:lvl2pPr>
          </a:lstStyle>
          <a:p>
            <a:pPr lvl="0">
              <a:defRPr sz="1800"/>
            </a:pPr>
            <a:r>
              <a:rPr sz="3200"/>
              <a:t>Várias possibilidades</a:t>
            </a:r>
            <a:endParaRPr sz="3200"/>
          </a:p>
          <a:p>
            <a:pPr lvl="1">
              <a:defRPr sz="1800"/>
            </a:pPr>
            <a:r>
              <a:rPr sz="2800"/>
              <a:t>E.g., par de classe e campo da classe (para OO)</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xfrm>
            <a:off x="457200" y="274638"/>
            <a:ext cx="8229600" cy="1143001"/>
          </a:xfrm>
          <a:prstGeom prst="rect">
            <a:avLst/>
          </a:prstGeom>
        </p:spPr>
        <p:txBody>
          <a:bodyPr/>
          <a:lstStyle/>
          <a:p>
            <a:pPr lvl="0">
              <a:defRPr sz="1800"/>
            </a:pPr>
            <a:r>
              <a:rPr sz="4400"/>
              <a:t>Exemplo 1</a:t>
            </a:r>
          </a:p>
        </p:txBody>
      </p:sp>
      <p:sp>
        <p:nvSpPr>
          <p:cNvPr id="317" name="Shape 317"/>
          <p:cNvSpPr/>
          <p:nvPr/>
        </p:nvSpPr>
        <p:spPr>
          <a:xfrm>
            <a:off x="2676443" y="2227420"/>
            <a:ext cx="5688634" cy="42316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p>
            <a:pPr lvl="0"/>
            <a:r>
              <a:rPr b="1" sz="2400">
                <a:latin typeface="Courier New"/>
                <a:ea typeface="Courier New"/>
                <a:cs typeface="Courier New"/>
                <a:sym typeface="Courier New"/>
              </a:rPr>
              <a:t>class Conta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double saldo;</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void deposit(double val)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saldo += val;</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double saldo(){</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return saldo;</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void retirada(double val)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saldo-=val;</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a:t>
            </a:r>
          </a:p>
        </p:txBody>
      </p:sp>
      <p:sp>
        <p:nvSpPr>
          <p:cNvPr id="318" name="Shape 318"/>
          <p:cNvSpPr/>
          <p:nvPr/>
        </p:nvSpPr>
        <p:spPr>
          <a:xfrm rot="417461">
            <a:off x="4496811" y="2995326"/>
            <a:ext cx="2126465" cy="2600126"/>
          </a:xfrm>
          <a:custGeom>
            <a:avLst/>
            <a:gdLst/>
            <a:ahLst/>
            <a:cxnLst>
              <a:cxn ang="0">
                <a:pos x="wd2" y="hd2"/>
              </a:cxn>
              <a:cxn ang="5400000">
                <a:pos x="wd2" y="hd2"/>
              </a:cxn>
              <a:cxn ang="10800000">
                <a:pos x="wd2" y="hd2"/>
              </a:cxn>
              <a:cxn ang="16200000">
                <a:pos x="wd2" y="hd2"/>
              </a:cxn>
            </a:cxnLst>
            <a:rect l="0" t="0" r="r" b="b"/>
            <a:pathLst>
              <a:path w="21234" h="21600" fill="norm" stroke="1" extrusionOk="0">
                <a:moveTo>
                  <a:pt x="0" y="21600"/>
                </a:moveTo>
                <a:cubicBezTo>
                  <a:pt x="10428" y="15663"/>
                  <a:pt x="20855" y="9725"/>
                  <a:pt x="21228" y="6125"/>
                </a:cubicBezTo>
                <a:cubicBezTo>
                  <a:pt x="21600" y="2525"/>
                  <a:pt x="5214" y="1075"/>
                  <a:pt x="2234" y="0"/>
                </a:cubicBezTo>
              </a:path>
            </a:pathLst>
          </a:custGeom>
          <a:ln w="28575">
            <a:solidFill>
              <a:srgbClr val="0070C0"/>
            </a:solidFill>
            <a:prstDash val="dash"/>
            <a:tailEnd type="triangle"/>
          </a:ln>
        </p:spPr>
        <p:txBody>
          <a:bodyPr lIns="0" tIns="0" rIns="0" bIns="0" anchor="ctr"/>
          <a:lstStyle/>
          <a:p>
            <a:pPr lvl="0" algn="ctr">
              <a:defRPr>
                <a:solidFill>
                  <a:srgbClr val="0070C0"/>
                </a:solidFill>
              </a:defRPr>
            </a:pPr>
          </a:p>
        </p:txBody>
      </p:sp>
      <p:sp>
        <p:nvSpPr>
          <p:cNvPr id="319" name="Shape 319"/>
          <p:cNvSpPr/>
          <p:nvPr/>
        </p:nvSpPr>
        <p:spPr>
          <a:xfrm flipH="1" rot="326019">
            <a:off x="3539695" y="4642326"/>
            <a:ext cx="705930" cy="750964"/>
          </a:xfrm>
          <a:custGeom>
            <a:avLst/>
            <a:gdLst/>
            <a:ahLst/>
            <a:cxnLst>
              <a:cxn ang="0">
                <a:pos x="wd2" y="hd2"/>
              </a:cxn>
              <a:cxn ang="5400000">
                <a:pos x="wd2" y="hd2"/>
              </a:cxn>
              <a:cxn ang="10800000">
                <a:pos x="wd2" y="hd2"/>
              </a:cxn>
              <a:cxn ang="16200000">
                <a:pos x="wd2" y="hd2"/>
              </a:cxn>
            </a:cxnLst>
            <a:rect l="0" t="0" r="r" b="b"/>
            <a:pathLst>
              <a:path w="21234" h="21600" fill="norm" stroke="1" extrusionOk="0">
                <a:moveTo>
                  <a:pt x="0" y="21600"/>
                </a:moveTo>
                <a:cubicBezTo>
                  <a:pt x="10428" y="15663"/>
                  <a:pt x="20855" y="9725"/>
                  <a:pt x="21228" y="6125"/>
                </a:cubicBezTo>
                <a:cubicBezTo>
                  <a:pt x="21600" y="2525"/>
                  <a:pt x="5214" y="1075"/>
                  <a:pt x="2234" y="0"/>
                </a:cubicBezTo>
              </a:path>
            </a:pathLst>
          </a:custGeom>
          <a:ln w="28575">
            <a:solidFill>
              <a:srgbClr val="0070C0"/>
            </a:solidFill>
            <a:prstDash val="dash"/>
            <a:tailEnd type="triangle"/>
          </a:ln>
        </p:spPr>
        <p:txBody>
          <a:bodyPr lIns="0" tIns="0" rIns="0" bIns="0" anchor="ctr"/>
          <a:lstStyle/>
          <a:p>
            <a:pPr lvl="0" algn="ctr">
              <a:defRPr>
                <a:solidFill>
                  <a:srgbClr val="0070C0"/>
                </a:solidFill>
              </a:defRPr>
            </a:pPr>
          </a:p>
        </p:txBody>
      </p:sp>
      <p:sp>
        <p:nvSpPr>
          <p:cNvPr id="320" name="Shape 320"/>
          <p:cNvSpPr/>
          <p:nvPr/>
        </p:nvSpPr>
        <p:spPr>
          <a:xfrm flipH="1" rot="15716786">
            <a:off x="5925675" y="4941857"/>
            <a:ext cx="568932" cy="1546700"/>
          </a:xfrm>
          <a:custGeom>
            <a:avLst/>
            <a:gdLst/>
            <a:ahLst/>
            <a:cxnLst>
              <a:cxn ang="0">
                <a:pos x="wd2" y="hd2"/>
              </a:cxn>
              <a:cxn ang="5400000">
                <a:pos x="wd2" y="hd2"/>
              </a:cxn>
              <a:cxn ang="10800000">
                <a:pos x="wd2" y="hd2"/>
              </a:cxn>
              <a:cxn ang="16200000">
                <a:pos x="wd2" y="hd2"/>
              </a:cxn>
            </a:cxnLst>
            <a:rect l="0" t="0" r="r" b="b"/>
            <a:pathLst>
              <a:path w="21234" h="21600" fill="norm" stroke="1" extrusionOk="0">
                <a:moveTo>
                  <a:pt x="0" y="21600"/>
                </a:moveTo>
                <a:cubicBezTo>
                  <a:pt x="10428" y="15663"/>
                  <a:pt x="20855" y="9725"/>
                  <a:pt x="21228" y="6125"/>
                </a:cubicBezTo>
                <a:cubicBezTo>
                  <a:pt x="21600" y="2525"/>
                  <a:pt x="5214" y="1075"/>
                  <a:pt x="2234" y="0"/>
                </a:cubicBezTo>
              </a:path>
            </a:pathLst>
          </a:custGeom>
          <a:ln w="28575">
            <a:solidFill>
              <a:srgbClr val="0070C0"/>
            </a:solidFill>
            <a:prstDash val="dash"/>
            <a:tailEnd type="triangle"/>
          </a:ln>
        </p:spPr>
        <p:txBody>
          <a:bodyPr lIns="0" tIns="0" rIns="0" bIns="0" anchor="ctr"/>
          <a:lstStyle/>
          <a:p>
            <a:pPr lvl="0" algn="ctr">
              <a:defRPr>
                <a:solidFill>
                  <a:srgbClr val="0070C0"/>
                </a:solidFill>
              </a:defRPr>
            </a:pPr>
          </a:p>
        </p:txBody>
      </p:sp>
      <p:sp>
        <p:nvSpPr>
          <p:cNvPr id="321" name="Shape 321"/>
          <p:cNvSpPr/>
          <p:nvPr/>
        </p:nvSpPr>
        <p:spPr>
          <a:xfrm>
            <a:off x="323527" y="1241465"/>
            <a:ext cx="5184578" cy="124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800"/>
              <a:t>Em destaque **apenas** dependências do método </a:t>
            </a:r>
            <a:r>
              <a:rPr sz="2400">
                <a:latin typeface="Courier New"/>
                <a:ea typeface="Courier New"/>
                <a:cs typeface="Courier New"/>
                <a:sym typeface="Courier New"/>
              </a:rPr>
              <a:t>retirada</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title"/>
          </p:nvPr>
        </p:nvSpPr>
        <p:spPr>
          <a:xfrm>
            <a:off x="457200" y="274638"/>
            <a:ext cx="8229600" cy="1143001"/>
          </a:xfrm>
          <a:prstGeom prst="rect">
            <a:avLst/>
          </a:prstGeom>
        </p:spPr>
        <p:txBody>
          <a:bodyPr/>
          <a:lstStyle/>
          <a:p>
            <a:pPr lvl="0">
              <a:defRPr sz="1800"/>
            </a:pPr>
            <a:r>
              <a:rPr sz="4400"/>
              <a:t>Exemplo 2</a:t>
            </a:r>
          </a:p>
        </p:txBody>
      </p:sp>
      <p:sp>
        <p:nvSpPr>
          <p:cNvPr id="324" name="Shape 324"/>
          <p:cNvSpPr/>
          <p:nvPr/>
        </p:nvSpPr>
        <p:spPr>
          <a:xfrm>
            <a:off x="2267743" y="2883708"/>
            <a:ext cx="5688634" cy="35458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p>
            <a:pPr lvl="0"/>
            <a:r>
              <a:rPr b="1" sz="2400">
                <a:latin typeface="Courier New"/>
                <a:ea typeface="Courier New"/>
                <a:cs typeface="Courier New"/>
                <a:sym typeface="Courier New"/>
              </a:rPr>
              <a:t>class Banco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List&lt;Conta&gt; contas =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List&lt;Cliente&gt; clientes =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void addConta(Conta conta){</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contas.add(conta);</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void addConta(Cliente cli){</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clientes.add(cli);</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a:t>
            </a:r>
          </a:p>
        </p:txBody>
      </p:sp>
      <p:sp>
        <p:nvSpPr>
          <p:cNvPr id="325" name="Shape 325"/>
          <p:cNvSpPr/>
          <p:nvPr/>
        </p:nvSpPr>
        <p:spPr>
          <a:xfrm rot="1118940">
            <a:off x="6960672" y="4382956"/>
            <a:ext cx="1546602" cy="1682677"/>
          </a:xfrm>
          <a:custGeom>
            <a:avLst/>
            <a:gdLst/>
            <a:ahLst/>
            <a:cxnLst>
              <a:cxn ang="0">
                <a:pos x="wd2" y="hd2"/>
              </a:cxn>
              <a:cxn ang="5400000">
                <a:pos x="wd2" y="hd2"/>
              </a:cxn>
              <a:cxn ang="10800000">
                <a:pos x="wd2" y="hd2"/>
              </a:cxn>
              <a:cxn ang="16200000">
                <a:pos x="wd2" y="hd2"/>
              </a:cxn>
            </a:cxnLst>
            <a:rect l="0" t="0" r="r" b="b"/>
            <a:pathLst>
              <a:path w="21234" h="21600" fill="norm" stroke="1" extrusionOk="0">
                <a:moveTo>
                  <a:pt x="0" y="21600"/>
                </a:moveTo>
                <a:cubicBezTo>
                  <a:pt x="10428" y="15663"/>
                  <a:pt x="20855" y="9725"/>
                  <a:pt x="21228" y="6125"/>
                </a:cubicBezTo>
                <a:cubicBezTo>
                  <a:pt x="21600" y="2525"/>
                  <a:pt x="5214" y="1075"/>
                  <a:pt x="2234" y="0"/>
                </a:cubicBezTo>
              </a:path>
            </a:pathLst>
          </a:custGeom>
          <a:ln w="28575">
            <a:solidFill>
              <a:srgbClr val="0070C0"/>
            </a:solidFill>
            <a:prstDash val="dash"/>
            <a:tailEnd type="triangle"/>
          </a:ln>
        </p:spPr>
        <p:txBody>
          <a:bodyPr lIns="0" tIns="0" rIns="0" bIns="0" anchor="ctr"/>
          <a:lstStyle/>
          <a:p>
            <a:pPr lvl="0" algn="ctr">
              <a:defRPr>
                <a:solidFill>
                  <a:srgbClr val="0070C0"/>
                </a:solidFill>
              </a:defRPr>
            </a:pPr>
          </a:p>
        </p:txBody>
      </p:sp>
      <p:sp>
        <p:nvSpPr>
          <p:cNvPr id="326" name="Shape 326"/>
          <p:cNvSpPr/>
          <p:nvPr/>
        </p:nvSpPr>
        <p:spPr>
          <a:xfrm>
            <a:off x="8063279" y="4323867"/>
            <a:ext cx="742068" cy="1209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800">
                <a:solidFill>
                  <a:srgbClr val="FF0000"/>
                </a:solidFill>
                <a:latin typeface="Wingdings"/>
                <a:ea typeface="Wingdings"/>
                <a:cs typeface="Wingdings"/>
                <a:sym typeface="Wingdings"/>
              </a:defRPr>
            </a:lvl1pPr>
          </a:lstStyle>
          <a:p>
            <a:pPr lvl="0">
              <a:defRPr sz="1800">
                <a:solidFill>
                  <a:srgbClr val="000000"/>
                </a:solidFill>
              </a:defRPr>
            </a:pPr>
            <a:r>
              <a:rPr sz="8800">
                <a:solidFill>
                  <a:srgbClr val="FF0000"/>
                </a:solidFill>
              </a:rPr>
              <a:t>✗</a:t>
            </a:r>
          </a:p>
        </p:txBody>
      </p:sp>
      <p:sp>
        <p:nvSpPr>
          <p:cNvPr id="327" name="Shape 327"/>
          <p:cNvSpPr/>
          <p:nvPr/>
        </p:nvSpPr>
        <p:spPr>
          <a:xfrm>
            <a:off x="183222" y="1321604"/>
            <a:ext cx="6377236" cy="17448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800"/>
              <a:t>Sensibilidade a objetos/ponteiros depende da representação de acesso.  Neste caso, acesso a campo da classe </a:t>
            </a:r>
            <a:r>
              <a:rPr b="1" sz="2800">
                <a:latin typeface="Courier New"/>
                <a:ea typeface="Courier New"/>
                <a:cs typeface="Courier New"/>
                <a:sym typeface="Courier New"/>
              </a:rPr>
              <a:t>List</a:t>
            </a:r>
            <a:r>
              <a:rPr sz="2800"/>
              <a:t>.</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prstGeom prst="rect">
            <a:avLst/>
          </a:prstGeom>
        </p:spPr>
        <p:txBody>
          <a:bodyPr/>
          <a:lstStyle/>
          <a:p>
            <a:pPr lvl="0">
              <a:defRPr b="0" cap="none" sz="1800"/>
            </a:pPr>
            <a:r>
              <a:rPr b="1" cap="all" sz="4000"/>
              <a:t>SLICING DE PROGRAMAS</a:t>
            </a:r>
          </a:p>
        </p:txBody>
      </p:sp>
      <p:sp>
        <p:nvSpPr>
          <p:cNvPr id="330" name="Shape 330"/>
          <p:cNvSpPr/>
          <p:nvPr>
            <p:ph type="body" idx="1"/>
          </p:nvPr>
        </p:nvSpPr>
        <p:spPr>
          <a:xfrm>
            <a:off x="722312" y="2906713"/>
            <a:ext cx="7772401" cy="1500188"/>
          </a:xfrm>
          <a:prstGeom prst="rect">
            <a:avLst/>
          </a:prstGeom>
        </p:spPr>
        <p:txBody>
          <a:bodyPr/>
          <a:lstStyle/>
          <a:p>
            <a:pPr lvl="0"/>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xfrm>
            <a:off x="457200" y="274638"/>
            <a:ext cx="8229600" cy="1143001"/>
          </a:xfrm>
          <a:prstGeom prst="rect">
            <a:avLst/>
          </a:prstGeom>
        </p:spPr>
        <p:txBody>
          <a:bodyPr/>
          <a:lstStyle/>
          <a:p>
            <a:pPr lvl="0">
              <a:defRPr sz="1800"/>
            </a:pPr>
            <a:r>
              <a:rPr sz="4400"/>
              <a:t>Análise Estática: Definição</a:t>
            </a:r>
          </a:p>
        </p:txBody>
      </p:sp>
      <p:sp>
        <p:nvSpPr>
          <p:cNvPr id="54" name="Shape 54"/>
          <p:cNvSpPr/>
          <p:nvPr>
            <p:ph type="body" idx="1"/>
          </p:nvPr>
        </p:nvSpPr>
        <p:spPr>
          <a:xfrm>
            <a:off x="457200" y="1600200"/>
            <a:ext cx="8229600" cy="3741306"/>
          </a:xfrm>
          <a:prstGeom prst="rect">
            <a:avLst/>
          </a:prstGeom>
        </p:spPr>
        <p:txBody>
          <a:bodyPr/>
          <a:lstStyle/>
          <a:p>
            <a:pPr lvl="0" marL="336042" indent="-336042" defTabSz="896111">
              <a:lnSpc>
                <a:spcPct val="90000"/>
              </a:lnSpc>
              <a:defRPr sz="1800"/>
            </a:pPr>
            <a:r>
              <a:rPr sz="3136"/>
              <a:t>Técnica para extrair informação do sofware em tempo de compilação</a:t>
            </a:r>
            <a:endParaRPr sz="3136"/>
          </a:p>
          <a:p>
            <a:pPr lvl="1" marL="728091" indent="-280035" defTabSz="896111">
              <a:lnSpc>
                <a:spcPct val="90000"/>
              </a:lnSpc>
              <a:spcBef>
                <a:spcPts val="600"/>
              </a:spcBef>
              <a:defRPr sz="1800"/>
            </a:pPr>
            <a:r>
              <a:rPr sz="2744"/>
              <a:t>Habilita uma série de aplicações em compiladores e engenharia de software</a:t>
            </a:r>
            <a:endParaRPr sz="2744"/>
          </a:p>
          <a:p>
            <a:pPr lvl="2" marL="1120140" indent="-224027" defTabSz="896111">
              <a:lnSpc>
                <a:spcPct val="90000"/>
              </a:lnSpc>
              <a:spcBef>
                <a:spcPts val="500"/>
              </a:spcBef>
              <a:defRPr sz="1800"/>
            </a:pPr>
            <a:r>
              <a:rPr sz="2352"/>
              <a:t>Eg., Otimização e Compreensão de Código</a:t>
            </a:r>
            <a:endParaRPr sz="2352"/>
          </a:p>
          <a:p>
            <a:pPr lvl="1" marL="728091" indent="-280035" defTabSz="896111">
              <a:lnSpc>
                <a:spcPct val="90000"/>
              </a:lnSpc>
              <a:spcBef>
                <a:spcPts val="600"/>
              </a:spcBef>
              <a:defRPr sz="1800"/>
            </a:pPr>
            <a:r>
              <a:rPr sz="2744"/>
              <a:t>Pode usar diversas representações de código</a:t>
            </a:r>
            <a:endParaRPr sz="2744"/>
          </a:p>
          <a:p>
            <a:pPr lvl="2" marL="1120140" indent="-224027" defTabSz="896111">
              <a:lnSpc>
                <a:spcPct val="90000"/>
              </a:lnSpc>
              <a:spcBef>
                <a:spcPts val="500"/>
              </a:spcBef>
              <a:defRPr sz="1800"/>
            </a:pPr>
            <a:r>
              <a:rPr sz="2352"/>
              <a:t>Call Graph, Control Flow Graph, Points to graph</a:t>
            </a:r>
            <a:endParaRPr sz="2352"/>
          </a:p>
          <a:p>
            <a:pPr lvl="1" marL="728091" indent="-280035" defTabSz="896111">
              <a:lnSpc>
                <a:spcPct val="90000"/>
              </a:lnSpc>
              <a:spcBef>
                <a:spcPts val="600"/>
              </a:spcBef>
              <a:defRPr sz="1800"/>
            </a:pPr>
            <a:r>
              <a:rPr sz="2744"/>
              <a:t>Conceito Fundamental: Dependência de Código</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title"/>
          </p:nvPr>
        </p:nvSpPr>
        <p:spPr>
          <a:xfrm>
            <a:off x="457200" y="274638"/>
            <a:ext cx="8229600" cy="1143001"/>
          </a:xfrm>
          <a:prstGeom prst="rect">
            <a:avLst/>
          </a:prstGeom>
        </p:spPr>
        <p:txBody>
          <a:bodyPr/>
          <a:lstStyle/>
          <a:p>
            <a:pPr lvl="0">
              <a:defRPr sz="1800"/>
            </a:pPr>
            <a:r>
              <a:rPr sz="4400"/>
              <a:t>Slicing de programas</a:t>
            </a:r>
          </a:p>
        </p:txBody>
      </p:sp>
      <p:sp>
        <p:nvSpPr>
          <p:cNvPr id="333" name="Shape 333"/>
          <p:cNvSpPr/>
          <p:nvPr>
            <p:ph type="body" idx="1"/>
          </p:nvPr>
        </p:nvSpPr>
        <p:spPr>
          <a:xfrm>
            <a:off x="457200" y="1600200"/>
            <a:ext cx="8229600" cy="4525963"/>
          </a:xfrm>
          <a:prstGeom prst="rect">
            <a:avLst/>
          </a:prstGeom>
        </p:spPr>
        <p:txBody>
          <a:bodyPr/>
          <a:lstStyle/>
          <a:p>
            <a:pPr lvl="0">
              <a:lnSpc>
                <a:spcPct val="90000"/>
              </a:lnSpc>
              <a:defRPr sz="1800"/>
            </a:pPr>
            <a:r>
              <a:rPr sz="3200"/>
              <a:t>O que é?</a:t>
            </a:r>
            <a:endParaRPr sz="3200"/>
          </a:p>
          <a:p>
            <a:pPr lvl="1" marL="742950" indent="-285750">
              <a:lnSpc>
                <a:spcPct val="90000"/>
              </a:lnSpc>
              <a:spcBef>
                <a:spcPts val="600"/>
              </a:spcBef>
              <a:defRPr sz="1800"/>
            </a:pPr>
            <a:r>
              <a:rPr sz="2800"/>
              <a:t>Técnica de compreensão de código</a:t>
            </a:r>
            <a:endParaRPr sz="2800"/>
          </a:p>
          <a:p>
            <a:pPr lvl="0">
              <a:lnSpc>
                <a:spcPct val="90000"/>
              </a:lnSpc>
              <a:defRPr sz="1800"/>
            </a:pPr>
            <a:r>
              <a:rPr sz="3200"/>
              <a:t>Para que serve?</a:t>
            </a:r>
            <a:endParaRPr sz="3200"/>
          </a:p>
          <a:p>
            <a:pPr lvl="1" marL="742950" indent="-285750">
              <a:lnSpc>
                <a:spcPct val="90000"/>
              </a:lnSpc>
              <a:spcBef>
                <a:spcPts val="600"/>
              </a:spcBef>
              <a:defRPr sz="1800"/>
            </a:pPr>
            <a:r>
              <a:rPr sz="2800"/>
              <a:t>Principal aplicação é depuração</a:t>
            </a:r>
            <a:endParaRPr sz="2800"/>
          </a:p>
          <a:p>
            <a:pPr lvl="0">
              <a:lnSpc>
                <a:spcPct val="90000"/>
              </a:lnSpc>
              <a:defRPr sz="1800"/>
            </a:pPr>
            <a:r>
              <a:rPr sz="3200"/>
              <a:t>O que faz? </a:t>
            </a:r>
            <a:endParaRPr sz="3200"/>
          </a:p>
          <a:p>
            <a:pPr lvl="1" marL="742950" indent="-285750">
              <a:lnSpc>
                <a:spcPct val="90000"/>
              </a:lnSpc>
              <a:spcBef>
                <a:spcPts val="600"/>
              </a:spcBef>
              <a:defRPr sz="1800"/>
            </a:pPr>
            <a:r>
              <a:rPr sz="2800"/>
              <a:t>Identifica linhas relevantes do programa de acordo com algum critério de pesquisa</a:t>
            </a:r>
            <a:endParaRPr sz="2800"/>
          </a:p>
          <a:p>
            <a:pPr lvl="0">
              <a:lnSpc>
                <a:spcPct val="90000"/>
              </a:lnSpc>
              <a:defRPr sz="1800"/>
            </a:pPr>
            <a:r>
              <a:rPr sz="3200"/>
              <a:t>Como faz?</a:t>
            </a:r>
            <a:endParaRPr sz="3200"/>
          </a:p>
          <a:p>
            <a:pPr lvl="1" marL="742950" indent="-285750">
              <a:lnSpc>
                <a:spcPct val="90000"/>
              </a:lnSpc>
              <a:spcBef>
                <a:spcPts val="600"/>
              </a:spcBef>
              <a:defRPr sz="1800"/>
            </a:pPr>
            <a:r>
              <a:rPr sz="2800"/>
              <a:t>Segue cadeia de dependências</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title"/>
          </p:nvPr>
        </p:nvSpPr>
        <p:spPr>
          <a:xfrm>
            <a:off x="457200" y="274638"/>
            <a:ext cx="8229600" cy="1143001"/>
          </a:xfrm>
          <a:prstGeom prst="rect">
            <a:avLst/>
          </a:prstGeom>
        </p:spPr>
        <p:txBody>
          <a:bodyPr/>
          <a:lstStyle/>
          <a:p>
            <a:pPr lvl="0">
              <a:defRPr sz="1800"/>
            </a:pPr>
            <a:r>
              <a:rPr sz="4400"/>
              <a:t>Slicing de programas</a:t>
            </a:r>
          </a:p>
        </p:txBody>
      </p:sp>
      <p:sp>
        <p:nvSpPr>
          <p:cNvPr id="336" name="Shape 336"/>
          <p:cNvSpPr/>
          <p:nvPr>
            <p:ph type="body" idx="1"/>
          </p:nvPr>
        </p:nvSpPr>
        <p:spPr>
          <a:xfrm>
            <a:off x="457200" y="1600200"/>
            <a:ext cx="8229600" cy="4525963"/>
          </a:xfrm>
          <a:prstGeom prst="rect">
            <a:avLst/>
          </a:prstGeom>
        </p:spPr>
        <p:txBody>
          <a:bodyPr/>
          <a:lstStyle/>
          <a:p>
            <a:pPr lvl="0"/>
          </a:p>
        </p:txBody>
      </p:sp>
      <p:sp>
        <p:nvSpPr>
          <p:cNvPr id="337" name="Shape 337"/>
          <p:cNvSpPr/>
          <p:nvPr/>
        </p:nvSpPr>
        <p:spPr>
          <a:xfrm>
            <a:off x="1071538" y="3929065"/>
            <a:ext cx="2357454" cy="2571769"/>
          </a:xfrm>
          <a:prstGeom prst="rect">
            <a:avLst/>
          </a:prstGeom>
          <a:solidFill>
            <a:srgbClr val="FFFFFF"/>
          </a:solidFill>
          <a:ln w="25400">
            <a:solidFill/>
          </a:ln>
        </p:spPr>
        <p:txBody>
          <a:bodyPr lIns="0" tIns="0" rIns="0" bIns="0" anchor="ctr"/>
          <a:lstStyle/>
          <a:p>
            <a:pPr lvl="0" algn="ctr"/>
          </a:p>
        </p:txBody>
      </p:sp>
      <p:sp>
        <p:nvSpPr>
          <p:cNvPr id="338" name="Shape 338"/>
          <p:cNvSpPr/>
          <p:nvPr/>
        </p:nvSpPr>
        <p:spPr>
          <a:xfrm>
            <a:off x="1714480" y="3500437"/>
            <a:ext cx="106598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Program</a:t>
            </a:r>
            <a:r>
              <a:t>a</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title"/>
          </p:nvPr>
        </p:nvSpPr>
        <p:spPr>
          <a:xfrm>
            <a:off x="457200" y="274638"/>
            <a:ext cx="8229600" cy="1143001"/>
          </a:xfrm>
          <a:prstGeom prst="rect">
            <a:avLst/>
          </a:prstGeom>
        </p:spPr>
        <p:txBody>
          <a:bodyPr/>
          <a:lstStyle/>
          <a:p>
            <a:pPr lvl="0">
              <a:defRPr sz="1800"/>
            </a:pPr>
            <a:r>
              <a:rPr sz="4400"/>
              <a:t>Slicing de programas</a:t>
            </a:r>
          </a:p>
        </p:txBody>
      </p:sp>
      <p:sp>
        <p:nvSpPr>
          <p:cNvPr id="341" name="Shape 341"/>
          <p:cNvSpPr/>
          <p:nvPr/>
        </p:nvSpPr>
        <p:spPr>
          <a:xfrm>
            <a:off x="1071538" y="3929065"/>
            <a:ext cx="2357454" cy="2571769"/>
          </a:xfrm>
          <a:prstGeom prst="rect">
            <a:avLst/>
          </a:prstGeom>
          <a:solidFill>
            <a:srgbClr val="FFFFFF"/>
          </a:solidFill>
          <a:ln w="25400">
            <a:solidFill/>
          </a:ln>
        </p:spPr>
        <p:txBody>
          <a:bodyPr lIns="0" tIns="0" rIns="0" bIns="0" anchor="ctr"/>
          <a:lstStyle/>
          <a:p>
            <a:pPr lvl="0" algn="ctr"/>
          </a:p>
        </p:txBody>
      </p:sp>
      <p:sp>
        <p:nvSpPr>
          <p:cNvPr id="342" name="Shape 342"/>
          <p:cNvSpPr/>
          <p:nvPr/>
        </p:nvSpPr>
        <p:spPr>
          <a:xfrm>
            <a:off x="1071538" y="6357958"/>
            <a:ext cx="2357454" cy="71439"/>
          </a:xfrm>
          <a:prstGeom prst="rect">
            <a:avLst/>
          </a:prstGeom>
          <a:solidFill>
            <a:srgbClr val="FFFF00"/>
          </a:solidFill>
          <a:ln w="25400">
            <a:solidFill/>
          </a:ln>
        </p:spPr>
        <p:txBody>
          <a:bodyPr lIns="0" tIns="0" rIns="0" bIns="0" anchor="ctr"/>
          <a:lstStyle/>
          <a:p>
            <a:pPr lvl="0" algn="ctr"/>
          </a:p>
        </p:txBody>
      </p:sp>
      <p:grpSp>
        <p:nvGrpSpPr>
          <p:cNvPr id="345" name="Group 345"/>
          <p:cNvGrpSpPr/>
          <p:nvPr/>
        </p:nvGrpSpPr>
        <p:grpSpPr>
          <a:xfrm>
            <a:off x="3497835" y="4929198"/>
            <a:ext cx="4146000" cy="1643073"/>
            <a:chOff x="0" y="0"/>
            <a:chExt cx="4145998" cy="1643072"/>
          </a:xfrm>
        </p:grpSpPr>
        <p:sp>
          <p:nvSpPr>
            <p:cNvPr id="343" name="Shape 343"/>
            <p:cNvSpPr/>
            <p:nvPr/>
          </p:nvSpPr>
          <p:spPr>
            <a:xfrm>
              <a:off x="0" y="0"/>
              <a:ext cx="4146000" cy="16430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201" y="0"/>
                  </a:moveTo>
                  <a:lnTo>
                    <a:pt x="21600" y="0"/>
                  </a:lnTo>
                  <a:lnTo>
                    <a:pt x="21600" y="21600"/>
                  </a:lnTo>
                  <a:lnTo>
                    <a:pt x="8201" y="21600"/>
                  </a:lnTo>
                  <a:lnTo>
                    <a:pt x="8201" y="18000"/>
                  </a:lnTo>
                  <a:lnTo>
                    <a:pt x="0" y="19476"/>
                  </a:lnTo>
                  <a:lnTo>
                    <a:pt x="8201" y="12600"/>
                  </a:lnTo>
                  <a:close/>
                </a:path>
              </a:pathLst>
            </a:cu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sz="2400"/>
              </a:pPr>
            </a:p>
          </p:txBody>
        </p:sp>
        <p:sp>
          <p:nvSpPr>
            <p:cNvPr id="344" name="Shape 344"/>
            <p:cNvSpPr/>
            <p:nvPr/>
          </p:nvSpPr>
          <p:spPr>
            <a:xfrm>
              <a:off x="1574230" y="64616"/>
              <a:ext cx="2571769"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400"/>
              </a:lvl1pPr>
            </a:lstStyle>
            <a:p>
              <a:pPr lvl="0">
                <a:defRPr sz="1800"/>
              </a:pPr>
              <a:r>
                <a:rPr sz="2400"/>
                <a:t>Considere que uma asserção nesta linha foi violada!</a:t>
              </a:r>
            </a:p>
          </p:txBody>
        </p:sp>
      </p:grpSp>
      <p:sp>
        <p:nvSpPr>
          <p:cNvPr id="346" name="Shape 346"/>
          <p:cNvSpPr/>
          <p:nvPr/>
        </p:nvSpPr>
        <p:spPr>
          <a:xfrm>
            <a:off x="1714480" y="3500437"/>
            <a:ext cx="106598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Program</a:t>
            </a:r>
            <a:r>
              <a:t>a</a:t>
            </a:r>
          </a:p>
        </p:txBody>
      </p:sp>
      <p:sp>
        <p:nvSpPr>
          <p:cNvPr id="347" name="Shape 347"/>
          <p:cNvSpPr/>
          <p:nvPr>
            <p:ph type="body" idx="1"/>
          </p:nvPr>
        </p:nvSpPr>
        <p:spPr>
          <a:xfrm>
            <a:off x="457200" y="1600200"/>
            <a:ext cx="8229600" cy="4525963"/>
          </a:xfrm>
          <a:prstGeom prst="rect">
            <a:avLst/>
          </a:prstGeom>
        </p:spPr>
        <p:txBody>
          <a:bodyPr/>
          <a:lstStyle/>
          <a:p>
            <a:pPr lvl="0"/>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ph type="title"/>
          </p:nvPr>
        </p:nvSpPr>
        <p:spPr>
          <a:xfrm>
            <a:off x="457200" y="274638"/>
            <a:ext cx="8229600" cy="1143001"/>
          </a:xfrm>
          <a:prstGeom prst="rect">
            <a:avLst/>
          </a:prstGeom>
        </p:spPr>
        <p:txBody>
          <a:bodyPr/>
          <a:lstStyle/>
          <a:p>
            <a:pPr lvl="0">
              <a:defRPr sz="1800"/>
            </a:pPr>
            <a:r>
              <a:rPr sz="4400"/>
              <a:t>Slicing de programas</a:t>
            </a:r>
          </a:p>
        </p:txBody>
      </p:sp>
      <p:sp>
        <p:nvSpPr>
          <p:cNvPr id="350" name="Shape 350"/>
          <p:cNvSpPr/>
          <p:nvPr/>
        </p:nvSpPr>
        <p:spPr>
          <a:xfrm>
            <a:off x="1071538" y="3929065"/>
            <a:ext cx="2357454" cy="2571769"/>
          </a:xfrm>
          <a:prstGeom prst="rect">
            <a:avLst/>
          </a:prstGeom>
          <a:solidFill>
            <a:srgbClr val="FFFFFF"/>
          </a:solidFill>
          <a:ln w="25400">
            <a:solidFill/>
          </a:ln>
        </p:spPr>
        <p:txBody>
          <a:bodyPr lIns="0" tIns="0" rIns="0" bIns="0" anchor="ctr"/>
          <a:lstStyle/>
          <a:p>
            <a:pPr lvl="0" algn="ctr"/>
          </a:p>
        </p:txBody>
      </p:sp>
      <p:sp>
        <p:nvSpPr>
          <p:cNvPr id="351" name="Shape 351"/>
          <p:cNvSpPr/>
          <p:nvPr/>
        </p:nvSpPr>
        <p:spPr>
          <a:xfrm>
            <a:off x="1071538" y="5643578"/>
            <a:ext cx="2357454" cy="642943"/>
          </a:xfrm>
          <a:prstGeom prst="rect">
            <a:avLst/>
          </a:prstGeom>
          <a:solidFill>
            <a:srgbClr val="FFFF00"/>
          </a:solidFill>
          <a:ln w="25400">
            <a:solidFill/>
          </a:ln>
        </p:spPr>
        <p:txBody>
          <a:bodyPr lIns="0" tIns="0" rIns="0" bIns="0" anchor="ctr"/>
          <a:lstStyle/>
          <a:p>
            <a:pPr lvl="0" algn="ctr"/>
          </a:p>
        </p:txBody>
      </p:sp>
      <p:sp>
        <p:nvSpPr>
          <p:cNvPr id="352" name="Shape 352"/>
          <p:cNvSpPr/>
          <p:nvPr/>
        </p:nvSpPr>
        <p:spPr>
          <a:xfrm>
            <a:off x="1071538" y="6357958"/>
            <a:ext cx="2357454" cy="71439"/>
          </a:xfrm>
          <a:prstGeom prst="rect">
            <a:avLst/>
          </a:prstGeom>
          <a:solidFill>
            <a:srgbClr val="FFFF00"/>
          </a:solidFill>
          <a:ln w="25400">
            <a:solidFill/>
          </a:ln>
        </p:spPr>
        <p:txBody>
          <a:bodyPr lIns="0" tIns="0" rIns="0" bIns="0" anchor="ctr"/>
          <a:lstStyle/>
          <a:p>
            <a:pPr lvl="0" algn="ctr"/>
          </a:p>
        </p:txBody>
      </p:sp>
      <p:grpSp>
        <p:nvGrpSpPr>
          <p:cNvPr id="356" name="Group 356"/>
          <p:cNvGrpSpPr/>
          <p:nvPr/>
        </p:nvGrpSpPr>
        <p:grpSpPr>
          <a:xfrm>
            <a:off x="3500430" y="5794587"/>
            <a:ext cx="642974" cy="634810"/>
            <a:chOff x="0" y="0"/>
            <a:chExt cx="642973" cy="634809"/>
          </a:xfrm>
        </p:grpSpPr>
        <p:sp>
          <p:nvSpPr>
            <p:cNvPr id="353" name="Shape 353"/>
            <p:cNvSpPr/>
            <p:nvPr/>
          </p:nvSpPr>
          <p:spPr>
            <a:xfrm rot="16200000">
              <a:off x="4082" y="-4083"/>
              <a:ext cx="634810" cy="642975"/>
            </a:xfrm>
            <a:custGeom>
              <a:avLst/>
              <a:gdLst/>
              <a:ahLst/>
              <a:cxnLst>
                <a:cxn ang="0">
                  <a:pos x="wd2" y="hd2"/>
                </a:cxn>
                <a:cxn ang="5400000">
                  <a:pos x="wd2" y="hd2"/>
                </a:cxn>
                <a:cxn ang="10800000">
                  <a:pos x="wd2" y="hd2"/>
                </a:cxn>
                <a:cxn ang="16200000">
                  <a:pos x="wd2" y="hd2"/>
                </a:cxn>
              </a:cxnLst>
              <a:rect l="0" t="0" r="r" b="b"/>
              <a:pathLst>
                <a:path w="21600" h="20677" fill="norm" stroke="1" extrusionOk="0">
                  <a:moveTo>
                    <a:pt x="18308" y="0"/>
                  </a:moveTo>
                  <a:lnTo>
                    <a:pt x="21600" y="5169"/>
                  </a:lnTo>
                  <a:lnTo>
                    <a:pt x="18910" y="5169"/>
                  </a:lnTo>
                  <a:lnTo>
                    <a:pt x="18910" y="5169"/>
                  </a:lnTo>
                  <a:cubicBezTo>
                    <a:pt x="17834" y="15057"/>
                    <a:pt x="13876" y="21600"/>
                    <a:pt x="9593" y="20571"/>
                  </a:cubicBezTo>
                  <a:lnTo>
                    <a:pt x="9593" y="20571"/>
                  </a:lnTo>
                  <a:cubicBezTo>
                    <a:pt x="13224" y="19698"/>
                    <a:pt x="16241" y="13551"/>
                    <a:pt x="17153" y="5169"/>
                  </a:cubicBezTo>
                  <a:lnTo>
                    <a:pt x="14463" y="5169"/>
                  </a:lnTo>
                  <a:close/>
                  <a:moveTo>
                    <a:pt x="8715" y="20676"/>
                  </a:moveTo>
                  <a:cubicBezTo>
                    <a:pt x="3902" y="20676"/>
                    <a:pt x="0" y="11419"/>
                    <a:pt x="0" y="0"/>
                  </a:cubicBezTo>
                  <a:lnTo>
                    <a:pt x="1757" y="0"/>
                  </a:lnTo>
                  <a:lnTo>
                    <a:pt x="1757" y="0"/>
                  </a:lnTo>
                  <a:cubicBezTo>
                    <a:pt x="1757" y="11419"/>
                    <a:pt x="5659" y="20676"/>
                    <a:pt x="10472" y="20676"/>
                  </a:cubicBezTo>
                  <a:close/>
                </a:path>
              </a:pathLst>
            </a:custGeom>
            <a:solidFill>
              <a:srgbClr val="FF0000"/>
            </a:solidFill>
            <a:ln w="12700" cap="flat">
              <a:noFill/>
              <a:miter lim="400000"/>
            </a:ln>
            <a:effectLst/>
          </p:spPr>
          <p:txBody>
            <a:bodyPr wrap="square" lIns="0" tIns="0" rIns="0" bIns="0" numCol="1" anchor="ctr">
              <a:noAutofit/>
            </a:bodyPr>
            <a:lstStyle/>
            <a:p>
              <a:pPr lvl="0" algn="ctr"/>
            </a:p>
          </p:txBody>
        </p:sp>
        <p:sp>
          <p:nvSpPr>
            <p:cNvPr id="354" name="Shape 354"/>
            <p:cNvSpPr/>
            <p:nvPr/>
          </p:nvSpPr>
          <p:spPr>
            <a:xfrm rot="16200000">
              <a:off x="167590" y="159457"/>
              <a:ext cx="307762"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76" y="21600"/>
                  </a:moveTo>
                  <a:cubicBezTo>
                    <a:pt x="8048" y="21600"/>
                    <a:pt x="0" y="11929"/>
                    <a:pt x="0" y="0"/>
                  </a:cubicBezTo>
                  <a:lnTo>
                    <a:pt x="3624" y="0"/>
                  </a:lnTo>
                  <a:lnTo>
                    <a:pt x="3624" y="0"/>
                  </a:lnTo>
                  <a:cubicBezTo>
                    <a:pt x="3624" y="11929"/>
                    <a:pt x="11672" y="21600"/>
                    <a:pt x="21600" y="2160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lgn="ctr"/>
            </a:p>
          </p:txBody>
        </p:sp>
        <p:sp>
          <p:nvSpPr>
            <p:cNvPr id="355" name="Shape 355"/>
            <p:cNvSpPr/>
            <p:nvPr/>
          </p:nvSpPr>
          <p:spPr>
            <a:xfrm rot="16200000">
              <a:off x="4066" y="-4067"/>
              <a:ext cx="634810"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93" y="21490"/>
                  </a:moveTo>
                  <a:lnTo>
                    <a:pt x="9593" y="21490"/>
                  </a:lnTo>
                  <a:cubicBezTo>
                    <a:pt x="13224" y="20578"/>
                    <a:pt x="16241" y="14157"/>
                    <a:pt x="17153" y="5400"/>
                  </a:cubicBezTo>
                  <a:lnTo>
                    <a:pt x="14463" y="5400"/>
                  </a:lnTo>
                  <a:lnTo>
                    <a:pt x="18308" y="0"/>
                  </a:lnTo>
                  <a:lnTo>
                    <a:pt x="21600" y="5400"/>
                  </a:lnTo>
                  <a:lnTo>
                    <a:pt x="18910" y="5400"/>
                  </a:lnTo>
                  <a:lnTo>
                    <a:pt x="18910" y="5400"/>
                  </a:lnTo>
                  <a:cubicBezTo>
                    <a:pt x="17917" y="14937"/>
                    <a:pt x="14446" y="21600"/>
                    <a:pt x="10472" y="21600"/>
                  </a:cubicBezTo>
                  <a:lnTo>
                    <a:pt x="8715" y="21600"/>
                  </a:lnTo>
                  <a:cubicBezTo>
                    <a:pt x="3902" y="21600"/>
                    <a:pt x="0" y="11929"/>
                    <a:pt x="0" y="0"/>
                  </a:cubicBezTo>
                  <a:lnTo>
                    <a:pt x="1757" y="0"/>
                  </a:lnTo>
                  <a:lnTo>
                    <a:pt x="1757" y="0"/>
                  </a:lnTo>
                  <a:cubicBezTo>
                    <a:pt x="1757" y="11929"/>
                    <a:pt x="5659" y="21600"/>
                    <a:pt x="10472" y="21600"/>
                  </a:cubicBezTo>
                </a:path>
              </a:pathLst>
            </a:custGeom>
            <a:noFill/>
            <a:ln w="25400" cap="flat">
              <a:solidFill>
                <a:srgbClr val="000000"/>
              </a:solidFill>
              <a:prstDash val="solid"/>
              <a:bevel/>
            </a:ln>
            <a:effectLst/>
          </p:spPr>
          <p:txBody>
            <a:bodyPr wrap="square" lIns="0" tIns="0" rIns="0" bIns="0" numCol="1" anchor="ctr">
              <a:noAutofit/>
            </a:bodyPr>
            <a:lstStyle/>
            <a:p>
              <a:pPr lvl="0" algn="ctr"/>
            </a:p>
          </p:txBody>
        </p:sp>
      </p:grpSp>
      <p:grpSp>
        <p:nvGrpSpPr>
          <p:cNvPr id="359" name="Group 359"/>
          <p:cNvGrpSpPr/>
          <p:nvPr/>
        </p:nvGrpSpPr>
        <p:grpSpPr>
          <a:xfrm>
            <a:off x="4190566" y="4929197"/>
            <a:ext cx="3453269" cy="1214447"/>
            <a:chOff x="0" y="0"/>
            <a:chExt cx="3453267" cy="1214446"/>
          </a:xfrm>
        </p:grpSpPr>
        <p:sp>
          <p:nvSpPr>
            <p:cNvPr id="357" name="Shape 357"/>
            <p:cNvSpPr/>
            <p:nvPr/>
          </p:nvSpPr>
          <p:spPr>
            <a:xfrm>
              <a:off x="0" y="0"/>
              <a:ext cx="3453268" cy="12144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14" y="0"/>
                  </a:moveTo>
                  <a:lnTo>
                    <a:pt x="21600" y="0"/>
                  </a:lnTo>
                  <a:lnTo>
                    <a:pt x="21600" y="21600"/>
                  </a:lnTo>
                  <a:lnTo>
                    <a:pt x="5514" y="21600"/>
                  </a:lnTo>
                  <a:lnTo>
                    <a:pt x="5514" y="18000"/>
                  </a:lnTo>
                  <a:lnTo>
                    <a:pt x="0" y="20130"/>
                  </a:lnTo>
                  <a:lnTo>
                    <a:pt x="5514" y="12600"/>
                  </a:lnTo>
                  <a:close/>
                </a:path>
              </a:pathLst>
            </a:cu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sz="2400"/>
              </a:pPr>
            </a:p>
          </p:txBody>
        </p:sp>
        <p:sp>
          <p:nvSpPr>
            <p:cNvPr id="358" name="Shape 358"/>
            <p:cNvSpPr/>
            <p:nvPr/>
          </p:nvSpPr>
          <p:spPr>
            <a:xfrm>
              <a:off x="881499" y="28103"/>
              <a:ext cx="2571769" cy="1158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400"/>
              </a:lvl1pPr>
            </a:lstStyle>
            <a:p>
              <a:pPr lvl="0">
                <a:defRPr sz="1800"/>
              </a:pPr>
              <a:r>
                <a:rPr sz="2400"/>
                <a:t>Aquela asserção depende de outras linhas!</a:t>
              </a:r>
            </a:p>
          </p:txBody>
        </p:sp>
      </p:grpSp>
      <p:sp>
        <p:nvSpPr>
          <p:cNvPr id="360" name="Shape 360"/>
          <p:cNvSpPr/>
          <p:nvPr/>
        </p:nvSpPr>
        <p:spPr>
          <a:xfrm>
            <a:off x="1714480" y="3500437"/>
            <a:ext cx="106598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Program</a:t>
            </a:r>
            <a:r>
              <a:t>a</a:t>
            </a:r>
          </a:p>
        </p:txBody>
      </p:sp>
      <p:sp>
        <p:nvSpPr>
          <p:cNvPr id="361" name="Shape 361"/>
          <p:cNvSpPr/>
          <p:nvPr>
            <p:ph type="body" idx="1"/>
          </p:nvPr>
        </p:nvSpPr>
        <p:spPr>
          <a:xfrm>
            <a:off x="457200" y="1600200"/>
            <a:ext cx="8229600" cy="4525963"/>
          </a:xfrm>
          <a:prstGeom prst="rect">
            <a:avLst/>
          </a:prstGeom>
        </p:spPr>
        <p:txBody>
          <a:bodyPr/>
          <a:lstStyle/>
          <a:p>
            <a:pPr lvl="0"/>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title"/>
          </p:nvPr>
        </p:nvSpPr>
        <p:spPr>
          <a:xfrm>
            <a:off x="457200" y="274638"/>
            <a:ext cx="8229600" cy="1143001"/>
          </a:xfrm>
          <a:prstGeom prst="rect">
            <a:avLst/>
          </a:prstGeom>
        </p:spPr>
        <p:txBody>
          <a:bodyPr/>
          <a:lstStyle/>
          <a:p>
            <a:pPr lvl="0">
              <a:defRPr sz="1800"/>
            </a:pPr>
            <a:r>
              <a:rPr sz="4400"/>
              <a:t>Slicing de programas</a:t>
            </a:r>
          </a:p>
        </p:txBody>
      </p:sp>
      <p:sp>
        <p:nvSpPr>
          <p:cNvPr id="364" name="Shape 364"/>
          <p:cNvSpPr/>
          <p:nvPr/>
        </p:nvSpPr>
        <p:spPr>
          <a:xfrm>
            <a:off x="1071538" y="3929065"/>
            <a:ext cx="2357454" cy="2571769"/>
          </a:xfrm>
          <a:prstGeom prst="rect">
            <a:avLst/>
          </a:prstGeom>
          <a:solidFill>
            <a:srgbClr val="FFFFFF"/>
          </a:solidFill>
          <a:ln w="25400">
            <a:solidFill/>
          </a:ln>
        </p:spPr>
        <p:txBody>
          <a:bodyPr lIns="0" tIns="0" rIns="0" bIns="0" anchor="ctr"/>
          <a:lstStyle/>
          <a:p>
            <a:pPr lvl="0" algn="ctr"/>
          </a:p>
        </p:txBody>
      </p:sp>
      <p:sp>
        <p:nvSpPr>
          <p:cNvPr id="365" name="Shape 365"/>
          <p:cNvSpPr/>
          <p:nvPr/>
        </p:nvSpPr>
        <p:spPr>
          <a:xfrm>
            <a:off x="1071538" y="5286388"/>
            <a:ext cx="2357454" cy="142877"/>
          </a:xfrm>
          <a:prstGeom prst="rect">
            <a:avLst/>
          </a:prstGeom>
          <a:solidFill>
            <a:srgbClr val="FFFF00"/>
          </a:solidFill>
          <a:ln w="25400">
            <a:solidFill/>
          </a:ln>
        </p:spPr>
        <p:txBody>
          <a:bodyPr lIns="0" tIns="0" rIns="0" bIns="0" anchor="ctr"/>
          <a:lstStyle/>
          <a:p>
            <a:pPr lvl="0" algn="ctr"/>
          </a:p>
        </p:txBody>
      </p:sp>
      <p:sp>
        <p:nvSpPr>
          <p:cNvPr id="366" name="Shape 366"/>
          <p:cNvSpPr/>
          <p:nvPr/>
        </p:nvSpPr>
        <p:spPr>
          <a:xfrm>
            <a:off x="1071538" y="5643578"/>
            <a:ext cx="2357454" cy="642943"/>
          </a:xfrm>
          <a:prstGeom prst="rect">
            <a:avLst/>
          </a:prstGeom>
          <a:solidFill>
            <a:srgbClr val="FFFF00"/>
          </a:solidFill>
          <a:ln w="25400">
            <a:solidFill/>
          </a:ln>
        </p:spPr>
        <p:txBody>
          <a:bodyPr lIns="0" tIns="0" rIns="0" bIns="0" anchor="ctr"/>
          <a:lstStyle/>
          <a:p>
            <a:pPr lvl="0" algn="ctr"/>
          </a:p>
        </p:txBody>
      </p:sp>
      <p:grpSp>
        <p:nvGrpSpPr>
          <p:cNvPr id="370" name="Group 370"/>
          <p:cNvGrpSpPr/>
          <p:nvPr/>
        </p:nvGrpSpPr>
        <p:grpSpPr>
          <a:xfrm>
            <a:off x="3500430" y="5794587"/>
            <a:ext cx="642974" cy="634810"/>
            <a:chOff x="0" y="0"/>
            <a:chExt cx="642973" cy="634809"/>
          </a:xfrm>
        </p:grpSpPr>
        <p:sp>
          <p:nvSpPr>
            <p:cNvPr id="367" name="Shape 367"/>
            <p:cNvSpPr/>
            <p:nvPr/>
          </p:nvSpPr>
          <p:spPr>
            <a:xfrm rot="16200000">
              <a:off x="4082" y="-4083"/>
              <a:ext cx="634810" cy="642975"/>
            </a:xfrm>
            <a:custGeom>
              <a:avLst/>
              <a:gdLst/>
              <a:ahLst/>
              <a:cxnLst>
                <a:cxn ang="0">
                  <a:pos x="wd2" y="hd2"/>
                </a:cxn>
                <a:cxn ang="5400000">
                  <a:pos x="wd2" y="hd2"/>
                </a:cxn>
                <a:cxn ang="10800000">
                  <a:pos x="wd2" y="hd2"/>
                </a:cxn>
                <a:cxn ang="16200000">
                  <a:pos x="wd2" y="hd2"/>
                </a:cxn>
              </a:cxnLst>
              <a:rect l="0" t="0" r="r" b="b"/>
              <a:pathLst>
                <a:path w="21600" h="20677" fill="norm" stroke="1" extrusionOk="0">
                  <a:moveTo>
                    <a:pt x="18308" y="0"/>
                  </a:moveTo>
                  <a:lnTo>
                    <a:pt x="21600" y="5169"/>
                  </a:lnTo>
                  <a:lnTo>
                    <a:pt x="18910" y="5169"/>
                  </a:lnTo>
                  <a:lnTo>
                    <a:pt x="18910" y="5169"/>
                  </a:lnTo>
                  <a:cubicBezTo>
                    <a:pt x="17834" y="15057"/>
                    <a:pt x="13876" y="21600"/>
                    <a:pt x="9593" y="20571"/>
                  </a:cubicBezTo>
                  <a:lnTo>
                    <a:pt x="9593" y="20571"/>
                  </a:lnTo>
                  <a:cubicBezTo>
                    <a:pt x="13224" y="19698"/>
                    <a:pt x="16241" y="13551"/>
                    <a:pt x="17153" y="5169"/>
                  </a:cubicBezTo>
                  <a:lnTo>
                    <a:pt x="14463" y="5169"/>
                  </a:lnTo>
                  <a:close/>
                  <a:moveTo>
                    <a:pt x="8715" y="20676"/>
                  </a:moveTo>
                  <a:cubicBezTo>
                    <a:pt x="3902" y="20676"/>
                    <a:pt x="0" y="11419"/>
                    <a:pt x="0" y="0"/>
                  </a:cubicBezTo>
                  <a:lnTo>
                    <a:pt x="1757" y="0"/>
                  </a:lnTo>
                  <a:lnTo>
                    <a:pt x="1757" y="0"/>
                  </a:lnTo>
                  <a:cubicBezTo>
                    <a:pt x="1757" y="11419"/>
                    <a:pt x="5659" y="20676"/>
                    <a:pt x="10472" y="20676"/>
                  </a:cubicBezTo>
                  <a:close/>
                </a:path>
              </a:pathLst>
            </a:custGeom>
            <a:solidFill>
              <a:srgbClr val="FF0000"/>
            </a:solidFill>
            <a:ln w="12700" cap="flat">
              <a:noFill/>
              <a:miter lim="400000"/>
            </a:ln>
            <a:effectLst/>
          </p:spPr>
          <p:txBody>
            <a:bodyPr wrap="square" lIns="0" tIns="0" rIns="0" bIns="0" numCol="1" anchor="ctr">
              <a:noAutofit/>
            </a:bodyPr>
            <a:lstStyle/>
            <a:p>
              <a:pPr lvl="0" algn="ctr"/>
            </a:p>
          </p:txBody>
        </p:sp>
        <p:sp>
          <p:nvSpPr>
            <p:cNvPr id="368" name="Shape 368"/>
            <p:cNvSpPr/>
            <p:nvPr/>
          </p:nvSpPr>
          <p:spPr>
            <a:xfrm rot="16200000">
              <a:off x="167590" y="159457"/>
              <a:ext cx="307762"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76" y="21600"/>
                  </a:moveTo>
                  <a:cubicBezTo>
                    <a:pt x="8048" y="21600"/>
                    <a:pt x="0" y="11929"/>
                    <a:pt x="0" y="0"/>
                  </a:cubicBezTo>
                  <a:lnTo>
                    <a:pt x="3624" y="0"/>
                  </a:lnTo>
                  <a:lnTo>
                    <a:pt x="3624" y="0"/>
                  </a:lnTo>
                  <a:cubicBezTo>
                    <a:pt x="3624" y="11929"/>
                    <a:pt x="11672" y="21600"/>
                    <a:pt x="21600" y="2160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lgn="ctr"/>
            </a:p>
          </p:txBody>
        </p:sp>
        <p:sp>
          <p:nvSpPr>
            <p:cNvPr id="369" name="Shape 369"/>
            <p:cNvSpPr/>
            <p:nvPr/>
          </p:nvSpPr>
          <p:spPr>
            <a:xfrm rot="16200000">
              <a:off x="4066" y="-4067"/>
              <a:ext cx="634810"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93" y="21490"/>
                  </a:moveTo>
                  <a:lnTo>
                    <a:pt x="9593" y="21490"/>
                  </a:lnTo>
                  <a:cubicBezTo>
                    <a:pt x="13224" y="20578"/>
                    <a:pt x="16241" y="14157"/>
                    <a:pt x="17153" y="5400"/>
                  </a:cubicBezTo>
                  <a:lnTo>
                    <a:pt x="14463" y="5400"/>
                  </a:lnTo>
                  <a:lnTo>
                    <a:pt x="18308" y="0"/>
                  </a:lnTo>
                  <a:lnTo>
                    <a:pt x="21600" y="5400"/>
                  </a:lnTo>
                  <a:lnTo>
                    <a:pt x="18910" y="5400"/>
                  </a:lnTo>
                  <a:lnTo>
                    <a:pt x="18910" y="5400"/>
                  </a:lnTo>
                  <a:cubicBezTo>
                    <a:pt x="17917" y="14937"/>
                    <a:pt x="14446" y="21600"/>
                    <a:pt x="10472" y="21600"/>
                  </a:cubicBezTo>
                  <a:lnTo>
                    <a:pt x="8715" y="21600"/>
                  </a:lnTo>
                  <a:cubicBezTo>
                    <a:pt x="3902" y="21600"/>
                    <a:pt x="0" y="11929"/>
                    <a:pt x="0" y="0"/>
                  </a:cubicBezTo>
                  <a:lnTo>
                    <a:pt x="1757" y="0"/>
                  </a:lnTo>
                  <a:lnTo>
                    <a:pt x="1757" y="0"/>
                  </a:lnTo>
                  <a:cubicBezTo>
                    <a:pt x="1757" y="11929"/>
                    <a:pt x="5659" y="21600"/>
                    <a:pt x="10472" y="21600"/>
                  </a:cubicBezTo>
                </a:path>
              </a:pathLst>
            </a:custGeom>
            <a:noFill/>
            <a:ln w="25400" cap="flat">
              <a:solidFill>
                <a:srgbClr val="000000"/>
              </a:solidFill>
              <a:prstDash val="solid"/>
              <a:bevel/>
            </a:ln>
            <a:effectLst/>
          </p:spPr>
          <p:txBody>
            <a:bodyPr wrap="square" lIns="0" tIns="0" rIns="0" bIns="0" numCol="1" anchor="ctr">
              <a:noAutofit/>
            </a:bodyPr>
            <a:lstStyle/>
            <a:p>
              <a:pPr lvl="0" algn="ctr"/>
            </a:p>
          </p:txBody>
        </p:sp>
      </p:grpSp>
      <p:sp>
        <p:nvSpPr>
          <p:cNvPr id="371" name="Shape 371"/>
          <p:cNvSpPr/>
          <p:nvPr/>
        </p:nvSpPr>
        <p:spPr>
          <a:xfrm>
            <a:off x="1071538" y="6357958"/>
            <a:ext cx="2357454" cy="71439"/>
          </a:xfrm>
          <a:prstGeom prst="rect">
            <a:avLst/>
          </a:prstGeom>
          <a:solidFill>
            <a:srgbClr val="FFFF00"/>
          </a:solidFill>
          <a:ln w="25400">
            <a:solidFill/>
          </a:ln>
        </p:spPr>
        <p:txBody>
          <a:bodyPr lIns="0" tIns="0" rIns="0" bIns="0" anchor="ctr"/>
          <a:lstStyle/>
          <a:p>
            <a:pPr lvl="0" algn="ctr"/>
          </a:p>
        </p:txBody>
      </p:sp>
      <p:grpSp>
        <p:nvGrpSpPr>
          <p:cNvPr id="375" name="Group 375"/>
          <p:cNvGrpSpPr/>
          <p:nvPr/>
        </p:nvGrpSpPr>
        <p:grpSpPr>
          <a:xfrm>
            <a:off x="3500429" y="5290191"/>
            <a:ext cx="642981" cy="496265"/>
            <a:chOff x="0" y="0"/>
            <a:chExt cx="642979" cy="496264"/>
          </a:xfrm>
        </p:grpSpPr>
        <p:sp>
          <p:nvSpPr>
            <p:cNvPr id="372" name="Shape 372"/>
            <p:cNvSpPr/>
            <p:nvPr/>
          </p:nvSpPr>
          <p:spPr>
            <a:xfrm rot="16200000">
              <a:off x="73357" y="-73358"/>
              <a:ext cx="496265" cy="642980"/>
            </a:xfrm>
            <a:custGeom>
              <a:avLst/>
              <a:gdLst/>
              <a:ahLst/>
              <a:cxnLst>
                <a:cxn ang="0">
                  <a:pos x="wd2" y="hd2"/>
                </a:cxn>
                <a:cxn ang="5400000">
                  <a:pos x="wd2" y="hd2"/>
                </a:cxn>
                <a:cxn ang="10800000">
                  <a:pos x="wd2" y="hd2"/>
                </a:cxn>
                <a:cxn ang="16200000">
                  <a:pos x="wd2" y="hd2"/>
                </a:cxn>
              </a:cxnLst>
              <a:rect l="0" t="0" r="r" b="b"/>
              <a:pathLst>
                <a:path w="21600" h="20634" fill="norm" stroke="1" extrusionOk="0">
                  <a:moveTo>
                    <a:pt x="18215" y="0"/>
                  </a:moveTo>
                  <a:lnTo>
                    <a:pt x="21600" y="4012"/>
                  </a:lnTo>
                  <a:lnTo>
                    <a:pt x="18924" y="4012"/>
                  </a:lnTo>
                  <a:lnTo>
                    <a:pt x="18924" y="4012"/>
                  </a:lnTo>
                  <a:cubicBezTo>
                    <a:pt x="18054" y="14448"/>
                    <a:pt x="13993" y="21600"/>
                    <a:pt x="9545" y="20528"/>
                  </a:cubicBezTo>
                  <a:lnTo>
                    <a:pt x="9545" y="20528"/>
                  </a:lnTo>
                  <a:cubicBezTo>
                    <a:pt x="13338" y="19613"/>
                    <a:pt x="16434" y="12911"/>
                    <a:pt x="17176" y="4012"/>
                  </a:cubicBezTo>
                  <a:lnTo>
                    <a:pt x="14499" y="4012"/>
                  </a:lnTo>
                  <a:close/>
                  <a:moveTo>
                    <a:pt x="8671" y="20633"/>
                  </a:moveTo>
                  <a:cubicBezTo>
                    <a:pt x="3882" y="20633"/>
                    <a:pt x="0" y="11395"/>
                    <a:pt x="0" y="0"/>
                  </a:cubicBezTo>
                  <a:lnTo>
                    <a:pt x="1748" y="0"/>
                  </a:lnTo>
                  <a:lnTo>
                    <a:pt x="1748" y="0"/>
                  </a:lnTo>
                  <a:cubicBezTo>
                    <a:pt x="1748" y="11395"/>
                    <a:pt x="5630" y="20633"/>
                    <a:pt x="10419" y="20633"/>
                  </a:cubicBezTo>
                  <a:close/>
                </a:path>
              </a:pathLst>
            </a:custGeom>
            <a:solidFill>
              <a:srgbClr val="FF0000"/>
            </a:solidFill>
            <a:ln w="12700" cap="flat">
              <a:noFill/>
              <a:miter lim="400000"/>
            </a:ln>
            <a:effectLst/>
          </p:spPr>
          <p:txBody>
            <a:bodyPr wrap="square" lIns="0" tIns="0" rIns="0" bIns="0" numCol="1" anchor="ctr">
              <a:noAutofit/>
            </a:bodyPr>
            <a:lstStyle/>
            <a:p>
              <a:pPr lvl="0" algn="ctr"/>
            </a:p>
          </p:txBody>
        </p:sp>
        <p:sp>
          <p:nvSpPr>
            <p:cNvPr id="373" name="Shape 373"/>
            <p:cNvSpPr/>
            <p:nvPr/>
          </p:nvSpPr>
          <p:spPr>
            <a:xfrm rot="16200000">
              <a:off x="201786" y="55108"/>
              <a:ext cx="239370"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76" y="21600"/>
                  </a:moveTo>
                  <a:cubicBezTo>
                    <a:pt x="8048" y="21600"/>
                    <a:pt x="0" y="11929"/>
                    <a:pt x="0" y="0"/>
                  </a:cubicBezTo>
                  <a:lnTo>
                    <a:pt x="3624" y="0"/>
                  </a:lnTo>
                  <a:lnTo>
                    <a:pt x="3624" y="0"/>
                  </a:lnTo>
                  <a:cubicBezTo>
                    <a:pt x="3624" y="11929"/>
                    <a:pt x="11672" y="21600"/>
                    <a:pt x="21600" y="2160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lgn="ctr"/>
            </a:p>
          </p:txBody>
        </p:sp>
        <p:sp>
          <p:nvSpPr>
            <p:cNvPr id="374" name="Shape 374"/>
            <p:cNvSpPr/>
            <p:nvPr/>
          </p:nvSpPr>
          <p:spPr>
            <a:xfrm rot="16200000">
              <a:off x="73339" y="-73340"/>
              <a:ext cx="496265" cy="642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45" y="21490"/>
                  </a:moveTo>
                  <a:lnTo>
                    <a:pt x="9545" y="21490"/>
                  </a:lnTo>
                  <a:cubicBezTo>
                    <a:pt x="13338" y="20533"/>
                    <a:pt x="16434" y="13516"/>
                    <a:pt x="17176" y="4200"/>
                  </a:cubicBezTo>
                  <a:lnTo>
                    <a:pt x="14499" y="4200"/>
                  </a:lnTo>
                  <a:lnTo>
                    <a:pt x="18215" y="0"/>
                  </a:lnTo>
                  <a:lnTo>
                    <a:pt x="21600" y="4200"/>
                  </a:lnTo>
                  <a:lnTo>
                    <a:pt x="18924" y="4200"/>
                  </a:lnTo>
                  <a:lnTo>
                    <a:pt x="18924" y="4200"/>
                  </a:lnTo>
                  <a:cubicBezTo>
                    <a:pt x="18119" y="14313"/>
                    <a:pt x="14557" y="21600"/>
                    <a:pt x="10419" y="21600"/>
                  </a:cubicBezTo>
                  <a:lnTo>
                    <a:pt x="8671" y="21600"/>
                  </a:lnTo>
                  <a:cubicBezTo>
                    <a:pt x="3882" y="21600"/>
                    <a:pt x="0" y="11929"/>
                    <a:pt x="0" y="0"/>
                  </a:cubicBezTo>
                  <a:lnTo>
                    <a:pt x="1748" y="0"/>
                  </a:lnTo>
                  <a:lnTo>
                    <a:pt x="1748" y="0"/>
                  </a:lnTo>
                  <a:cubicBezTo>
                    <a:pt x="1748" y="11929"/>
                    <a:pt x="5630" y="21600"/>
                    <a:pt x="10419" y="21600"/>
                  </a:cubicBezTo>
                </a:path>
              </a:pathLst>
            </a:custGeom>
            <a:noFill/>
            <a:ln w="25400" cap="flat">
              <a:solidFill>
                <a:srgbClr val="000000"/>
              </a:solidFill>
              <a:prstDash val="solid"/>
              <a:bevel/>
            </a:ln>
            <a:effectLst/>
          </p:spPr>
          <p:txBody>
            <a:bodyPr wrap="square" lIns="0" tIns="0" rIns="0" bIns="0" numCol="1" anchor="ctr">
              <a:noAutofit/>
            </a:bodyPr>
            <a:lstStyle/>
            <a:p>
              <a:pPr lvl="0" algn="ctr"/>
            </a:p>
          </p:txBody>
        </p:sp>
      </p:grpSp>
      <p:grpSp>
        <p:nvGrpSpPr>
          <p:cNvPr id="378" name="Group 378"/>
          <p:cNvGrpSpPr/>
          <p:nvPr/>
        </p:nvGrpSpPr>
        <p:grpSpPr>
          <a:xfrm>
            <a:off x="5357817" y="5072074"/>
            <a:ext cx="2357455" cy="914401"/>
            <a:chOff x="0" y="0"/>
            <a:chExt cx="2357453" cy="914400"/>
          </a:xfrm>
        </p:grpSpPr>
        <p:sp>
          <p:nvSpPr>
            <p:cNvPr id="376" name="Shape 376"/>
            <p:cNvSpPr/>
            <p:nvPr/>
          </p:nvSpPr>
          <p:spPr>
            <a:xfrm>
              <a:off x="0" y="0"/>
              <a:ext cx="2357454" cy="914400"/>
            </a:xfrm>
            <a:prstGeom prst="rect">
              <a:avLst/>
            </a:pr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sz="2400"/>
              </a:pPr>
            </a:p>
          </p:txBody>
        </p:sp>
        <p:sp>
          <p:nvSpPr>
            <p:cNvPr id="377" name="Shape 377"/>
            <p:cNvSpPr/>
            <p:nvPr/>
          </p:nvSpPr>
          <p:spPr>
            <a:xfrm>
              <a:off x="0" y="55880"/>
              <a:ext cx="2357454"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400"/>
              </a:lvl1pPr>
            </a:lstStyle>
            <a:p>
              <a:pPr lvl="0">
                <a:defRPr sz="1800"/>
              </a:pPr>
              <a:r>
                <a:rPr sz="2400"/>
                <a:t>que dependem de outras…</a:t>
              </a:r>
            </a:p>
          </p:txBody>
        </p:sp>
      </p:grpSp>
      <p:sp>
        <p:nvSpPr>
          <p:cNvPr id="379" name="Shape 379"/>
          <p:cNvSpPr/>
          <p:nvPr/>
        </p:nvSpPr>
        <p:spPr>
          <a:xfrm>
            <a:off x="1714480" y="3500437"/>
            <a:ext cx="106598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Program</a:t>
            </a:r>
            <a:r>
              <a:t>a</a:t>
            </a:r>
          </a:p>
        </p:txBody>
      </p:sp>
      <p:sp>
        <p:nvSpPr>
          <p:cNvPr id="380" name="Shape 380"/>
          <p:cNvSpPr/>
          <p:nvPr>
            <p:ph type="body" idx="1"/>
          </p:nvPr>
        </p:nvSpPr>
        <p:spPr>
          <a:xfrm>
            <a:off x="457200" y="1600200"/>
            <a:ext cx="8229600" cy="4525963"/>
          </a:xfrm>
          <a:prstGeom prst="rect">
            <a:avLst/>
          </a:prstGeom>
        </p:spPr>
        <p:txBody>
          <a:bodyPr/>
          <a:lstStyle/>
          <a:p>
            <a:pPr lvl="0"/>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ph type="title"/>
          </p:nvPr>
        </p:nvSpPr>
        <p:spPr>
          <a:xfrm>
            <a:off x="457200" y="274638"/>
            <a:ext cx="8229600" cy="1143001"/>
          </a:xfrm>
          <a:prstGeom prst="rect">
            <a:avLst/>
          </a:prstGeom>
        </p:spPr>
        <p:txBody>
          <a:bodyPr/>
          <a:lstStyle/>
          <a:p>
            <a:pPr lvl="0">
              <a:defRPr sz="1800"/>
            </a:pPr>
            <a:r>
              <a:rPr sz="4400"/>
              <a:t>Slicing de programas</a:t>
            </a:r>
          </a:p>
        </p:txBody>
      </p:sp>
      <p:sp>
        <p:nvSpPr>
          <p:cNvPr id="383" name="Shape 383"/>
          <p:cNvSpPr/>
          <p:nvPr/>
        </p:nvSpPr>
        <p:spPr>
          <a:xfrm>
            <a:off x="1071538" y="3929065"/>
            <a:ext cx="2357454" cy="2571769"/>
          </a:xfrm>
          <a:prstGeom prst="rect">
            <a:avLst/>
          </a:prstGeom>
          <a:solidFill>
            <a:srgbClr val="FFFFFF"/>
          </a:solidFill>
          <a:ln w="25400">
            <a:solidFill/>
          </a:ln>
        </p:spPr>
        <p:txBody>
          <a:bodyPr lIns="0" tIns="0" rIns="0" bIns="0" anchor="ctr"/>
          <a:lstStyle/>
          <a:p>
            <a:pPr lvl="0" algn="ctr"/>
          </a:p>
        </p:txBody>
      </p:sp>
      <p:sp>
        <p:nvSpPr>
          <p:cNvPr id="384" name="Shape 384"/>
          <p:cNvSpPr/>
          <p:nvPr/>
        </p:nvSpPr>
        <p:spPr>
          <a:xfrm>
            <a:off x="1071538" y="4572008"/>
            <a:ext cx="2357454" cy="214315"/>
          </a:xfrm>
          <a:prstGeom prst="rect">
            <a:avLst/>
          </a:prstGeom>
          <a:solidFill>
            <a:srgbClr val="FFFF00"/>
          </a:solidFill>
          <a:ln w="25400">
            <a:solidFill/>
          </a:ln>
        </p:spPr>
        <p:txBody>
          <a:bodyPr lIns="0" tIns="0" rIns="0" bIns="0" anchor="ctr"/>
          <a:lstStyle/>
          <a:p>
            <a:pPr lvl="0" algn="ctr"/>
          </a:p>
        </p:txBody>
      </p:sp>
      <p:sp>
        <p:nvSpPr>
          <p:cNvPr id="385" name="Shape 385"/>
          <p:cNvSpPr/>
          <p:nvPr/>
        </p:nvSpPr>
        <p:spPr>
          <a:xfrm>
            <a:off x="1071538" y="5286388"/>
            <a:ext cx="2357454" cy="142877"/>
          </a:xfrm>
          <a:prstGeom prst="rect">
            <a:avLst/>
          </a:prstGeom>
          <a:solidFill>
            <a:srgbClr val="FFFF00"/>
          </a:solidFill>
          <a:ln w="25400">
            <a:solidFill/>
          </a:ln>
        </p:spPr>
        <p:txBody>
          <a:bodyPr lIns="0" tIns="0" rIns="0" bIns="0" anchor="ctr"/>
          <a:lstStyle/>
          <a:p>
            <a:pPr lvl="0" algn="ctr"/>
          </a:p>
        </p:txBody>
      </p:sp>
      <p:sp>
        <p:nvSpPr>
          <p:cNvPr id="386" name="Shape 386"/>
          <p:cNvSpPr/>
          <p:nvPr/>
        </p:nvSpPr>
        <p:spPr>
          <a:xfrm>
            <a:off x="1071538" y="5643578"/>
            <a:ext cx="2357454" cy="642943"/>
          </a:xfrm>
          <a:prstGeom prst="rect">
            <a:avLst/>
          </a:prstGeom>
          <a:solidFill>
            <a:srgbClr val="FFFF00"/>
          </a:solidFill>
          <a:ln w="25400">
            <a:solidFill/>
          </a:ln>
        </p:spPr>
        <p:txBody>
          <a:bodyPr lIns="0" tIns="0" rIns="0" bIns="0" anchor="ctr"/>
          <a:lstStyle/>
          <a:p>
            <a:pPr lvl="0" algn="ctr"/>
          </a:p>
        </p:txBody>
      </p:sp>
      <p:grpSp>
        <p:nvGrpSpPr>
          <p:cNvPr id="390" name="Group 390"/>
          <p:cNvGrpSpPr/>
          <p:nvPr/>
        </p:nvGrpSpPr>
        <p:grpSpPr>
          <a:xfrm>
            <a:off x="3500430" y="5794587"/>
            <a:ext cx="642974" cy="634810"/>
            <a:chOff x="0" y="0"/>
            <a:chExt cx="642973" cy="634809"/>
          </a:xfrm>
        </p:grpSpPr>
        <p:sp>
          <p:nvSpPr>
            <p:cNvPr id="387" name="Shape 387"/>
            <p:cNvSpPr/>
            <p:nvPr/>
          </p:nvSpPr>
          <p:spPr>
            <a:xfrm rot="16200000">
              <a:off x="4082" y="-4083"/>
              <a:ext cx="634810" cy="642975"/>
            </a:xfrm>
            <a:custGeom>
              <a:avLst/>
              <a:gdLst/>
              <a:ahLst/>
              <a:cxnLst>
                <a:cxn ang="0">
                  <a:pos x="wd2" y="hd2"/>
                </a:cxn>
                <a:cxn ang="5400000">
                  <a:pos x="wd2" y="hd2"/>
                </a:cxn>
                <a:cxn ang="10800000">
                  <a:pos x="wd2" y="hd2"/>
                </a:cxn>
                <a:cxn ang="16200000">
                  <a:pos x="wd2" y="hd2"/>
                </a:cxn>
              </a:cxnLst>
              <a:rect l="0" t="0" r="r" b="b"/>
              <a:pathLst>
                <a:path w="21600" h="20677" fill="norm" stroke="1" extrusionOk="0">
                  <a:moveTo>
                    <a:pt x="18308" y="0"/>
                  </a:moveTo>
                  <a:lnTo>
                    <a:pt x="21600" y="5169"/>
                  </a:lnTo>
                  <a:lnTo>
                    <a:pt x="18910" y="5169"/>
                  </a:lnTo>
                  <a:lnTo>
                    <a:pt x="18910" y="5169"/>
                  </a:lnTo>
                  <a:cubicBezTo>
                    <a:pt x="17834" y="15057"/>
                    <a:pt x="13876" y="21600"/>
                    <a:pt x="9593" y="20571"/>
                  </a:cubicBezTo>
                  <a:lnTo>
                    <a:pt x="9593" y="20571"/>
                  </a:lnTo>
                  <a:cubicBezTo>
                    <a:pt x="13224" y="19698"/>
                    <a:pt x="16241" y="13551"/>
                    <a:pt x="17153" y="5169"/>
                  </a:cubicBezTo>
                  <a:lnTo>
                    <a:pt x="14463" y="5169"/>
                  </a:lnTo>
                  <a:close/>
                  <a:moveTo>
                    <a:pt x="8715" y="20676"/>
                  </a:moveTo>
                  <a:cubicBezTo>
                    <a:pt x="3902" y="20676"/>
                    <a:pt x="0" y="11419"/>
                    <a:pt x="0" y="0"/>
                  </a:cubicBezTo>
                  <a:lnTo>
                    <a:pt x="1757" y="0"/>
                  </a:lnTo>
                  <a:lnTo>
                    <a:pt x="1757" y="0"/>
                  </a:lnTo>
                  <a:cubicBezTo>
                    <a:pt x="1757" y="11419"/>
                    <a:pt x="5659" y="20676"/>
                    <a:pt x="10472" y="20676"/>
                  </a:cubicBezTo>
                  <a:close/>
                </a:path>
              </a:pathLst>
            </a:custGeom>
            <a:solidFill>
              <a:srgbClr val="FF0000"/>
            </a:solidFill>
            <a:ln w="12700" cap="flat">
              <a:noFill/>
              <a:miter lim="400000"/>
            </a:ln>
            <a:effectLst/>
          </p:spPr>
          <p:txBody>
            <a:bodyPr wrap="square" lIns="0" tIns="0" rIns="0" bIns="0" numCol="1" anchor="ctr">
              <a:noAutofit/>
            </a:bodyPr>
            <a:lstStyle/>
            <a:p>
              <a:pPr lvl="0" algn="ctr"/>
            </a:p>
          </p:txBody>
        </p:sp>
        <p:sp>
          <p:nvSpPr>
            <p:cNvPr id="388" name="Shape 388"/>
            <p:cNvSpPr/>
            <p:nvPr/>
          </p:nvSpPr>
          <p:spPr>
            <a:xfrm rot="16200000">
              <a:off x="167590" y="159457"/>
              <a:ext cx="307762"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76" y="21600"/>
                  </a:moveTo>
                  <a:cubicBezTo>
                    <a:pt x="8048" y="21600"/>
                    <a:pt x="0" y="11929"/>
                    <a:pt x="0" y="0"/>
                  </a:cubicBezTo>
                  <a:lnTo>
                    <a:pt x="3624" y="0"/>
                  </a:lnTo>
                  <a:lnTo>
                    <a:pt x="3624" y="0"/>
                  </a:lnTo>
                  <a:cubicBezTo>
                    <a:pt x="3624" y="11929"/>
                    <a:pt x="11672" y="21600"/>
                    <a:pt x="21600" y="2160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lgn="ctr"/>
            </a:p>
          </p:txBody>
        </p:sp>
        <p:sp>
          <p:nvSpPr>
            <p:cNvPr id="389" name="Shape 389"/>
            <p:cNvSpPr/>
            <p:nvPr/>
          </p:nvSpPr>
          <p:spPr>
            <a:xfrm rot="16200000">
              <a:off x="4066" y="-4067"/>
              <a:ext cx="634810"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93" y="21490"/>
                  </a:moveTo>
                  <a:lnTo>
                    <a:pt x="9593" y="21490"/>
                  </a:lnTo>
                  <a:cubicBezTo>
                    <a:pt x="13224" y="20578"/>
                    <a:pt x="16241" y="14157"/>
                    <a:pt x="17153" y="5400"/>
                  </a:cubicBezTo>
                  <a:lnTo>
                    <a:pt x="14463" y="5400"/>
                  </a:lnTo>
                  <a:lnTo>
                    <a:pt x="18308" y="0"/>
                  </a:lnTo>
                  <a:lnTo>
                    <a:pt x="21600" y="5400"/>
                  </a:lnTo>
                  <a:lnTo>
                    <a:pt x="18910" y="5400"/>
                  </a:lnTo>
                  <a:lnTo>
                    <a:pt x="18910" y="5400"/>
                  </a:lnTo>
                  <a:cubicBezTo>
                    <a:pt x="17917" y="14937"/>
                    <a:pt x="14446" y="21600"/>
                    <a:pt x="10472" y="21600"/>
                  </a:cubicBezTo>
                  <a:lnTo>
                    <a:pt x="8715" y="21600"/>
                  </a:lnTo>
                  <a:cubicBezTo>
                    <a:pt x="3902" y="21600"/>
                    <a:pt x="0" y="11929"/>
                    <a:pt x="0" y="0"/>
                  </a:cubicBezTo>
                  <a:lnTo>
                    <a:pt x="1757" y="0"/>
                  </a:lnTo>
                  <a:lnTo>
                    <a:pt x="1757" y="0"/>
                  </a:lnTo>
                  <a:cubicBezTo>
                    <a:pt x="1757" y="11929"/>
                    <a:pt x="5659" y="21600"/>
                    <a:pt x="10472" y="21600"/>
                  </a:cubicBezTo>
                </a:path>
              </a:pathLst>
            </a:custGeom>
            <a:noFill/>
            <a:ln w="25400" cap="flat">
              <a:solidFill>
                <a:srgbClr val="000000"/>
              </a:solidFill>
              <a:prstDash val="solid"/>
              <a:bevel/>
            </a:ln>
            <a:effectLst/>
          </p:spPr>
          <p:txBody>
            <a:bodyPr wrap="square" lIns="0" tIns="0" rIns="0" bIns="0" numCol="1" anchor="ctr">
              <a:noAutofit/>
            </a:bodyPr>
            <a:lstStyle/>
            <a:p>
              <a:pPr lvl="0" algn="ctr"/>
            </a:p>
          </p:txBody>
        </p:sp>
      </p:grpSp>
      <p:sp>
        <p:nvSpPr>
          <p:cNvPr id="391" name="Shape 391"/>
          <p:cNvSpPr/>
          <p:nvPr/>
        </p:nvSpPr>
        <p:spPr>
          <a:xfrm>
            <a:off x="1071538" y="6357958"/>
            <a:ext cx="2357454" cy="71439"/>
          </a:xfrm>
          <a:prstGeom prst="rect">
            <a:avLst/>
          </a:prstGeom>
          <a:solidFill>
            <a:srgbClr val="FFFF00"/>
          </a:solidFill>
          <a:ln w="25400">
            <a:solidFill/>
          </a:ln>
        </p:spPr>
        <p:txBody>
          <a:bodyPr lIns="0" tIns="0" rIns="0" bIns="0" anchor="ctr"/>
          <a:lstStyle/>
          <a:p>
            <a:pPr lvl="0" algn="ctr"/>
          </a:p>
        </p:txBody>
      </p:sp>
      <p:grpSp>
        <p:nvGrpSpPr>
          <p:cNvPr id="395" name="Group 395"/>
          <p:cNvGrpSpPr/>
          <p:nvPr/>
        </p:nvGrpSpPr>
        <p:grpSpPr>
          <a:xfrm>
            <a:off x="3500429" y="4653847"/>
            <a:ext cx="642963" cy="775417"/>
            <a:chOff x="0" y="0"/>
            <a:chExt cx="642962" cy="775416"/>
          </a:xfrm>
        </p:grpSpPr>
        <p:sp>
          <p:nvSpPr>
            <p:cNvPr id="392" name="Shape 392"/>
            <p:cNvSpPr/>
            <p:nvPr/>
          </p:nvSpPr>
          <p:spPr>
            <a:xfrm rot="16200000">
              <a:off x="-66227" y="66226"/>
              <a:ext cx="775417" cy="642964"/>
            </a:xfrm>
            <a:custGeom>
              <a:avLst/>
              <a:gdLst/>
              <a:ahLst/>
              <a:cxnLst>
                <a:cxn ang="0">
                  <a:pos x="wd2" y="hd2"/>
                </a:cxn>
                <a:cxn ang="5400000">
                  <a:pos x="wd2" y="hd2"/>
                </a:cxn>
                <a:cxn ang="10800000">
                  <a:pos x="wd2" y="hd2"/>
                </a:cxn>
                <a:cxn ang="16200000">
                  <a:pos x="wd2" y="hd2"/>
                </a:cxn>
              </a:cxnLst>
              <a:rect l="0" t="0" r="r" b="b"/>
              <a:pathLst>
                <a:path w="21600" h="20867" fill="norm" stroke="1" extrusionOk="0">
                  <a:moveTo>
                    <a:pt x="18968" y="0"/>
                  </a:moveTo>
                  <a:lnTo>
                    <a:pt x="21600" y="5217"/>
                  </a:lnTo>
                  <a:lnTo>
                    <a:pt x="19398" y="5217"/>
                  </a:lnTo>
                  <a:lnTo>
                    <a:pt x="19398" y="5217"/>
                  </a:lnTo>
                  <a:cubicBezTo>
                    <a:pt x="18290" y="15027"/>
                    <a:pt x="14261" y="21600"/>
                    <a:pt x="9844" y="20801"/>
                  </a:cubicBezTo>
                  <a:lnTo>
                    <a:pt x="9844" y="20801"/>
                  </a:lnTo>
                  <a:cubicBezTo>
                    <a:pt x="13726" y="20099"/>
                    <a:pt x="16986" y="13840"/>
                    <a:pt x="17959" y="5217"/>
                  </a:cubicBezTo>
                  <a:lnTo>
                    <a:pt x="15757" y="5217"/>
                  </a:lnTo>
                  <a:close/>
                  <a:moveTo>
                    <a:pt x="9125" y="20866"/>
                  </a:moveTo>
                  <a:cubicBezTo>
                    <a:pt x="4085" y="20866"/>
                    <a:pt x="0" y="11524"/>
                    <a:pt x="0" y="0"/>
                  </a:cubicBezTo>
                  <a:lnTo>
                    <a:pt x="1438" y="0"/>
                  </a:lnTo>
                  <a:lnTo>
                    <a:pt x="1438" y="0"/>
                  </a:lnTo>
                  <a:cubicBezTo>
                    <a:pt x="1438" y="11524"/>
                    <a:pt x="5524" y="20866"/>
                    <a:pt x="10563" y="20866"/>
                  </a:cubicBezTo>
                  <a:close/>
                </a:path>
              </a:pathLst>
            </a:custGeom>
            <a:solidFill>
              <a:srgbClr val="FF0000"/>
            </a:solidFill>
            <a:ln w="12700" cap="flat">
              <a:noFill/>
              <a:miter lim="400000"/>
            </a:ln>
            <a:effectLst/>
          </p:spPr>
          <p:txBody>
            <a:bodyPr wrap="square" lIns="0" tIns="0" rIns="0" bIns="0" numCol="1" anchor="ctr">
              <a:noAutofit/>
            </a:bodyPr>
            <a:lstStyle/>
            <a:p>
              <a:pPr lvl="0" algn="ctr"/>
            </a:p>
          </p:txBody>
        </p:sp>
        <p:sp>
          <p:nvSpPr>
            <p:cNvPr id="393" name="Shape 393"/>
            <p:cNvSpPr/>
            <p:nvPr/>
          </p:nvSpPr>
          <p:spPr>
            <a:xfrm rot="16200000">
              <a:off x="131871" y="264345"/>
              <a:ext cx="379200"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59" y="21600"/>
                  </a:moveTo>
                  <a:cubicBezTo>
                    <a:pt x="8354" y="21600"/>
                    <a:pt x="0" y="11929"/>
                    <a:pt x="0" y="0"/>
                  </a:cubicBezTo>
                  <a:lnTo>
                    <a:pt x="2941" y="0"/>
                  </a:lnTo>
                  <a:lnTo>
                    <a:pt x="2941" y="0"/>
                  </a:lnTo>
                  <a:cubicBezTo>
                    <a:pt x="2941" y="11929"/>
                    <a:pt x="11295" y="21600"/>
                    <a:pt x="21600" y="2160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lgn="ctr"/>
            </a:p>
          </p:txBody>
        </p:sp>
        <p:sp>
          <p:nvSpPr>
            <p:cNvPr id="394" name="Shape 394"/>
            <p:cNvSpPr/>
            <p:nvPr/>
          </p:nvSpPr>
          <p:spPr>
            <a:xfrm rot="16200000">
              <a:off x="-66237" y="66236"/>
              <a:ext cx="775417" cy="642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44" y="21533"/>
                  </a:moveTo>
                  <a:lnTo>
                    <a:pt x="9844" y="21533"/>
                  </a:lnTo>
                  <a:cubicBezTo>
                    <a:pt x="13726" y="20806"/>
                    <a:pt x="16986" y="14326"/>
                    <a:pt x="17960" y="5400"/>
                  </a:cubicBezTo>
                  <a:lnTo>
                    <a:pt x="15757" y="5400"/>
                  </a:lnTo>
                  <a:lnTo>
                    <a:pt x="18968" y="0"/>
                  </a:lnTo>
                  <a:lnTo>
                    <a:pt x="21600" y="5400"/>
                  </a:lnTo>
                  <a:lnTo>
                    <a:pt x="19398" y="5400"/>
                  </a:lnTo>
                  <a:lnTo>
                    <a:pt x="19398" y="5400"/>
                  </a:lnTo>
                  <a:cubicBezTo>
                    <a:pt x="18358" y="14937"/>
                    <a:pt x="14724" y="21600"/>
                    <a:pt x="10563" y="21600"/>
                  </a:cubicBezTo>
                  <a:lnTo>
                    <a:pt x="9125" y="21600"/>
                  </a:lnTo>
                  <a:cubicBezTo>
                    <a:pt x="4085" y="21600"/>
                    <a:pt x="0" y="11929"/>
                    <a:pt x="0" y="0"/>
                  </a:cubicBezTo>
                  <a:lnTo>
                    <a:pt x="1438" y="0"/>
                  </a:lnTo>
                  <a:lnTo>
                    <a:pt x="1438" y="0"/>
                  </a:lnTo>
                  <a:cubicBezTo>
                    <a:pt x="1438" y="11929"/>
                    <a:pt x="5524" y="21600"/>
                    <a:pt x="10563" y="21600"/>
                  </a:cubicBezTo>
                </a:path>
              </a:pathLst>
            </a:custGeom>
            <a:noFill/>
            <a:ln w="25400" cap="flat">
              <a:solidFill>
                <a:srgbClr val="000000"/>
              </a:solidFill>
              <a:prstDash val="solid"/>
              <a:bevel/>
            </a:ln>
            <a:effectLst/>
          </p:spPr>
          <p:txBody>
            <a:bodyPr wrap="square" lIns="0" tIns="0" rIns="0" bIns="0" numCol="1" anchor="ctr">
              <a:noAutofit/>
            </a:bodyPr>
            <a:lstStyle/>
            <a:p>
              <a:pPr lvl="0" algn="ctr"/>
            </a:p>
          </p:txBody>
        </p:sp>
      </p:grpSp>
      <p:grpSp>
        <p:nvGrpSpPr>
          <p:cNvPr id="399" name="Group 399"/>
          <p:cNvGrpSpPr/>
          <p:nvPr/>
        </p:nvGrpSpPr>
        <p:grpSpPr>
          <a:xfrm>
            <a:off x="3500429" y="5290191"/>
            <a:ext cx="642981" cy="496265"/>
            <a:chOff x="0" y="0"/>
            <a:chExt cx="642979" cy="496264"/>
          </a:xfrm>
        </p:grpSpPr>
        <p:sp>
          <p:nvSpPr>
            <p:cNvPr id="396" name="Shape 396"/>
            <p:cNvSpPr/>
            <p:nvPr/>
          </p:nvSpPr>
          <p:spPr>
            <a:xfrm rot="16200000">
              <a:off x="73357" y="-73358"/>
              <a:ext cx="496265" cy="642980"/>
            </a:xfrm>
            <a:custGeom>
              <a:avLst/>
              <a:gdLst/>
              <a:ahLst/>
              <a:cxnLst>
                <a:cxn ang="0">
                  <a:pos x="wd2" y="hd2"/>
                </a:cxn>
                <a:cxn ang="5400000">
                  <a:pos x="wd2" y="hd2"/>
                </a:cxn>
                <a:cxn ang="10800000">
                  <a:pos x="wd2" y="hd2"/>
                </a:cxn>
                <a:cxn ang="16200000">
                  <a:pos x="wd2" y="hd2"/>
                </a:cxn>
              </a:cxnLst>
              <a:rect l="0" t="0" r="r" b="b"/>
              <a:pathLst>
                <a:path w="21600" h="20634" fill="norm" stroke="1" extrusionOk="0">
                  <a:moveTo>
                    <a:pt x="18215" y="0"/>
                  </a:moveTo>
                  <a:lnTo>
                    <a:pt x="21600" y="4012"/>
                  </a:lnTo>
                  <a:lnTo>
                    <a:pt x="18924" y="4012"/>
                  </a:lnTo>
                  <a:lnTo>
                    <a:pt x="18924" y="4012"/>
                  </a:lnTo>
                  <a:cubicBezTo>
                    <a:pt x="18054" y="14448"/>
                    <a:pt x="13993" y="21600"/>
                    <a:pt x="9545" y="20528"/>
                  </a:cubicBezTo>
                  <a:lnTo>
                    <a:pt x="9545" y="20528"/>
                  </a:lnTo>
                  <a:cubicBezTo>
                    <a:pt x="13338" y="19613"/>
                    <a:pt x="16434" y="12911"/>
                    <a:pt x="17176" y="4012"/>
                  </a:cubicBezTo>
                  <a:lnTo>
                    <a:pt x="14499" y="4012"/>
                  </a:lnTo>
                  <a:close/>
                  <a:moveTo>
                    <a:pt x="8671" y="20633"/>
                  </a:moveTo>
                  <a:cubicBezTo>
                    <a:pt x="3882" y="20633"/>
                    <a:pt x="0" y="11395"/>
                    <a:pt x="0" y="0"/>
                  </a:cubicBezTo>
                  <a:lnTo>
                    <a:pt x="1748" y="0"/>
                  </a:lnTo>
                  <a:lnTo>
                    <a:pt x="1748" y="0"/>
                  </a:lnTo>
                  <a:cubicBezTo>
                    <a:pt x="1748" y="11395"/>
                    <a:pt x="5630" y="20633"/>
                    <a:pt x="10419" y="20633"/>
                  </a:cubicBezTo>
                  <a:close/>
                </a:path>
              </a:pathLst>
            </a:custGeom>
            <a:solidFill>
              <a:srgbClr val="FF0000"/>
            </a:solidFill>
            <a:ln w="12700" cap="flat">
              <a:noFill/>
              <a:miter lim="400000"/>
            </a:ln>
            <a:effectLst/>
          </p:spPr>
          <p:txBody>
            <a:bodyPr wrap="square" lIns="0" tIns="0" rIns="0" bIns="0" numCol="1" anchor="ctr">
              <a:noAutofit/>
            </a:bodyPr>
            <a:lstStyle/>
            <a:p>
              <a:pPr lvl="0" algn="ctr"/>
            </a:p>
          </p:txBody>
        </p:sp>
        <p:sp>
          <p:nvSpPr>
            <p:cNvPr id="397" name="Shape 397"/>
            <p:cNvSpPr/>
            <p:nvPr/>
          </p:nvSpPr>
          <p:spPr>
            <a:xfrm rot="16200000">
              <a:off x="201786" y="55108"/>
              <a:ext cx="239370"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76" y="21600"/>
                  </a:moveTo>
                  <a:cubicBezTo>
                    <a:pt x="8048" y="21600"/>
                    <a:pt x="0" y="11929"/>
                    <a:pt x="0" y="0"/>
                  </a:cubicBezTo>
                  <a:lnTo>
                    <a:pt x="3624" y="0"/>
                  </a:lnTo>
                  <a:lnTo>
                    <a:pt x="3624" y="0"/>
                  </a:lnTo>
                  <a:cubicBezTo>
                    <a:pt x="3624" y="11929"/>
                    <a:pt x="11672" y="21600"/>
                    <a:pt x="21600" y="2160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lgn="ctr"/>
            </a:p>
          </p:txBody>
        </p:sp>
        <p:sp>
          <p:nvSpPr>
            <p:cNvPr id="398" name="Shape 398"/>
            <p:cNvSpPr/>
            <p:nvPr/>
          </p:nvSpPr>
          <p:spPr>
            <a:xfrm rot="16200000">
              <a:off x="73339" y="-73340"/>
              <a:ext cx="496265" cy="642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45" y="21490"/>
                  </a:moveTo>
                  <a:lnTo>
                    <a:pt x="9545" y="21490"/>
                  </a:lnTo>
                  <a:cubicBezTo>
                    <a:pt x="13338" y="20533"/>
                    <a:pt x="16434" y="13516"/>
                    <a:pt x="17176" y="4200"/>
                  </a:cubicBezTo>
                  <a:lnTo>
                    <a:pt x="14499" y="4200"/>
                  </a:lnTo>
                  <a:lnTo>
                    <a:pt x="18215" y="0"/>
                  </a:lnTo>
                  <a:lnTo>
                    <a:pt x="21600" y="4200"/>
                  </a:lnTo>
                  <a:lnTo>
                    <a:pt x="18924" y="4200"/>
                  </a:lnTo>
                  <a:lnTo>
                    <a:pt x="18924" y="4200"/>
                  </a:lnTo>
                  <a:cubicBezTo>
                    <a:pt x="18119" y="14313"/>
                    <a:pt x="14557" y="21600"/>
                    <a:pt x="10419" y="21600"/>
                  </a:cubicBezTo>
                  <a:lnTo>
                    <a:pt x="8671" y="21600"/>
                  </a:lnTo>
                  <a:cubicBezTo>
                    <a:pt x="3882" y="21600"/>
                    <a:pt x="0" y="11929"/>
                    <a:pt x="0" y="0"/>
                  </a:cubicBezTo>
                  <a:lnTo>
                    <a:pt x="1748" y="0"/>
                  </a:lnTo>
                  <a:lnTo>
                    <a:pt x="1748" y="0"/>
                  </a:lnTo>
                  <a:cubicBezTo>
                    <a:pt x="1748" y="11929"/>
                    <a:pt x="5630" y="21600"/>
                    <a:pt x="10419" y="21600"/>
                  </a:cubicBezTo>
                </a:path>
              </a:pathLst>
            </a:custGeom>
            <a:noFill/>
            <a:ln w="25400" cap="flat">
              <a:solidFill>
                <a:srgbClr val="000000"/>
              </a:solidFill>
              <a:prstDash val="solid"/>
              <a:bevel/>
            </a:ln>
            <a:effectLst/>
          </p:spPr>
          <p:txBody>
            <a:bodyPr wrap="square" lIns="0" tIns="0" rIns="0" bIns="0" numCol="1" anchor="ctr">
              <a:noAutofit/>
            </a:bodyPr>
            <a:lstStyle/>
            <a:p>
              <a:pPr lvl="0" algn="ctr"/>
            </a:p>
          </p:txBody>
        </p:sp>
      </p:grpSp>
      <p:grpSp>
        <p:nvGrpSpPr>
          <p:cNvPr id="402" name="Group 402"/>
          <p:cNvGrpSpPr/>
          <p:nvPr/>
        </p:nvGrpSpPr>
        <p:grpSpPr>
          <a:xfrm>
            <a:off x="5429255" y="5072074"/>
            <a:ext cx="2357455" cy="914401"/>
            <a:chOff x="0" y="0"/>
            <a:chExt cx="2357453" cy="914400"/>
          </a:xfrm>
        </p:grpSpPr>
        <p:sp>
          <p:nvSpPr>
            <p:cNvPr id="400" name="Shape 400"/>
            <p:cNvSpPr/>
            <p:nvPr/>
          </p:nvSpPr>
          <p:spPr>
            <a:xfrm>
              <a:off x="0" y="0"/>
              <a:ext cx="2357454" cy="914400"/>
            </a:xfrm>
            <a:prstGeom prst="rect">
              <a:avLst/>
            </a:prstGeom>
            <a:noFill/>
            <a:ln w="25400" cap="flat">
              <a:solidFill>
                <a:srgbClr val="000000"/>
              </a:solidFill>
              <a:prstDash val="solid"/>
              <a:bevel/>
            </a:ln>
            <a:effectLst/>
          </p:spPr>
          <p:txBody>
            <a:bodyPr wrap="square" lIns="0" tIns="0" rIns="0" bIns="0" numCol="1" anchor="ctr">
              <a:noAutofit/>
            </a:bodyPr>
            <a:lstStyle/>
            <a:p>
              <a:pPr lvl="0" algn="ctr">
                <a:defRPr sz="2400"/>
              </a:pPr>
            </a:p>
          </p:txBody>
        </p:sp>
        <p:sp>
          <p:nvSpPr>
            <p:cNvPr id="401" name="Shape 401"/>
            <p:cNvSpPr/>
            <p:nvPr/>
          </p:nvSpPr>
          <p:spPr>
            <a:xfrm>
              <a:off x="0" y="233679"/>
              <a:ext cx="2357454"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400"/>
              </a:lvl1pPr>
            </a:lstStyle>
            <a:p>
              <a:pPr lvl="0">
                <a:defRPr sz="1800"/>
              </a:pPr>
              <a:r>
                <a:rPr sz="2400"/>
                <a:t>e outras…</a:t>
              </a:r>
            </a:p>
          </p:txBody>
        </p:sp>
      </p:grpSp>
      <p:sp>
        <p:nvSpPr>
          <p:cNvPr id="403" name="Shape 403"/>
          <p:cNvSpPr/>
          <p:nvPr/>
        </p:nvSpPr>
        <p:spPr>
          <a:xfrm>
            <a:off x="1714480" y="3500437"/>
            <a:ext cx="106598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Program</a:t>
            </a:r>
            <a:r>
              <a:t>a</a:t>
            </a:r>
          </a:p>
        </p:txBody>
      </p:sp>
      <p:sp>
        <p:nvSpPr>
          <p:cNvPr id="404" name="Shape 404"/>
          <p:cNvSpPr/>
          <p:nvPr>
            <p:ph type="body" idx="1"/>
          </p:nvPr>
        </p:nvSpPr>
        <p:spPr>
          <a:xfrm>
            <a:off x="457200" y="1600200"/>
            <a:ext cx="8229600" cy="4525963"/>
          </a:xfrm>
          <a:prstGeom prst="rect">
            <a:avLst/>
          </a:prstGeom>
        </p:spPr>
        <p:txBody>
          <a:bodyPr/>
          <a:lstStyle/>
          <a:p>
            <a:pPr lvl="0"/>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ph type="title"/>
          </p:nvPr>
        </p:nvSpPr>
        <p:spPr>
          <a:xfrm>
            <a:off x="457200" y="274638"/>
            <a:ext cx="8229600" cy="1143001"/>
          </a:xfrm>
          <a:prstGeom prst="rect">
            <a:avLst/>
          </a:prstGeom>
        </p:spPr>
        <p:txBody>
          <a:bodyPr/>
          <a:lstStyle/>
          <a:p>
            <a:pPr lvl="0">
              <a:defRPr sz="1800"/>
            </a:pPr>
            <a:r>
              <a:rPr sz="4400"/>
              <a:t>Slicing de programas</a:t>
            </a:r>
          </a:p>
        </p:txBody>
      </p:sp>
      <p:sp>
        <p:nvSpPr>
          <p:cNvPr id="407" name="Shape 407"/>
          <p:cNvSpPr/>
          <p:nvPr/>
        </p:nvSpPr>
        <p:spPr>
          <a:xfrm>
            <a:off x="1071538" y="3929065"/>
            <a:ext cx="2357454" cy="2571769"/>
          </a:xfrm>
          <a:prstGeom prst="rect">
            <a:avLst/>
          </a:prstGeom>
          <a:solidFill>
            <a:srgbClr val="FFFFFF"/>
          </a:solidFill>
          <a:ln w="25400">
            <a:solidFill/>
          </a:ln>
        </p:spPr>
        <p:txBody>
          <a:bodyPr lIns="0" tIns="0" rIns="0" bIns="0" anchor="ctr"/>
          <a:lstStyle/>
          <a:p>
            <a:pPr lvl="0" algn="ctr"/>
          </a:p>
        </p:txBody>
      </p:sp>
      <p:sp>
        <p:nvSpPr>
          <p:cNvPr id="408" name="Shape 408"/>
          <p:cNvSpPr/>
          <p:nvPr/>
        </p:nvSpPr>
        <p:spPr>
          <a:xfrm>
            <a:off x="1071538" y="4000503"/>
            <a:ext cx="2357454" cy="357191"/>
          </a:xfrm>
          <a:prstGeom prst="rect">
            <a:avLst/>
          </a:prstGeom>
          <a:solidFill>
            <a:srgbClr val="FFFF00"/>
          </a:solidFill>
          <a:ln w="25400">
            <a:solidFill/>
          </a:ln>
        </p:spPr>
        <p:txBody>
          <a:bodyPr lIns="0" tIns="0" rIns="0" bIns="0" anchor="ctr"/>
          <a:lstStyle/>
          <a:p>
            <a:pPr lvl="0" algn="ctr"/>
          </a:p>
        </p:txBody>
      </p:sp>
      <p:sp>
        <p:nvSpPr>
          <p:cNvPr id="409" name="Shape 409"/>
          <p:cNvSpPr/>
          <p:nvPr/>
        </p:nvSpPr>
        <p:spPr>
          <a:xfrm>
            <a:off x="1071538" y="4572008"/>
            <a:ext cx="2357454" cy="214315"/>
          </a:xfrm>
          <a:prstGeom prst="rect">
            <a:avLst/>
          </a:prstGeom>
          <a:solidFill>
            <a:srgbClr val="FFFF00"/>
          </a:solidFill>
          <a:ln w="25400">
            <a:solidFill/>
          </a:ln>
        </p:spPr>
        <p:txBody>
          <a:bodyPr lIns="0" tIns="0" rIns="0" bIns="0" anchor="ctr"/>
          <a:lstStyle/>
          <a:p>
            <a:pPr lvl="0" algn="ctr"/>
          </a:p>
        </p:txBody>
      </p:sp>
      <p:sp>
        <p:nvSpPr>
          <p:cNvPr id="410" name="Shape 410"/>
          <p:cNvSpPr/>
          <p:nvPr/>
        </p:nvSpPr>
        <p:spPr>
          <a:xfrm>
            <a:off x="1071538" y="5286388"/>
            <a:ext cx="2357454" cy="142877"/>
          </a:xfrm>
          <a:prstGeom prst="rect">
            <a:avLst/>
          </a:prstGeom>
          <a:solidFill>
            <a:srgbClr val="FFFF00"/>
          </a:solidFill>
          <a:ln w="25400">
            <a:solidFill/>
          </a:ln>
        </p:spPr>
        <p:txBody>
          <a:bodyPr lIns="0" tIns="0" rIns="0" bIns="0" anchor="ctr"/>
          <a:lstStyle/>
          <a:p>
            <a:pPr lvl="0" algn="ctr"/>
          </a:p>
        </p:txBody>
      </p:sp>
      <p:sp>
        <p:nvSpPr>
          <p:cNvPr id="411" name="Shape 411"/>
          <p:cNvSpPr/>
          <p:nvPr/>
        </p:nvSpPr>
        <p:spPr>
          <a:xfrm>
            <a:off x="1071538" y="5643578"/>
            <a:ext cx="2357454" cy="642943"/>
          </a:xfrm>
          <a:prstGeom prst="rect">
            <a:avLst/>
          </a:prstGeom>
          <a:solidFill>
            <a:srgbClr val="FFFF00"/>
          </a:solidFill>
          <a:ln w="25400">
            <a:solidFill/>
          </a:ln>
        </p:spPr>
        <p:txBody>
          <a:bodyPr lIns="0" tIns="0" rIns="0" bIns="0" anchor="ctr"/>
          <a:lstStyle/>
          <a:p>
            <a:pPr lvl="0" algn="ctr"/>
          </a:p>
        </p:txBody>
      </p:sp>
      <p:grpSp>
        <p:nvGrpSpPr>
          <p:cNvPr id="415" name="Group 415"/>
          <p:cNvGrpSpPr/>
          <p:nvPr/>
        </p:nvGrpSpPr>
        <p:grpSpPr>
          <a:xfrm>
            <a:off x="3500430" y="5794587"/>
            <a:ext cx="642974" cy="634810"/>
            <a:chOff x="0" y="0"/>
            <a:chExt cx="642973" cy="634809"/>
          </a:xfrm>
        </p:grpSpPr>
        <p:sp>
          <p:nvSpPr>
            <p:cNvPr id="412" name="Shape 412"/>
            <p:cNvSpPr/>
            <p:nvPr/>
          </p:nvSpPr>
          <p:spPr>
            <a:xfrm rot="16200000">
              <a:off x="4082" y="-4083"/>
              <a:ext cx="634810" cy="642975"/>
            </a:xfrm>
            <a:custGeom>
              <a:avLst/>
              <a:gdLst/>
              <a:ahLst/>
              <a:cxnLst>
                <a:cxn ang="0">
                  <a:pos x="wd2" y="hd2"/>
                </a:cxn>
                <a:cxn ang="5400000">
                  <a:pos x="wd2" y="hd2"/>
                </a:cxn>
                <a:cxn ang="10800000">
                  <a:pos x="wd2" y="hd2"/>
                </a:cxn>
                <a:cxn ang="16200000">
                  <a:pos x="wd2" y="hd2"/>
                </a:cxn>
              </a:cxnLst>
              <a:rect l="0" t="0" r="r" b="b"/>
              <a:pathLst>
                <a:path w="21600" h="20677" fill="norm" stroke="1" extrusionOk="0">
                  <a:moveTo>
                    <a:pt x="18308" y="0"/>
                  </a:moveTo>
                  <a:lnTo>
                    <a:pt x="21600" y="5169"/>
                  </a:lnTo>
                  <a:lnTo>
                    <a:pt x="18910" y="5169"/>
                  </a:lnTo>
                  <a:lnTo>
                    <a:pt x="18910" y="5169"/>
                  </a:lnTo>
                  <a:cubicBezTo>
                    <a:pt x="17834" y="15057"/>
                    <a:pt x="13876" y="21600"/>
                    <a:pt x="9593" y="20571"/>
                  </a:cubicBezTo>
                  <a:lnTo>
                    <a:pt x="9593" y="20571"/>
                  </a:lnTo>
                  <a:cubicBezTo>
                    <a:pt x="13224" y="19698"/>
                    <a:pt x="16241" y="13551"/>
                    <a:pt x="17153" y="5169"/>
                  </a:cubicBezTo>
                  <a:lnTo>
                    <a:pt x="14463" y="5169"/>
                  </a:lnTo>
                  <a:close/>
                  <a:moveTo>
                    <a:pt x="8715" y="20676"/>
                  </a:moveTo>
                  <a:cubicBezTo>
                    <a:pt x="3902" y="20676"/>
                    <a:pt x="0" y="11419"/>
                    <a:pt x="0" y="0"/>
                  </a:cubicBezTo>
                  <a:lnTo>
                    <a:pt x="1757" y="0"/>
                  </a:lnTo>
                  <a:lnTo>
                    <a:pt x="1757" y="0"/>
                  </a:lnTo>
                  <a:cubicBezTo>
                    <a:pt x="1757" y="11419"/>
                    <a:pt x="5659" y="20676"/>
                    <a:pt x="10472" y="20676"/>
                  </a:cubicBezTo>
                  <a:close/>
                </a:path>
              </a:pathLst>
            </a:custGeom>
            <a:solidFill>
              <a:srgbClr val="FF0000"/>
            </a:solidFill>
            <a:ln w="12700" cap="flat">
              <a:noFill/>
              <a:miter lim="400000"/>
            </a:ln>
            <a:effectLst/>
          </p:spPr>
          <p:txBody>
            <a:bodyPr wrap="square" lIns="0" tIns="0" rIns="0" bIns="0" numCol="1" anchor="ctr">
              <a:noAutofit/>
            </a:bodyPr>
            <a:lstStyle/>
            <a:p>
              <a:pPr lvl="0" algn="ctr"/>
            </a:p>
          </p:txBody>
        </p:sp>
        <p:sp>
          <p:nvSpPr>
            <p:cNvPr id="413" name="Shape 413"/>
            <p:cNvSpPr/>
            <p:nvPr/>
          </p:nvSpPr>
          <p:spPr>
            <a:xfrm rot="16200000">
              <a:off x="167590" y="159457"/>
              <a:ext cx="307762"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76" y="21600"/>
                  </a:moveTo>
                  <a:cubicBezTo>
                    <a:pt x="8048" y="21600"/>
                    <a:pt x="0" y="11929"/>
                    <a:pt x="0" y="0"/>
                  </a:cubicBezTo>
                  <a:lnTo>
                    <a:pt x="3624" y="0"/>
                  </a:lnTo>
                  <a:lnTo>
                    <a:pt x="3624" y="0"/>
                  </a:lnTo>
                  <a:cubicBezTo>
                    <a:pt x="3624" y="11929"/>
                    <a:pt x="11672" y="21600"/>
                    <a:pt x="21600" y="2160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lgn="ctr"/>
            </a:p>
          </p:txBody>
        </p:sp>
        <p:sp>
          <p:nvSpPr>
            <p:cNvPr id="414" name="Shape 414"/>
            <p:cNvSpPr/>
            <p:nvPr/>
          </p:nvSpPr>
          <p:spPr>
            <a:xfrm rot="16200000">
              <a:off x="4066" y="-4067"/>
              <a:ext cx="634810"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93" y="21490"/>
                  </a:moveTo>
                  <a:lnTo>
                    <a:pt x="9593" y="21490"/>
                  </a:lnTo>
                  <a:cubicBezTo>
                    <a:pt x="13224" y="20578"/>
                    <a:pt x="16241" y="14157"/>
                    <a:pt x="17153" y="5400"/>
                  </a:cubicBezTo>
                  <a:lnTo>
                    <a:pt x="14463" y="5400"/>
                  </a:lnTo>
                  <a:lnTo>
                    <a:pt x="18308" y="0"/>
                  </a:lnTo>
                  <a:lnTo>
                    <a:pt x="21600" y="5400"/>
                  </a:lnTo>
                  <a:lnTo>
                    <a:pt x="18910" y="5400"/>
                  </a:lnTo>
                  <a:lnTo>
                    <a:pt x="18910" y="5400"/>
                  </a:lnTo>
                  <a:cubicBezTo>
                    <a:pt x="17917" y="14937"/>
                    <a:pt x="14446" y="21600"/>
                    <a:pt x="10472" y="21600"/>
                  </a:cubicBezTo>
                  <a:lnTo>
                    <a:pt x="8715" y="21600"/>
                  </a:lnTo>
                  <a:cubicBezTo>
                    <a:pt x="3902" y="21600"/>
                    <a:pt x="0" y="11929"/>
                    <a:pt x="0" y="0"/>
                  </a:cubicBezTo>
                  <a:lnTo>
                    <a:pt x="1757" y="0"/>
                  </a:lnTo>
                  <a:lnTo>
                    <a:pt x="1757" y="0"/>
                  </a:lnTo>
                  <a:cubicBezTo>
                    <a:pt x="1757" y="11929"/>
                    <a:pt x="5659" y="21600"/>
                    <a:pt x="10472" y="21600"/>
                  </a:cubicBezTo>
                </a:path>
              </a:pathLst>
            </a:custGeom>
            <a:noFill/>
            <a:ln w="25400" cap="flat">
              <a:solidFill>
                <a:srgbClr val="000000"/>
              </a:solidFill>
              <a:prstDash val="solid"/>
              <a:bevel/>
            </a:ln>
            <a:effectLst/>
          </p:spPr>
          <p:txBody>
            <a:bodyPr wrap="square" lIns="0" tIns="0" rIns="0" bIns="0" numCol="1" anchor="ctr">
              <a:noAutofit/>
            </a:bodyPr>
            <a:lstStyle/>
            <a:p>
              <a:pPr lvl="0" algn="ctr"/>
            </a:p>
          </p:txBody>
        </p:sp>
      </p:grpSp>
      <p:sp>
        <p:nvSpPr>
          <p:cNvPr id="416" name="Shape 416"/>
          <p:cNvSpPr/>
          <p:nvPr/>
        </p:nvSpPr>
        <p:spPr>
          <a:xfrm>
            <a:off x="1071538" y="6357958"/>
            <a:ext cx="2357454" cy="71439"/>
          </a:xfrm>
          <a:prstGeom prst="rect">
            <a:avLst/>
          </a:prstGeom>
          <a:solidFill>
            <a:srgbClr val="FFFF00"/>
          </a:solidFill>
          <a:ln w="25400">
            <a:solidFill/>
          </a:ln>
        </p:spPr>
        <p:txBody>
          <a:bodyPr lIns="0" tIns="0" rIns="0" bIns="0" anchor="ctr"/>
          <a:lstStyle/>
          <a:p>
            <a:pPr lvl="0" algn="ctr"/>
          </a:p>
        </p:txBody>
      </p:sp>
      <p:grpSp>
        <p:nvGrpSpPr>
          <p:cNvPr id="420" name="Group 420"/>
          <p:cNvGrpSpPr/>
          <p:nvPr/>
        </p:nvGrpSpPr>
        <p:grpSpPr>
          <a:xfrm>
            <a:off x="3500429" y="4653847"/>
            <a:ext cx="642963" cy="775417"/>
            <a:chOff x="0" y="0"/>
            <a:chExt cx="642962" cy="775416"/>
          </a:xfrm>
        </p:grpSpPr>
        <p:sp>
          <p:nvSpPr>
            <p:cNvPr id="417" name="Shape 417"/>
            <p:cNvSpPr/>
            <p:nvPr/>
          </p:nvSpPr>
          <p:spPr>
            <a:xfrm rot="16200000">
              <a:off x="-66227" y="66226"/>
              <a:ext cx="775417" cy="642964"/>
            </a:xfrm>
            <a:custGeom>
              <a:avLst/>
              <a:gdLst/>
              <a:ahLst/>
              <a:cxnLst>
                <a:cxn ang="0">
                  <a:pos x="wd2" y="hd2"/>
                </a:cxn>
                <a:cxn ang="5400000">
                  <a:pos x="wd2" y="hd2"/>
                </a:cxn>
                <a:cxn ang="10800000">
                  <a:pos x="wd2" y="hd2"/>
                </a:cxn>
                <a:cxn ang="16200000">
                  <a:pos x="wd2" y="hd2"/>
                </a:cxn>
              </a:cxnLst>
              <a:rect l="0" t="0" r="r" b="b"/>
              <a:pathLst>
                <a:path w="21600" h="20867" fill="norm" stroke="1" extrusionOk="0">
                  <a:moveTo>
                    <a:pt x="18968" y="0"/>
                  </a:moveTo>
                  <a:lnTo>
                    <a:pt x="21600" y="5217"/>
                  </a:lnTo>
                  <a:lnTo>
                    <a:pt x="19398" y="5217"/>
                  </a:lnTo>
                  <a:lnTo>
                    <a:pt x="19398" y="5217"/>
                  </a:lnTo>
                  <a:cubicBezTo>
                    <a:pt x="18290" y="15027"/>
                    <a:pt x="14261" y="21600"/>
                    <a:pt x="9844" y="20801"/>
                  </a:cubicBezTo>
                  <a:lnTo>
                    <a:pt x="9844" y="20801"/>
                  </a:lnTo>
                  <a:cubicBezTo>
                    <a:pt x="13726" y="20099"/>
                    <a:pt x="16986" y="13840"/>
                    <a:pt x="17959" y="5217"/>
                  </a:cubicBezTo>
                  <a:lnTo>
                    <a:pt x="15757" y="5217"/>
                  </a:lnTo>
                  <a:close/>
                  <a:moveTo>
                    <a:pt x="9125" y="20866"/>
                  </a:moveTo>
                  <a:cubicBezTo>
                    <a:pt x="4085" y="20866"/>
                    <a:pt x="0" y="11524"/>
                    <a:pt x="0" y="0"/>
                  </a:cubicBezTo>
                  <a:lnTo>
                    <a:pt x="1438" y="0"/>
                  </a:lnTo>
                  <a:lnTo>
                    <a:pt x="1438" y="0"/>
                  </a:lnTo>
                  <a:cubicBezTo>
                    <a:pt x="1438" y="11524"/>
                    <a:pt x="5524" y="20866"/>
                    <a:pt x="10563" y="20866"/>
                  </a:cubicBezTo>
                  <a:close/>
                </a:path>
              </a:pathLst>
            </a:custGeom>
            <a:solidFill>
              <a:srgbClr val="FF0000"/>
            </a:solidFill>
            <a:ln w="12700" cap="flat">
              <a:noFill/>
              <a:miter lim="400000"/>
            </a:ln>
            <a:effectLst/>
          </p:spPr>
          <p:txBody>
            <a:bodyPr wrap="square" lIns="0" tIns="0" rIns="0" bIns="0" numCol="1" anchor="ctr">
              <a:noAutofit/>
            </a:bodyPr>
            <a:lstStyle/>
            <a:p>
              <a:pPr lvl="0" algn="ctr"/>
            </a:p>
          </p:txBody>
        </p:sp>
        <p:sp>
          <p:nvSpPr>
            <p:cNvPr id="418" name="Shape 418"/>
            <p:cNvSpPr/>
            <p:nvPr/>
          </p:nvSpPr>
          <p:spPr>
            <a:xfrm rot="16200000">
              <a:off x="131871" y="264345"/>
              <a:ext cx="379200"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59" y="21600"/>
                  </a:moveTo>
                  <a:cubicBezTo>
                    <a:pt x="8354" y="21600"/>
                    <a:pt x="0" y="11929"/>
                    <a:pt x="0" y="0"/>
                  </a:cubicBezTo>
                  <a:lnTo>
                    <a:pt x="2941" y="0"/>
                  </a:lnTo>
                  <a:lnTo>
                    <a:pt x="2941" y="0"/>
                  </a:lnTo>
                  <a:cubicBezTo>
                    <a:pt x="2941" y="11929"/>
                    <a:pt x="11295" y="21600"/>
                    <a:pt x="21600" y="2160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lgn="ctr"/>
            </a:p>
          </p:txBody>
        </p:sp>
        <p:sp>
          <p:nvSpPr>
            <p:cNvPr id="419" name="Shape 419"/>
            <p:cNvSpPr/>
            <p:nvPr/>
          </p:nvSpPr>
          <p:spPr>
            <a:xfrm rot="16200000">
              <a:off x="-66237" y="66236"/>
              <a:ext cx="775417" cy="642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44" y="21533"/>
                  </a:moveTo>
                  <a:lnTo>
                    <a:pt x="9844" y="21533"/>
                  </a:lnTo>
                  <a:cubicBezTo>
                    <a:pt x="13726" y="20806"/>
                    <a:pt x="16986" y="14326"/>
                    <a:pt x="17960" y="5400"/>
                  </a:cubicBezTo>
                  <a:lnTo>
                    <a:pt x="15757" y="5400"/>
                  </a:lnTo>
                  <a:lnTo>
                    <a:pt x="18968" y="0"/>
                  </a:lnTo>
                  <a:lnTo>
                    <a:pt x="21600" y="5400"/>
                  </a:lnTo>
                  <a:lnTo>
                    <a:pt x="19398" y="5400"/>
                  </a:lnTo>
                  <a:lnTo>
                    <a:pt x="19398" y="5400"/>
                  </a:lnTo>
                  <a:cubicBezTo>
                    <a:pt x="18358" y="14937"/>
                    <a:pt x="14724" y="21600"/>
                    <a:pt x="10563" y="21600"/>
                  </a:cubicBezTo>
                  <a:lnTo>
                    <a:pt x="9125" y="21600"/>
                  </a:lnTo>
                  <a:cubicBezTo>
                    <a:pt x="4085" y="21600"/>
                    <a:pt x="0" y="11929"/>
                    <a:pt x="0" y="0"/>
                  </a:cubicBezTo>
                  <a:lnTo>
                    <a:pt x="1438" y="0"/>
                  </a:lnTo>
                  <a:lnTo>
                    <a:pt x="1438" y="0"/>
                  </a:lnTo>
                  <a:cubicBezTo>
                    <a:pt x="1438" y="11929"/>
                    <a:pt x="5524" y="21600"/>
                    <a:pt x="10563" y="21600"/>
                  </a:cubicBezTo>
                </a:path>
              </a:pathLst>
            </a:custGeom>
            <a:noFill/>
            <a:ln w="25400" cap="flat">
              <a:solidFill>
                <a:srgbClr val="000000"/>
              </a:solidFill>
              <a:prstDash val="solid"/>
              <a:bevel/>
            </a:ln>
            <a:effectLst/>
          </p:spPr>
          <p:txBody>
            <a:bodyPr wrap="square" lIns="0" tIns="0" rIns="0" bIns="0" numCol="1" anchor="ctr">
              <a:noAutofit/>
            </a:bodyPr>
            <a:lstStyle/>
            <a:p>
              <a:pPr lvl="0" algn="ctr"/>
            </a:p>
          </p:txBody>
        </p:sp>
      </p:grpSp>
      <p:grpSp>
        <p:nvGrpSpPr>
          <p:cNvPr id="424" name="Group 424"/>
          <p:cNvGrpSpPr/>
          <p:nvPr/>
        </p:nvGrpSpPr>
        <p:grpSpPr>
          <a:xfrm>
            <a:off x="3500429" y="5290191"/>
            <a:ext cx="642981" cy="496265"/>
            <a:chOff x="0" y="0"/>
            <a:chExt cx="642979" cy="496264"/>
          </a:xfrm>
        </p:grpSpPr>
        <p:sp>
          <p:nvSpPr>
            <p:cNvPr id="421" name="Shape 421"/>
            <p:cNvSpPr/>
            <p:nvPr/>
          </p:nvSpPr>
          <p:spPr>
            <a:xfrm rot="16200000">
              <a:off x="73357" y="-73358"/>
              <a:ext cx="496265" cy="642980"/>
            </a:xfrm>
            <a:custGeom>
              <a:avLst/>
              <a:gdLst/>
              <a:ahLst/>
              <a:cxnLst>
                <a:cxn ang="0">
                  <a:pos x="wd2" y="hd2"/>
                </a:cxn>
                <a:cxn ang="5400000">
                  <a:pos x="wd2" y="hd2"/>
                </a:cxn>
                <a:cxn ang="10800000">
                  <a:pos x="wd2" y="hd2"/>
                </a:cxn>
                <a:cxn ang="16200000">
                  <a:pos x="wd2" y="hd2"/>
                </a:cxn>
              </a:cxnLst>
              <a:rect l="0" t="0" r="r" b="b"/>
              <a:pathLst>
                <a:path w="21600" h="20634" fill="norm" stroke="1" extrusionOk="0">
                  <a:moveTo>
                    <a:pt x="18215" y="0"/>
                  </a:moveTo>
                  <a:lnTo>
                    <a:pt x="21600" y="4012"/>
                  </a:lnTo>
                  <a:lnTo>
                    <a:pt x="18924" y="4012"/>
                  </a:lnTo>
                  <a:lnTo>
                    <a:pt x="18924" y="4012"/>
                  </a:lnTo>
                  <a:cubicBezTo>
                    <a:pt x="18054" y="14448"/>
                    <a:pt x="13993" y="21600"/>
                    <a:pt x="9545" y="20528"/>
                  </a:cubicBezTo>
                  <a:lnTo>
                    <a:pt x="9545" y="20528"/>
                  </a:lnTo>
                  <a:cubicBezTo>
                    <a:pt x="13338" y="19613"/>
                    <a:pt x="16434" y="12911"/>
                    <a:pt x="17176" y="4012"/>
                  </a:cubicBezTo>
                  <a:lnTo>
                    <a:pt x="14499" y="4012"/>
                  </a:lnTo>
                  <a:close/>
                  <a:moveTo>
                    <a:pt x="8671" y="20633"/>
                  </a:moveTo>
                  <a:cubicBezTo>
                    <a:pt x="3882" y="20633"/>
                    <a:pt x="0" y="11395"/>
                    <a:pt x="0" y="0"/>
                  </a:cubicBezTo>
                  <a:lnTo>
                    <a:pt x="1748" y="0"/>
                  </a:lnTo>
                  <a:lnTo>
                    <a:pt x="1748" y="0"/>
                  </a:lnTo>
                  <a:cubicBezTo>
                    <a:pt x="1748" y="11395"/>
                    <a:pt x="5630" y="20633"/>
                    <a:pt x="10419" y="20633"/>
                  </a:cubicBezTo>
                  <a:close/>
                </a:path>
              </a:pathLst>
            </a:custGeom>
            <a:solidFill>
              <a:srgbClr val="FF0000"/>
            </a:solidFill>
            <a:ln w="12700" cap="flat">
              <a:noFill/>
              <a:miter lim="400000"/>
            </a:ln>
            <a:effectLst/>
          </p:spPr>
          <p:txBody>
            <a:bodyPr wrap="square" lIns="0" tIns="0" rIns="0" bIns="0" numCol="1" anchor="ctr">
              <a:noAutofit/>
            </a:bodyPr>
            <a:lstStyle/>
            <a:p>
              <a:pPr lvl="0" algn="ctr"/>
            </a:p>
          </p:txBody>
        </p:sp>
        <p:sp>
          <p:nvSpPr>
            <p:cNvPr id="422" name="Shape 422"/>
            <p:cNvSpPr/>
            <p:nvPr/>
          </p:nvSpPr>
          <p:spPr>
            <a:xfrm rot="16200000">
              <a:off x="201786" y="55108"/>
              <a:ext cx="239370"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76" y="21600"/>
                  </a:moveTo>
                  <a:cubicBezTo>
                    <a:pt x="8048" y="21600"/>
                    <a:pt x="0" y="11929"/>
                    <a:pt x="0" y="0"/>
                  </a:cubicBezTo>
                  <a:lnTo>
                    <a:pt x="3624" y="0"/>
                  </a:lnTo>
                  <a:lnTo>
                    <a:pt x="3624" y="0"/>
                  </a:lnTo>
                  <a:cubicBezTo>
                    <a:pt x="3624" y="11929"/>
                    <a:pt x="11672" y="21600"/>
                    <a:pt x="21600" y="2160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lgn="ctr"/>
            </a:p>
          </p:txBody>
        </p:sp>
        <p:sp>
          <p:nvSpPr>
            <p:cNvPr id="423" name="Shape 423"/>
            <p:cNvSpPr/>
            <p:nvPr/>
          </p:nvSpPr>
          <p:spPr>
            <a:xfrm rot="16200000">
              <a:off x="73339" y="-73340"/>
              <a:ext cx="496265" cy="642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45" y="21490"/>
                  </a:moveTo>
                  <a:lnTo>
                    <a:pt x="9545" y="21490"/>
                  </a:lnTo>
                  <a:cubicBezTo>
                    <a:pt x="13338" y="20533"/>
                    <a:pt x="16434" y="13516"/>
                    <a:pt x="17176" y="4200"/>
                  </a:cubicBezTo>
                  <a:lnTo>
                    <a:pt x="14499" y="4200"/>
                  </a:lnTo>
                  <a:lnTo>
                    <a:pt x="18215" y="0"/>
                  </a:lnTo>
                  <a:lnTo>
                    <a:pt x="21600" y="4200"/>
                  </a:lnTo>
                  <a:lnTo>
                    <a:pt x="18924" y="4200"/>
                  </a:lnTo>
                  <a:lnTo>
                    <a:pt x="18924" y="4200"/>
                  </a:lnTo>
                  <a:cubicBezTo>
                    <a:pt x="18119" y="14313"/>
                    <a:pt x="14557" y="21600"/>
                    <a:pt x="10419" y="21600"/>
                  </a:cubicBezTo>
                  <a:lnTo>
                    <a:pt x="8671" y="21600"/>
                  </a:lnTo>
                  <a:cubicBezTo>
                    <a:pt x="3882" y="21600"/>
                    <a:pt x="0" y="11929"/>
                    <a:pt x="0" y="0"/>
                  </a:cubicBezTo>
                  <a:lnTo>
                    <a:pt x="1748" y="0"/>
                  </a:lnTo>
                  <a:lnTo>
                    <a:pt x="1748" y="0"/>
                  </a:lnTo>
                  <a:cubicBezTo>
                    <a:pt x="1748" y="11929"/>
                    <a:pt x="5630" y="21600"/>
                    <a:pt x="10419" y="21600"/>
                  </a:cubicBezTo>
                </a:path>
              </a:pathLst>
            </a:custGeom>
            <a:noFill/>
            <a:ln w="25400" cap="flat">
              <a:solidFill>
                <a:srgbClr val="000000"/>
              </a:solidFill>
              <a:prstDash val="solid"/>
              <a:bevel/>
            </a:ln>
            <a:effectLst/>
          </p:spPr>
          <p:txBody>
            <a:bodyPr wrap="square" lIns="0" tIns="0" rIns="0" bIns="0" numCol="1" anchor="ctr">
              <a:noAutofit/>
            </a:bodyPr>
            <a:lstStyle/>
            <a:p>
              <a:pPr lvl="0" algn="ctr"/>
            </a:p>
          </p:txBody>
        </p:sp>
      </p:grpSp>
      <p:grpSp>
        <p:nvGrpSpPr>
          <p:cNvPr id="428" name="Group 428"/>
          <p:cNvGrpSpPr/>
          <p:nvPr/>
        </p:nvGrpSpPr>
        <p:grpSpPr>
          <a:xfrm>
            <a:off x="3500430" y="4229755"/>
            <a:ext cx="642953" cy="1056633"/>
            <a:chOff x="0" y="0"/>
            <a:chExt cx="642952" cy="1056631"/>
          </a:xfrm>
        </p:grpSpPr>
        <p:sp>
          <p:nvSpPr>
            <p:cNvPr id="425" name="Shape 425"/>
            <p:cNvSpPr/>
            <p:nvPr/>
          </p:nvSpPr>
          <p:spPr>
            <a:xfrm rot="16200000">
              <a:off x="-206840" y="206839"/>
              <a:ext cx="1056633" cy="642954"/>
            </a:xfrm>
            <a:custGeom>
              <a:avLst/>
              <a:gdLst/>
              <a:ahLst/>
              <a:cxnLst>
                <a:cxn ang="0">
                  <a:pos x="wd2" y="hd2"/>
                </a:cxn>
                <a:cxn ang="5400000">
                  <a:pos x="wd2" y="hd2"/>
                </a:cxn>
                <a:cxn ang="10800000">
                  <a:pos x="wd2" y="hd2"/>
                </a:cxn>
                <a:cxn ang="16200000">
                  <a:pos x="wd2" y="hd2"/>
                </a:cxn>
              </a:cxnLst>
              <a:rect l="0" t="0" r="r" b="b"/>
              <a:pathLst>
                <a:path w="21600" h="21081" fill="norm" stroke="1" extrusionOk="0">
                  <a:moveTo>
                    <a:pt x="19762" y="0"/>
                  </a:moveTo>
                  <a:lnTo>
                    <a:pt x="21600" y="5270"/>
                  </a:lnTo>
                  <a:lnTo>
                    <a:pt x="19984" y="5270"/>
                  </a:lnTo>
                  <a:lnTo>
                    <a:pt x="19984" y="5270"/>
                  </a:lnTo>
                  <a:cubicBezTo>
                    <a:pt x="18838" y="14997"/>
                    <a:pt x="14721" y="21600"/>
                    <a:pt x="10145" y="21049"/>
                  </a:cubicBezTo>
                  <a:lnTo>
                    <a:pt x="10145" y="21049"/>
                  </a:lnTo>
                  <a:cubicBezTo>
                    <a:pt x="14328" y="20545"/>
                    <a:pt x="17881" y="14162"/>
                    <a:pt x="18928" y="5270"/>
                  </a:cubicBezTo>
                  <a:lnTo>
                    <a:pt x="17312" y="5270"/>
                  </a:lnTo>
                  <a:close/>
                  <a:moveTo>
                    <a:pt x="9617" y="21080"/>
                  </a:moveTo>
                  <a:cubicBezTo>
                    <a:pt x="4306" y="21080"/>
                    <a:pt x="0" y="11642"/>
                    <a:pt x="0" y="0"/>
                  </a:cubicBezTo>
                  <a:lnTo>
                    <a:pt x="1056" y="0"/>
                  </a:lnTo>
                  <a:lnTo>
                    <a:pt x="1056" y="0"/>
                  </a:lnTo>
                  <a:cubicBezTo>
                    <a:pt x="1056" y="11642"/>
                    <a:pt x="5361" y="21080"/>
                    <a:pt x="10672" y="21080"/>
                  </a:cubicBezTo>
                  <a:close/>
                </a:path>
              </a:pathLst>
            </a:custGeom>
            <a:solidFill>
              <a:srgbClr val="FF0000"/>
            </a:solidFill>
            <a:ln w="12700" cap="flat">
              <a:noFill/>
              <a:miter lim="400000"/>
            </a:ln>
            <a:effectLst/>
          </p:spPr>
          <p:txBody>
            <a:bodyPr wrap="square" lIns="0" tIns="0" rIns="0" bIns="0" numCol="1" anchor="ctr">
              <a:noAutofit/>
            </a:bodyPr>
            <a:lstStyle/>
            <a:p>
              <a:pPr lvl="0" algn="ctr"/>
            </a:p>
          </p:txBody>
        </p:sp>
        <p:sp>
          <p:nvSpPr>
            <p:cNvPr id="426" name="Shape 426"/>
            <p:cNvSpPr/>
            <p:nvPr/>
          </p:nvSpPr>
          <p:spPr>
            <a:xfrm rot="16200000">
              <a:off x="60433" y="474123"/>
              <a:ext cx="522076"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64" y="21600"/>
                  </a:moveTo>
                  <a:cubicBezTo>
                    <a:pt x="8714" y="21600"/>
                    <a:pt x="0" y="11929"/>
                    <a:pt x="0" y="0"/>
                  </a:cubicBezTo>
                  <a:lnTo>
                    <a:pt x="2136" y="0"/>
                  </a:lnTo>
                  <a:lnTo>
                    <a:pt x="2136" y="0"/>
                  </a:lnTo>
                  <a:cubicBezTo>
                    <a:pt x="2136" y="11929"/>
                    <a:pt x="10851" y="21600"/>
                    <a:pt x="21600" y="2160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lgn="ctr"/>
            </a:p>
          </p:txBody>
        </p:sp>
        <p:sp>
          <p:nvSpPr>
            <p:cNvPr id="427" name="Shape 427"/>
            <p:cNvSpPr/>
            <p:nvPr/>
          </p:nvSpPr>
          <p:spPr>
            <a:xfrm rot="16200000">
              <a:off x="-206845" y="206844"/>
              <a:ext cx="1056633" cy="642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45" y="21567"/>
                  </a:moveTo>
                  <a:lnTo>
                    <a:pt x="10145" y="21567"/>
                  </a:lnTo>
                  <a:cubicBezTo>
                    <a:pt x="14328" y="21051"/>
                    <a:pt x="17881" y="14511"/>
                    <a:pt x="18928" y="5400"/>
                  </a:cubicBezTo>
                  <a:lnTo>
                    <a:pt x="17312" y="5400"/>
                  </a:lnTo>
                  <a:lnTo>
                    <a:pt x="19762" y="0"/>
                  </a:lnTo>
                  <a:lnTo>
                    <a:pt x="21600" y="5400"/>
                  </a:lnTo>
                  <a:lnTo>
                    <a:pt x="19984" y="5400"/>
                  </a:lnTo>
                  <a:lnTo>
                    <a:pt x="19984" y="5400"/>
                  </a:lnTo>
                  <a:cubicBezTo>
                    <a:pt x="18888" y="14937"/>
                    <a:pt x="15058" y="21600"/>
                    <a:pt x="10672" y="21600"/>
                  </a:cubicBezTo>
                  <a:lnTo>
                    <a:pt x="9617" y="21600"/>
                  </a:lnTo>
                  <a:cubicBezTo>
                    <a:pt x="4306" y="21600"/>
                    <a:pt x="0" y="11929"/>
                    <a:pt x="0" y="0"/>
                  </a:cubicBezTo>
                  <a:lnTo>
                    <a:pt x="1056" y="0"/>
                  </a:lnTo>
                  <a:lnTo>
                    <a:pt x="1056" y="0"/>
                  </a:lnTo>
                  <a:cubicBezTo>
                    <a:pt x="1056" y="11929"/>
                    <a:pt x="5361" y="21600"/>
                    <a:pt x="10672" y="21600"/>
                  </a:cubicBezTo>
                </a:path>
              </a:pathLst>
            </a:custGeom>
            <a:noFill/>
            <a:ln w="25400" cap="flat">
              <a:solidFill>
                <a:srgbClr val="000000"/>
              </a:solidFill>
              <a:prstDash val="solid"/>
              <a:bevel/>
            </a:ln>
            <a:effectLst/>
          </p:spPr>
          <p:txBody>
            <a:bodyPr wrap="square" lIns="0" tIns="0" rIns="0" bIns="0" numCol="1" anchor="ctr">
              <a:noAutofit/>
            </a:bodyPr>
            <a:lstStyle/>
            <a:p>
              <a:pPr lvl="0" algn="ctr"/>
            </a:p>
          </p:txBody>
        </p:sp>
      </p:grpSp>
      <p:grpSp>
        <p:nvGrpSpPr>
          <p:cNvPr id="432" name="Group 432"/>
          <p:cNvGrpSpPr/>
          <p:nvPr/>
        </p:nvGrpSpPr>
        <p:grpSpPr>
          <a:xfrm>
            <a:off x="3500430" y="4008636"/>
            <a:ext cx="642974" cy="634810"/>
            <a:chOff x="0" y="0"/>
            <a:chExt cx="642973" cy="634809"/>
          </a:xfrm>
        </p:grpSpPr>
        <p:sp>
          <p:nvSpPr>
            <p:cNvPr id="429" name="Shape 429"/>
            <p:cNvSpPr/>
            <p:nvPr/>
          </p:nvSpPr>
          <p:spPr>
            <a:xfrm rot="16200000">
              <a:off x="4082" y="-4083"/>
              <a:ext cx="634810" cy="642975"/>
            </a:xfrm>
            <a:custGeom>
              <a:avLst/>
              <a:gdLst/>
              <a:ahLst/>
              <a:cxnLst>
                <a:cxn ang="0">
                  <a:pos x="wd2" y="hd2"/>
                </a:cxn>
                <a:cxn ang="5400000">
                  <a:pos x="wd2" y="hd2"/>
                </a:cxn>
                <a:cxn ang="10800000">
                  <a:pos x="wd2" y="hd2"/>
                </a:cxn>
                <a:cxn ang="16200000">
                  <a:pos x="wd2" y="hd2"/>
                </a:cxn>
              </a:cxnLst>
              <a:rect l="0" t="0" r="r" b="b"/>
              <a:pathLst>
                <a:path w="21600" h="20677" fill="norm" stroke="1" extrusionOk="0">
                  <a:moveTo>
                    <a:pt x="18308" y="0"/>
                  </a:moveTo>
                  <a:lnTo>
                    <a:pt x="21600" y="5169"/>
                  </a:lnTo>
                  <a:lnTo>
                    <a:pt x="18910" y="5169"/>
                  </a:lnTo>
                  <a:lnTo>
                    <a:pt x="18910" y="5169"/>
                  </a:lnTo>
                  <a:cubicBezTo>
                    <a:pt x="17834" y="15057"/>
                    <a:pt x="13876" y="21600"/>
                    <a:pt x="9593" y="20571"/>
                  </a:cubicBezTo>
                  <a:lnTo>
                    <a:pt x="9593" y="20571"/>
                  </a:lnTo>
                  <a:cubicBezTo>
                    <a:pt x="13224" y="19698"/>
                    <a:pt x="16241" y="13551"/>
                    <a:pt x="17153" y="5169"/>
                  </a:cubicBezTo>
                  <a:lnTo>
                    <a:pt x="14463" y="5169"/>
                  </a:lnTo>
                  <a:close/>
                  <a:moveTo>
                    <a:pt x="8715" y="20676"/>
                  </a:moveTo>
                  <a:cubicBezTo>
                    <a:pt x="3902" y="20676"/>
                    <a:pt x="0" y="11419"/>
                    <a:pt x="0" y="0"/>
                  </a:cubicBezTo>
                  <a:lnTo>
                    <a:pt x="1757" y="0"/>
                  </a:lnTo>
                  <a:lnTo>
                    <a:pt x="1757" y="0"/>
                  </a:lnTo>
                  <a:cubicBezTo>
                    <a:pt x="1757" y="11419"/>
                    <a:pt x="5659" y="20676"/>
                    <a:pt x="10472" y="20676"/>
                  </a:cubicBezTo>
                  <a:close/>
                </a:path>
              </a:pathLst>
            </a:custGeom>
            <a:solidFill>
              <a:srgbClr val="FF0000"/>
            </a:solidFill>
            <a:ln w="12700" cap="flat">
              <a:noFill/>
              <a:miter lim="400000"/>
            </a:ln>
            <a:effectLst/>
          </p:spPr>
          <p:txBody>
            <a:bodyPr wrap="square" lIns="0" tIns="0" rIns="0" bIns="0" numCol="1" anchor="ctr">
              <a:noAutofit/>
            </a:bodyPr>
            <a:lstStyle/>
            <a:p>
              <a:pPr lvl="0" algn="ctr"/>
            </a:p>
          </p:txBody>
        </p:sp>
        <p:sp>
          <p:nvSpPr>
            <p:cNvPr id="430" name="Shape 430"/>
            <p:cNvSpPr/>
            <p:nvPr/>
          </p:nvSpPr>
          <p:spPr>
            <a:xfrm rot="16200000">
              <a:off x="167590" y="159457"/>
              <a:ext cx="307762"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76" y="21600"/>
                  </a:moveTo>
                  <a:cubicBezTo>
                    <a:pt x="8048" y="21600"/>
                    <a:pt x="0" y="11929"/>
                    <a:pt x="0" y="0"/>
                  </a:cubicBezTo>
                  <a:lnTo>
                    <a:pt x="3624" y="0"/>
                  </a:lnTo>
                  <a:lnTo>
                    <a:pt x="3624" y="0"/>
                  </a:lnTo>
                  <a:cubicBezTo>
                    <a:pt x="3624" y="11929"/>
                    <a:pt x="11672" y="21600"/>
                    <a:pt x="21600" y="2160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lvl="0" algn="ctr"/>
            </a:p>
          </p:txBody>
        </p:sp>
        <p:sp>
          <p:nvSpPr>
            <p:cNvPr id="431" name="Shape 431"/>
            <p:cNvSpPr/>
            <p:nvPr/>
          </p:nvSpPr>
          <p:spPr>
            <a:xfrm rot="16200000">
              <a:off x="4066" y="-4067"/>
              <a:ext cx="634810" cy="642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93" y="21490"/>
                  </a:moveTo>
                  <a:lnTo>
                    <a:pt x="9593" y="21490"/>
                  </a:lnTo>
                  <a:cubicBezTo>
                    <a:pt x="13224" y="20578"/>
                    <a:pt x="16241" y="14157"/>
                    <a:pt x="17153" y="5400"/>
                  </a:cubicBezTo>
                  <a:lnTo>
                    <a:pt x="14463" y="5400"/>
                  </a:lnTo>
                  <a:lnTo>
                    <a:pt x="18308" y="0"/>
                  </a:lnTo>
                  <a:lnTo>
                    <a:pt x="21600" y="5400"/>
                  </a:lnTo>
                  <a:lnTo>
                    <a:pt x="18910" y="5400"/>
                  </a:lnTo>
                  <a:lnTo>
                    <a:pt x="18910" y="5400"/>
                  </a:lnTo>
                  <a:cubicBezTo>
                    <a:pt x="17917" y="14937"/>
                    <a:pt x="14446" y="21600"/>
                    <a:pt x="10472" y="21600"/>
                  </a:cubicBezTo>
                  <a:lnTo>
                    <a:pt x="8715" y="21600"/>
                  </a:lnTo>
                  <a:cubicBezTo>
                    <a:pt x="3902" y="21600"/>
                    <a:pt x="0" y="11929"/>
                    <a:pt x="0" y="0"/>
                  </a:cubicBezTo>
                  <a:lnTo>
                    <a:pt x="1757" y="0"/>
                  </a:lnTo>
                  <a:lnTo>
                    <a:pt x="1757" y="0"/>
                  </a:lnTo>
                  <a:cubicBezTo>
                    <a:pt x="1757" y="11929"/>
                    <a:pt x="5659" y="21600"/>
                    <a:pt x="10472" y="21600"/>
                  </a:cubicBezTo>
                </a:path>
              </a:pathLst>
            </a:custGeom>
            <a:noFill/>
            <a:ln w="25400" cap="flat">
              <a:solidFill>
                <a:srgbClr val="000000"/>
              </a:solidFill>
              <a:prstDash val="solid"/>
              <a:bevel/>
            </a:ln>
            <a:effectLst/>
          </p:spPr>
          <p:txBody>
            <a:bodyPr wrap="square" lIns="0" tIns="0" rIns="0" bIns="0" numCol="1" anchor="ctr">
              <a:noAutofit/>
            </a:bodyPr>
            <a:lstStyle/>
            <a:p>
              <a:pPr lvl="0" algn="ctr"/>
            </a:p>
          </p:txBody>
        </p:sp>
      </p:grpSp>
      <p:grpSp>
        <p:nvGrpSpPr>
          <p:cNvPr id="435" name="Group 435"/>
          <p:cNvGrpSpPr/>
          <p:nvPr/>
        </p:nvGrpSpPr>
        <p:grpSpPr>
          <a:xfrm>
            <a:off x="5429255" y="5072074"/>
            <a:ext cx="2357455" cy="914401"/>
            <a:chOff x="0" y="0"/>
            <a:chExt cx="2357453" cy="914400"/>
          </a:xfrm>
        </p:grpSpPr>
        <p:sp>
          <p:nvSpPr>
            <p:cNvPr id="433" name="Shape 433"/>
            <p:cNvSpPr/>
            <p:nvPr/>
          </p:nvSpPr>
          <p:spPr>
            <a:xfrm>
              <a:off x="0" y="0"/>
              <a:ext cx="2357454" cy="914400"/>
            </a:xfrm>
            <a:prstGeom prst="rect">
              <a:avLst/>
            </a:prstGeom>
            <a:noFill/>
            <a:ln w="25400" cap="flat">
              <a:solidFill>
                <a:srgbClr val="000000"/>
              </a:solidFill>
              <a:prstDash val="solid"/>
              <a:bevel/>
            </a:ln>
            <a:effectLst/>
          </p:spPr>
          <p:txBody>
            <a:bodyPr wrap="square" lIns="0" tIns="0" rIns="0" bIns="0" numCol="1" anchor="ctr">
              <a:noAutofit/>
            </a:bodyPr>
            <a:lstStyle/>
            <a:p>
              <a:pPr lvl="0" algn="ctr">
                <a:defRPr sz="2400"/>
              </a:pPr>
            </a:p>
          </p:txBody>
        </p:sp>
        <p:sp>
          <p:nvSpPr>
            <p:cNvPr id="434" name="Shape 434"/>
            <p:cNvSpPr/>
            <p:nvPr/>
          </p:nvSpPr>
          <p:spPr>
            <a:xfrm>
              <a:off x="0" y="233679"/>
              <a:ext cx="2357454"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400"/>
              </a:lvl1pPr>
            </a:lstStyle>
            <a:p>
              <a:pPr lvl="0">
                <a:defRPr sz="1800"/>
              </a:pPr>
              <a:r>
                <a:rPr sz="2400"/>
                <a:t>e assim vai...</a:t>
              </a:r>
            </a:p>
          </p:txBody>
        </p:sp>
      </p:grpSp>
      <p:sp>
        <p:nvSpPr>
          <p:cNvPr id="436" name="Shape 436"/>
          <p:cNvSpPr/>
          <p:nvPr/>
        </p:nvSpPr>
        <p:spPr>
          <a:xfrm>
            <a:off x="1714480" y="3500437"/>
            <a:ext cx="106598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Program</a:t>
            </a:r>
            <a:r>
              <a:t>a</a:t>
            </a:r>
          </a:p>
        </p:txBody>
      </p:sp>
      <p:sp>
        <p:nvSpPr>
          <p:cNvPr id="437" name="Shape 437"/>
          <p:cNvSpPr/>
          <p:nvPr>
            <p:ph type="body" idx="1"/>
          </p:nvPr>
        </p:nvSpPr>
        <p:spPr>
          <a:xfrm>
            <a:off x="457200" y="1600200"/>
            <a:ext cx="8229600" cy="4525963"/>
          </a:xfrm>
          <a:prstGeom prst="rect">
            <a:avLst/>
          </a:prstGeom>
        </p:spPr>
        <p:txBody>
          <a:bodyPr/>
          <a:lstStyle/>
          <a:p>
            <a:pPr lvl="0"/>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Shape 439"/>
          <p:cNvSpPr/>
          <p:nvPr>
            <p:ph type="title"/>
          </p:nvPr>
        </p:nvSpPr>
        <p:spPr>
          <a:xfrm>
            <a:off x="457200" y="274638"/>
            <a:ext cx="8229600" cy="1143001"/>
          </a:xfrm>
          <a:prstGeom prst="rect">
            <a:avLst/>
          </a:prstGeom>
        </p:spPr>
        <p:txBody>
          <a:bodyPr/>
          <a:lstStyle/>
          <a:p>
            <a:pPr lvl="0">
              <a:defRPr sz="1800"/>
            </a:pPr>
            <a:r>
              <a:rPr sz="4400"/>
              <a:t>Slicing de programas</a:t>
            </a:r>
          </a:p>
        </p:txBody>
      </p:sp>
      <p:sp>
        <p:nvSpPr>
          <p:cNvPr id="440" name="Shape 440"/>
          <p:cNvSpPr/>
          <p:nvPr/>
        </p:nvSpPr>
        <p:spPr>
          <a:xfrm>
            <a:off x="4071933" y="3472503"/>
            <a:ext cx="584559"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Slice</a:t>
            </a:r>
          </a:p>
        </p:txBody>
      </p:sp>
      <p:grpSp>
        <p:nvGrpSpPr>
          <p:cNvPr id="443" name="Group 443"/>
          <p:cNvGrpSpPr/>
          <p:nvPr/>
        </p:nvGrpSpPr>
        <p:grpSpPr>
          <a:xfrm>
            <a:off x="6143635" y="3652406"/>
            <a:ext cx="2714645" cy="2756435"/>
            <a:chOff x="0" y="0"/>
            <a:chExt cx="2714643" cy="2756434"/>
          </a:xfrm>
        </p:grpSpPr>
        <p:sp>
          <p:nvSpPr>
            <p:cNvPr id="441" name="Shape 441"/>
            <p:cNvSpPr/>
            <p:nvPr/>
          </p:nvSpPr>
          <p:spPr>
            <a:xfrm>
              <a:off x="0" y="-1"/>
              <a:ext cx="2714644" cy="2756436"/>
            </a:xfrm>
            <a:prstGeom prst="rect">
              <a:avLst/>
            </a:pr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sz="2400"/>
              </a:pPr>
            </a:p>
          </p:txBody>
        </p:sp>
        <p:sp>
          <p:nvSpPr>
            <p:cNvPr id="442" name="Shape 442"/>
            <p:cNvSpPr/>
            <p:nvPr/>
          </p:nvSpPr>
          <p:spPr>
            <a:xfrm>
              <a:off x="0" y="87896"/>
              <a:ext cx="2714644" cy="2580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400"/>
              </a:lvl1pPr>
            </a:lstStyle>
            <a:p>
              <a:pPr lvl="0">
                <a:defRPr sz="1800"/>
              </a:pPr>
              <a:r>
                <a:rPr sz="2400"/>
                <a:t>O slice contém as partes do programa relacionadas a asserção. Deve focar nelas para depuração!</a:t>
              </a:r>
            </a:p>
          </p:txBody>
        </p:sp>
      </p:grpSp>
      <p:sp>
        <p:nvSpPr>
          <p:cNvPr id="444" name="Shape 444"/>
          <p:cNvSpPr/>
          <p:nvPr/>
        </p:nvSpPr>
        <p:spPr>
          <a:xfrm>
            <a:off x="1142975" y="3470790"/>
            <a:ext cx="1065980"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Program</a:t>
            </a:r>
            <a:r>
              <a:t>a</a:t>
            </a:r>
          </a:p>
        </p:txBody>
      </p:sp>
      <p:sp>
        <p:nvSpPr>
          <p:cNvPr id="445" name="Shape 445"/>
          <p:cNvSpPr/>
          <p:nvPr/>
        </p:nvSpPr>
        <p:spPr>
          <a:xfrm>
            <a:off x="500034" y="3899418"/>
            <a:ext cx="2357454" cy="2571769"/>
          </a:xfrm>
          <a:prstGeom prst="rect">
            <a:avLst/>
          </a:prstGeom>
          <a:solidFill>
            <a:srgbClr val="FFFFFF"/>
          </a:solidFill>
          <a:ln w="25400">
            <a:solidFill/>
          </a:ln>
        </p:spPr>
        <p:txBody>
          <a:bodyPr lIns="0" tIns="0" rIns="0" bIns="0" anchor="ctr"/>
          <a:lstStyle/>
          <a:p>
            <a:pPr lvl="0" algn="ctr"/>
          </a:p>
        </p:txBody>
      </p:sp>
      <p:sp>
        <p:nvSpPr>
          <p:cNvPr id="446" name="Shape 446"/>
          <p:cNvSpPr/>
          <p:nvPr/>
        </p:nvSpPr>
        <p:spPr>
          <a:xfrm>
            <a:off x="500034" y="3970856"/>
            <a:ext cx="2357454" cy="357191"/>
          </a:xfrm>
          <a:prstGeom prst="rect">
            <a:avLst/>
          </a:prstGeom>
          <a:solidFill>
            <a:srgbClr val="FFFF00"/>
          </a:solidFill>
          <a:ln w="25400">
            <a:solidFill/>
          </a:ln>
        </p:spPr>
        <p:txBody>
          <a:bodyPr lIns="0" tIns="0" rIns="0" bIns="0" anchor="ctr"/>
          <a:lstStyle/>
          <a:p>
            <a:pPr lvl="0" algn="ctr"/>
          </a:p>
        </p:txBody>
      </p:sp>
      <p:sp>
        <p:nvSpPr>
          <p:cNvPr id="447" name="Shape 447"/>
          <p:cNvSpPr/>
          <p:nvPr/>
        </p:nvSpPr>
        <p:spPr>
          <a:xfrm>
            <a:off x="500034" y="4542359"/>
            <a:ext cx="2357454" cy="214315"/>
          </a:xfrm>
          <a:prstGeom prst="rect">
            <a:avLst/>
          </a:prstGeom>
          <a:solidFill>
            <a:srgbClr val="FFFF00"/>
          </a:solidFill>
          <a:ln w="25400">
            <a:solidFill/>
          </a:ln>
        </p:spPr>
        <p:txBody>
          <a:bodyPr lIns="0" tIns="0" rIns="0" bIns="0" anchor="ctr"/>
          <a:lstStyle/>
          <a:p>
            <a:pPr lvl="0" algn="ctr"/>
          </a:p>
        </p:txBody>
      </p:sp>
      <p:sp>
        <p:nvSpPr>
          <p:cNvPr id="448" name="Shape 448"/>
          <p:cNvSpPr/>
          <p:nvPr/>
        </p:nvSpPr>
        <p:spPr>
          <a:xfrm>
            <a:off x="500034" y="5256739"/>
            <a:ext cx="2357454" cy="142877"/>
          </a:xfrm>
          <a:prstGeom prst="rect">
            <a:avLst/>
          </a:prstGeom>
          <a:solidFill>
            <a:srgbClr val="FFFF00"/>
          </a:solidFill>
          <a:ln w="25400">
            <a:solidFill/>
          </a:ln>
        </p:spPr>
        <p:txBody>
          <a:bodyPr lIns="0" tIns="0" rIns="0" bIns="0" anchor="ctr"/>
          <a:lstStyle/>
          <a:p>
            <a:pPr lvl="0" algn="ctr"/>
          </a:p>
        </p:txBody>
      </p:sp>
      <p:sp>
        <p:nvSpPr>
          <p:cNvPr id="449" name="Shape 449"/>
          <p:cNvSpPr/>
          <p:nvPr/>
        </p:nvSpPr>
        <p:spPr>
          <a:xfrm>
            <a:off x="500034" y="5613929"/>
            <a:ext cx="2357454" cy="642943"/>
          </a:xfrm>
          <a:prstGeom prst="rect">
            <a:avLst/>
          </a:prstGeom>
          <a:solidFill>
            <a:srgbClr val="FFFF00"/>
          </a:solidFill>
          <a:ln w="25400">
            <a:solidFill/>
          </a:ln>
        </p:spPr>
        <p:txBody>
          <a:bodyPr lIns="0" tIns="0" rIns="0" bIns="0" anchor="ctr"/>
          <a:lstStyle/>
          <a:p>
            <a:pPr lvl="0" algn="ctr"/>
          </a:p>
        </p:txBody>
      </p:sp>
      <p:sp>
        <p:nvSpPr>
          <p:cNvPr id="450" name="Shape 450"/>
          <p:cNvSpPr/>
          <p:nvPr/>
        </p:nvSpPr>
        <p:spPr>
          <a:xfrm>
            <a:off x="500034" y="6328309"/>
            <a:ext cx="2357454" cy="71439"/>
          </a:xfrm>
          <a:prstGeom prst="rect">
            <a:avLst/>
          </a:prstGeom>
          <a:solidFill>
            <a:srgbClr val="FFFF00"/>
          </a:solidFill>
          <a:ln w="25400">
            <a:solidFill/>
          </a:ln>
        </p:spPr>
        <p:txBody>
          <a:bodyPr lIns="0" tIns="0" rIns="0" bIns="0" anchor="ctr"/>
          <a:lstStyle/>
          <a:p>
            <a:pPr lvl="0" algn="ctr"/>
          </a:p>
        </p:txBody>
      </p:sp>
      <p:sp>
        <p:nvSpPr>
          <p:cNvPr id="451" name="Shape 451"/>
          <p:cNvSpPr/>
          <p:nvPr/>
        </p:nvSpPr>
        <p:spPr>
          <a:xfrm>
            <a:off x="3214678" y="3970856"/>
            <a:ext cx="2357454" cy="357191"/>
          </a:xfrm>
          <a:prstGeom prst="rect">
            <a:avLst/>
          </a:prstGeom>
          <a:solidFill>
            <a:srgbClr val="FFFF00"/>
          </a:solidFill>
          <a:ln w="25400">
            <a:solidFill/>
          </a:ln>
        </p:spPr>
        <p:txBody>
          <a:bodyPr lIns="0" tIns="0" rIns="0" bIns="0" anchor="ctr"/>
          <a:lstStyle/>
          <a:p>
            <a:pPr lvl="0" algn="ctr"/>
          </a:p>
        </p:txBody>
      </p:sp>
      <p:sp>
        <p:nvSpPr>
          <p:cNvPr id="452" name="Shape 452"/>
          <p:cNvSpPr/>
          <p:nvPr/>
        </p:nvSpPr>
        <p:spPr>
          <a:xfrm>
            <a:off x="3214678" y="4542359"/>
            <a:ext cx="2357454" cy="214315"/>
          </a:xfrm>
          <a:prstGeom prst="rect">
            <a:avLst/>
          </a:prstGeom>
          <a:solidFill>
            <a:srgbClr val="FFFF00"/>
          </a:solidFill>
          <a:ln w="25400">
            <a:solidFill/>
          </a:ln>
        </p:spPr>
        <p:txBody>
          <a:bodyPr lIns="0" tIns="0" rIns="0" bIns="0" anchor="ctr"/>
          <a:lstStyle/>
          <a:p>
            <a:pPr lvl="0" algn="ctr"/>
          </a:p>
        </p:txBody>
      </p:sp>
      <p:sp>
        <p:nvSpPr>
          <p:cNvPr id="453" name="Shape 453"/>
          <p:cNvSpPr/>
          <p:nvPr/>
        </p:nvSpPr>
        <p:spPr>
          <a:xfrm>
            <a:off x="3214678" y="5256739"/>
            <a:ext cx="2357454" cy="142877"/>
          </a:xfrm>
          <a:prstGeom prst="rect">
            <a:avLst/>
          </a:prstGeom>
          <a:solidFill>
            <a:srgbClr val="FFFF00"/>
          </a:solidFill>
          <a:ln w="25400">
            <a:solidFill/>
          </a:ln>
        </p:spPr>
        <p:txBody>
          <a:bodyPr lIns="0" tIns="0" rIns="0" bIns="0" anchor="ctr"/>
          <a:lstStyle/>
          <a:p>
            <a:pPr lvl="0" algn="ctr"/>
          </a:p>
        </p:txBody>
      </p:sp>
      <p:sp>
        <p:nvSpPr>
          <p:cNvPr id="454" name="Shape 454"/>
          <p:cNvSpPr/>
          <p:nvPr/>
        </p:nvSpPr>
        <p:spPr>
          <a:xfrm>
            <a:off x="3214678" y="5613929"/>
            <a:ext cx="2357454" cy="642943"/>
          </a:xfrm>
          <a:prstGeom prst="rect">
            <a:avLst/>
          </a:prstGeom>
          <a:solidFill>
            <a:srgbClr val="FFFF00"/>
          </a:solidFill>
          <a:ln w="25400">
            <a:solidFill/>
          </a:ln>
        </p:spPr>
        <p:txBody>
          <a:bodyPr lIns="0" tIns="0" rIns="0" bIns="0" anchor="ctr"/>
          <a:lstStyle/>
          <a:p>
            <a:pPr lvl="0" algn="ctr"/>
          </a:p>
        </p:txBody>
      </p:sp>
      <p:sp>
        <p:nvSpPr>
          <p:cNvPr id="455" name="Shape 455"/>
          <p:cNvSpPr/>
          <p:nvPr/>
        </p:nvSpPr>
        <p:spPr>
          <a:xfrm>
            <a:off x="3214678" y="6328309"/>
            <a:ext cx="2357454" cy="71439"/>
          </a:xfrm>
          <a:prstGeom prst="rect">
            <a:avLst/>
          </a:prstGeom>
          <a:solidFill>
            <a:srgbClr val="FFFF00"/>
          </a:solidFill>
          <a:ln w="25400">
            <a:solidFill/>
          </a:ln>
        </p:spPr>
        <p:txBody>
          <a:bodyPr lIns="0" tIns="0" rIns="0" bIns="0" anchor="ctr"/>
          <a:lstStyle/>
          <a:p>
            <a:pPr lvl="0" algn="ctr"/>
          </a:p>
        </p:txBody>
      </p:sp>
      <p:sp>
        <p:nvSpPr>
          <p:cNvPr id="456" name="Shape 456"/>
          <p:cNvSpPr/>
          <p:nvPr>
            <p:ph type="body" idx="1"/>
          </p:nvPr>
        </p:nvSpPr>
        <p:spPr>
          <a:xfrm>
            <a:off x="457200" y="1600200"/>
            <a:ext cx="8229600" cy="4525963"/>
          </a:xfrm>
          <a:prstGeom prst="rect">
            <a:avLst/>
          </a:prstGeom>
        </p:spPr>
        <p:txBody>
          <a:bodyPr/>
          <a:lstStyle/>
          <a:p>
            <a:pPr lvl="0"/>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title"/>
          </p:nvPr>
        </p:nvSpPr>
        <p:spPr>
          <a:xfrm>
            <a:off x="457200" y="274638"/>
            <a:ext cx="8229600" cy="1143001"/>
          </a:xfrm>
          <a:prstGeom prst="rect">
            <a:avLst/>
          </a:prstGeom>
        </p:spPr>
        <p:txBody>
          <a:bodyPr/>
          <a:lstStyle/>
          <a:p>
            <a:pPr lvl="0">
              <a:defRPr sz="1800"/>
            </a:pPr>
            <a:r>
              <a:rPr sz="4400"/>
              <a:t>Slicing estático (visão geral)</a:t>
            </a:r>
          </a:p>
        </p:txBody>
      </p:sp>
      <p:sp>
        <p:nvSpPr>
          <p:cNvPr id="459" name="Shape 459"/>
          <p:cNvSpPr/>
          <p:nvPr>
            <p:ph type="body" idx="1"/>
          </p:nvPr>
        </p:nvSpPr>
        <p:spPr>
          <a:xfrm>
            <a:off x="457200" y="1600200"/>
            <a:ext cx="8229600" cy="4525963"/>
          </a:xfrm>
          <a:prstGeom prst="rect">
            <a:avLst/>
          </a:prstGeom>
        </p:spPr>
        <p:txBody>
          <a:bodyPr/>
          <a:lstStyle/>
          <a:p>
            <a:pPr lvl="0">
              <a:defRPr sz="1800"/>
            </a:pPr>
            <a:r>
              <a:rPr sz="3200"/>
              <a:t>Estático</a:t>
            </a:r>
            <a:endParaRPr sz="3200"/>
          </a:p>
          <a:p>
            <a:pPr lvl="1" marL="742950" indent="-285750">
              <a:spcBef>
                <a:spcPts val="600"/>
              </a:spcBef>
              <a:defRPr sz="1800"/>
            </a:pPr>
            <a:r>
              <a:rPr sz="2800"/>
              <a:t>Descobre dependências em tempo de compilação</a:t>
            </a:r>
            <a:endParaRPr sz="2800"/>
          </a:p>
          <a:p>
            <a:pPr lvl="1" marL="742950" indent="-285750">
              <a:spcBef>
                <a:spcPts val="600"/>
              </a:spcBef>
              <a:defRPr sz="1800"/>
            </a:pPr>
            <a:r>
              <a:rPr sz="2800"/>
              <a:t>Calcula o slice a partir do grafo de dependências</a:t>
            </a:r>
          </a:p>
        </p:txBody>
      </p:sp>
      <p:grpSp>
        <p:nvGrpSpPr>
          <p:cNvPr id="462" name="Group 462"/>
          <p:cNvGrpSpPr/>
          <p:nvPr/>
        </p:nvGrpSpPr>
        <p:grpSpPr>
          <a:xfrm>
            <a:off x="611559" y="3942746"/>
            <a:ext cx="7992890" cy="1276765"/>
            <a:chOff x="0" y="0"/>
            <a:chExt cx="7992888" cy="1276764"/>
          </a:xfrm>
        </p:grpSpPr>
        <p:sp>
          <p:nvSpPr>
            <p:cNvPr id="460" name="Shape 460"/>
            <p:cNvSpPr/>
            <p:nvPr/>
          </p:nvSpPr>
          <p:spPr>
            <a:xfrm>
              <a:off x="-1" y="-1"/>
              <a:ext cx="7992890" cy="1276766"/>
            </a:xfrm>
            <a:prstGeom prst="rect">
              <a:avLst/>
            </a:pr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sz="2800"/>
              </a:pPr>
            </a:p>
          </p:txBody>
        </p:sp>
        <p:sp>
          <p:nvSpPr>
            <p:cNvPr id="461" name="Shape 461"/>
            <p:cNvSpPr/>
            <p:nvPr/>
          </p:nvSpPr>
          <p:spPr>
            <a:xfrm>
              <a:off x="-1" y="186261"/>
              <a:ext cx="7992890"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800"/>
              </a:lvl1pPr>
            </a:lstStyle>
            <a:p>
              <a:pPr lvl="0">
                <a:defRPr sz="1800"/>
              </a:pPr>
              <a:r>
                <a:rPr sz="2800"/>
                <a:t>Lembrar que o grafo de dependência é impreciso (inclui + dependências que o ideal).</a:t>
              </a:r>
            </a:p>
          </p:txBody>
        </p:sp>
      </p:gr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ph type="title"/>
          </p:nvPr>
        </p:nvSpPr>
        <p:spPr>
          <a:xfrm>
            <a:off x="457200" y="274638"/>
            <a:ext cx="8229600" cy="1143001"/>
          </a:xfrm>
          <a:prstGeom prst="rect">
            <a:avLst/>
          </a:prstGeom>
        </p:spPr>
        <p:txBody>
          <a:bodyPr/>
          <a:lstStyle/>
          <a:p>
            <a:pPr lvl="0">
              <a:defRPr sz="1800"/>
            </a:pPr>
            <a:r>
              <a:rPr sz="4400"/>
              <a:t>Slicing dinâmico (visão geral)</a:t>
            </a:r>
          </a:p>
        </p:txBody>
      </p:sp>
      <p:sp>
        <p:nvSpPr>
          <p:cNvPr id="465" name="Shape 465"/>
          <p:cNvSpPr/>
          <p:nvPr>
            <p:ph type="body" idx="1"/>
          </p:nvPr>
        </p:nvSpPr>
        <p:spPr>
          <a:xfrm>
            <a:off x="457200" y="1600200"/>
            <a:ext cx="8229600" cy="4525963"/>
          </a:xfrm>
          <a:prstGeom prst="rect">
            <a:avLst/>
          </a:prstGeom>
        </p:spPr>
        <p:txBody>
          <a:bodyPr/>
          <a:lstStyle/>
          <a:p>
            <a:pPr lvl="0">
              <a:defRPr sz="1800"/>
            </a:pPr>
            <a:r>
              <a:rPr sz="3200"/>
              <a:t>Dinâmico</a:t>
            </a:r>
            <a:endParaRPr sz="3200"/>
          </a:p>
          <a:p>
            <a:pPr lvl="1" marL="742950" indent="-285750">
              <a:spcBef>
                <a:spcPts val="600"/>
              </a:spcBef>
              <a:defRPr sz="1800"/>
            </a:pPr>
            <a:r>
              <a:rPr sz="2800"/>
              <a:t>Descobre dependências em tempo de execução</a:t>
            </a:r>
            <a:endParaRPr sz="2800"/>
          </a:p>
          <a:p>
            <a:pPr lvl="1" marL="742950" indent="-285750">
              <a:spcBef>
                <a:spcPts val="600"/>
              </a:spcBef>
              <a:defRPr sz="1800"/>
            </a:pPr>
            <a:r>
              <a:rPr sz="2800"/>
              <a:t>O slice é uma subgrafo  do grafo estático de dep.</a:t>
            </a:r>
            <a:endParaRPr sz="2800"/>
          </a:p>
          <a:p>
            <a:pPr lvl="1" marL="742950" indent="-285750">
              <a:spcBef>
                <a:spcPts val="600"/>
              </a:spcBef>
              <a:defRPr sz="1800"/>
            </a:pPr>
            <a:r>
              <a:rPr sz="2800"/>
              <a:t>Leva em consideração uma função main</a:t>
            </a:r>
          </a:p>
        </p:txBody>
      </p:sp>
      <p:grpSp>
        <p:nvGrpSpPr>
          <p:cNvPr id="468" name="Group 468"/>
          <p:cNvGrpSpPr/>
          <p:nvPr/>
        </p:nvGrpSpPr>
        <p:grpSpPr>
          <a:xfrm>
            <a:off x="1214413" y="4631680"/>
            <a:ext cx="6858049" cy="1060171"/>
            <a:chOff x="0" y="0"/>
            <a:chExt cx="6858048" cy="1060169"/>
          </a:xfrm>
        </p:grpSpPr>
        <p:sp>
          <p:nvSpPr>
            <p:cNvPr id="466" name="Shape 466"/>
            <p:cNvSpPr/>
            <p:nvPr/>
          </p:nvSpPr>
          <p:spPr>
            <a:xfrm>
              <a:off x="-1" y="0"/>
              <a:ext cx="6858050" cy="1060170"/>
            </a:xfrm>
            <a:prstGeom prst="rect">
              <a:avLst/>
            </a:pr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sz="2800"/>
              </a:pPr>
            </a:p>
          </p:txBody>
        </p:sp>
        <p:sp>
          <p:nvSpPr>
            <p:cNvPr id="467" name="Shape 467"/>
            <p:cNvSpPr/>
            <p:nvPr/>
          </p:nvSpPr>
          <p:spPr>
            <a:xfrm>
              <a:off x="-1" y="77965"/>
              <a:ext cx="6858050" cy="904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800"/>
              </a:lvl1pPr>
            </a:lstStyle>
            <a:p>
              <a:pPr lvl="0">
                <a:defRPr sz="1800"/>
              </a:pPr>
              <a:r>
                <a:rPr sz="2800"/>
                <a:t>Captura apenas as dependências observadas com a execução do main.</a:t>
              </a:r>
            </a:p>
          </p:txBody>
        </p:sp>
      </p:gr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xfrm>
            <a:off x="457200" y="274638"/>
            <a:ext cx="8229600" cy="1143001"/>
          </a:xfrm>
          <a:prstGeom prst="rect">
            <a:avLst/>
          </a:prstGeom>
        </p:spPr>
        <p:txBody>
          <a:bodyPr/>
          <a:lstStyle/>
          <a:p>
            <a:pPr lvl="0">
              <a:defRPr sz="1800"/>
            </a:pPr>
            <a:r>
              <a:rPr sz="4400"/>
              <a:t>Análise Estática: Definição</a:t>
            </a:r>
          </a:p>
        </p:txBody>
      </p:sp>
      <p:sp>
        <p:nvSpPr>
          <p:cNvPr id="57" name="Shape 57"/>
          <p:cNvSpPr/>
          <p:nvPr>
            <p:ph type="body" idx="1"/>
          </p:nvPr>
        </p:nvSpPr>
        <p:spPr>
          <a:xfrm>
            <a:off x="457200" y="1600200"/>
            <a:ext cx="8229600" cy="3741306"/>
          </a:xfrm>
          <a:prstGeom prst="rect">
            <a:avLst/>
          </a:prstGeom>
        </p:spPr>
        <p:txBody>
          <a:bodyPr/>
          <a:lstStyle/>
          <a:p>
            <a:pPr lvl="0" marL="336042" indent="-336042" defTabSz="896111">
              <a:lnSpc>
                <a:spcPct val="90000"/>
              </a:lnSpc>
              <a:defRPr sz="1800"/>
            </a:pPr>
            <a:r>
              <a:rPr sz="3136"/>
              <a:t>Técnica para extrair informação do sofware em tempo de compilação</a:t>
            </a:r>
            <a:endParaRPr sz="3136"/>
          </a:p>
          <a:p>
            <a:pPr lvl="1" marL="728091" indent="-280035" defTabSz="896111">
              <a:lnSpc>
                <a:spcPct val="90000"/>
              </a:lnSpc>
              <a:spcBef>
                <a:spcPts val="600"/>
              </a:spcBef>
              <a:defRPr sz="1800"/>
            </a:pPr>
            <a:r>
              <a:rPr sz="2744"/>
              <a:t>Habilita uma série de aplicações em compiladores e engenharia de software</a:t>
            </a:r>
            <a:endParaRPr sz="2744"/>
          </a:p>
          <a:p>
            <a:pPr lvl="2" marL="1120140" indent="-224027" defTabSz="896111">
              <a:lnSpc>
                <a:spcPct val="90000"/>
              </a:lnSpc>
              <a:spcBef>
                <a:spcPts val="500"/>
              </a:spcBef>
              <a:defRPr sz="1800"/>
            </a:pPr>
            <a:r>
              <a:rPr sz="2352"/>
              <a:t>Eg., Otimização e Compreensão de Código</a:t>
            </a:r>
            <a:endParaRPr sz="2352"/>
          </a:p>
          <a:p>
            <a:pPr lvl="1" marL="728091" indent="-280035" defTabSz="896111">
              <a:lnSpc>
                <a:spcPct val="90000"/>
              </a:lnSpc>
              <a:spcBef>
                <a:spcPts val="600"/>
              </a:spcBef>
              <a:defRPr sz="1800"/>
            </a:pPr>
            <a:r>
              <a:rPr sz="2744"/>
              <a:t>Pode usar diversas representações de código</a:t>
            </a:r>
            <a:endParaRPr sz="2744"/>
          </a:p>
          <a:p>
            <a:pPr lvl="2" marL="1120140" indent="-224027" defTabSz="896111">
              <a:lnSpc>
                <a:spcPct val="90000"/>
              </a:lnSpc>
              <a:spcBef>
                <a:spcPts val="500"/>
              </a:spcBef>
              <a:defRPr sz="1800"/>
            </a:pPr>
            <a:r>
              <a:rPr sz="2352"/>
              <a:t>Call Graph, Control Flow Graph, Points to graph</a:t>
            </a:r>
            <a:endParaRPr sz="2352"/>
          </a:p>
          <a:p>
            <a:pPr lvl="1" marL="728091" indent="-280035" defTabSz="896111">
              <a:lnSpc>
                <a:spcPct val="90000"/>
              </a:lnSpc>
              <a:spcBef>
                <a:spcPts val="600"/>
              </a:spcBef>
              <a:defRPr sz="1800"/>
            </a:pPr>
            <a:r>
              <a:rPr sz="2744"/>
              <a:t>Conceito Fundamental: </a:t>
            </a:r>
            <a:r>
              <a:rPr sz="2744" u="sng"/>
              <a:t>Dependência de Código</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Shape 470"/>
          <p:cNvSpPr/>
          <p:nvPr>
            <p:ph type="title"/>
          </p:nvPr>
        </p:nvSpPr>
        <p:spPr>
          <a:xfrm>
            <a:off x="457200" y="274638"/>
            <a:ext cx="8229600" cy="1143001"/>
          </a:xfrm>
          <a:prstGeom prst="rect">
            <a:avLst/>
          </a:prstGeom>
        </p:spPr>
        <p:txBody>
          <a:bodyPr/>
          <a:lstStyle/>
          <a:p>
            <a:pPr lvl="0">
              <a:defRPr sz="1800"/>
            </a:pPr>
            <a:r>
              <a:rPr sz="4400"/>
              <a:t>Exemplo: Slicing estático</a:t>
            </a:r>
          </a:p>
        </p:txBody>
      </p:sp>
      <p:pic>
        <p:nvPicPr>
          <p:cNvPr id="471" name="image2.png"/>
          <p:cNvPicPr/>
          <p:nvPr/>
        </p:nvPicPr>
        <p:blipFill>
          <a:blip r:embed="rId2">
            <a:extLst/>
          </a:blip>
          <a:stretch>
            <a:fillRect/>
          </a:stretch>
        </p:blipFill>
        <p:spPr>
          <a:xfrm>
            <a:off x="5420972" y="1831468"/>
            <a:ext cx="3151556" cy="4312176"/>
          </a:xfrm>
          <a:prstGeom prst="rect">
            <a:avLst/>
          </a:prstGeom>
          <a:ln>
            <a:solidFill>
              <a:srgbClr val="05022C"/>
            </a:solidFill>
            <a:miter/>
          </a:ln>
        </p:spPr>
      </p:pic>
      <p:sp>
        <p:nvSpPr>
          <p:cNvPr id="472" name="Shape 472"/>
          <p:cNvSpPr/>
          <p:nvPr/>
        </p:nvSpPr>
        <p:spPr>
          <a:xfrm>
            <a:off x="412092" y="6417254"/>
            <a:ext cx="655104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From “Dynamic Program Slicing”, Agrawal and Horgan, PLDI’90</a:t>
            </a:r>
          </a:p>
        </p:txBody>
      </p:sp>
      <p:sp>
        <p:nvSpPr>
          <p:cNvPr id="473" name="Shape 473"/>
          <p:cNvSpPr/>
          <p:nvPr/>
        </p:nvSpPr>
        <p:spPr>
          <a:xfrm>
            <a:off x="7572395" y="5715015"/>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474" name="Shape 474"/>
          <p:cNvSpPr/>
          <p:nvPr/>
        </p:nvSpPr>
        <p:spPr>
          <a:xfrm>
            <a:off x="428595" y="1758215"/>
            <a:ext cx="2294482"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rgbClr val="05022C"/>
                </a:solidFill>
              </a:defRPr>
            </a:lvl1pPr>
          </a:lstStyle>
          <a:p>
            <a:pPr lvl="0">
              <a:defRPr b="0">
                <a:solidFill>
                  <a:srgbClr val="000000"/>
                </a:solidFill>
              </a:defRPr>
            </a:pPr>
            <a:r>
              <a:rPr b="1">
                <a:solidFill>
                  <a:srgbClr val="05022C"/>
                </a:solidFill>
              </a:rPr>
              <a:t>DEPENDENCE GRAPH</a:t>
            </a:r>
          </a:p>
        </p:txBody>
      </p:sp>
      <p:pic>
        <p:nvPicPr>
          <p:cNvPr id="475" name="image3.png"/>
          <p:cNvPicPr/>
          <p:nvPr/>
        </p:nvPicPr>
        <p:blipFill>
          <a:blip r:embed="rId3">
            <a:extLst/>
          </a:blip>
          <a:stretch>
            <a:fillRect/>
          </a:stretch>
        </p:blipFill>
        <p:spPr>
          <a:xfrm>
            <a:off x="520869" y="2071678"/>
            <a:ext cx="4672047" cy="2786083"/>
          </a:xfrm>
          <a:prstGeom prst="rect">
            <a:avLst/>
          </a:prstGeom>
          <a:ln>
            <a:solidFill>
              <a:srgbClr val="05022C"/>
            </a:solidFill>
            <a:miter/>
          </a:ln>
        </p:spPr>
      </p:pic>
      <p:sp>
        <p:nvSpPr>
          <p:cNvPr id="476" name="Shape 476"/>
          <p:cNvSpPr/>
          <p:nvPr/>
        </p:nvSpPr>
        <p:spPr>
          <a:xfrm>
            <a:off x="4929189" y="4498756"/>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Shape 478"/>
          <p:cNvSpPr/>
          <p:nvPr>
            <p:ph type="title"/>
          </p:nvPr>
        </p:nvSpPr>
        <p:spPr>
          <a:xfrm>
            <a:off x="457200" y="274638"/>
            <a:ext cx="8229600" cy="1143001"/>
          </a:xfrm>
          <a:prstGeom prst="rect">
            <a:avLst/>
          </a:prstGeom>
        </p:spPr>
        <p:txBody>
          <a:bodyPr/>
          <a:lstStyle/>
          <a:p>
            <a:pPr lvl="0">
              <a:defRPr sz="1800"/>
            </a:pPr>
            <a:r>
              <a:rPr sz="4400"/>
              <a:t>Exemplo: Slicing estático</a:t>
            </a:r>
          </a:p>
        </p:txBody>
      </p:sp>
      <p:pic>
        <p:nvPicPr>
          <p:cNvPr id="479" name="image2.png"/>
          <p:cNvPicPr/>
          <p:nvPr/>
        </p:nvPicPr>
        <p:blipFill>
          <a:blip r:embed="rId2">
            <a:extLst/>
          </a:blip>
          <a:stretch>
            <a:fillRect/>
          </a:stretch>
        </p:blipFill>
        <p:spPr>
          <a:xfrm>
            <a:off x="5420972" y="1831468"/>
            <a:ext cx="3151556" cy="4312176"/>
          </a:xfrm>
          <a:prstGeom prst="rect">
            <a:avLst/>
          </a:prstGeom>
          <a:ln>
            <a:solidFill>
              <a:srgbClr val="05022C"/>
            </a:solidFill>
            <a:miter/>
          </a:ln>
        </p:spPr>
      </p:pic>
      <p:sp>
        <p:nvSpPr>
          <p:cNvPr id="480" name="Shape 480"/>
          <p:cNvSpPr/>
          <p:nvPr/>
        </p:nvSpPr>
        <p:spPr>
          <a:xfrm>
            <a:off x="412092" y="6417254"/>
            <a:ext cx="655104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From “Dynamic Program Slicing”, Agrawal and Horgan, PLDI’90</a:t>
            </a:r>
          </a:p>
        </p:txBody>
      </p:sp>
      <p:sp>
        <p:nvSpPr>
          <p:cNvPr id="481" name="Shape 481"/>
          <p:cNvSpPr/>
          <p:nvPr/>
        </p:nvSpPr>
        <p:spPr>
          <a:xfrm>
            <a:off x="7572395" y="5715015"/>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482" name="Shape 482"/>
          <p:cNvSpPr/>
          <p:nvPr/>
        </p:nvSpPr>
        <p:spPr>
          <a:xfrm>
            <a:off x="428595" y="1758215"/>
            <a:ext cx="2294482"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rgbClr val="05022C"/>
                </a:solidFill>
              </a:defRPr>
            </a:lvl1pPr>
          </a:lstStyle>
          <a:p>
            <a:pPr lvl="0">
              <a:defRPr b="0">
                <a:solidFill>
                  <a:srgbClr val="000000"/>
                </a:solidFill>
              </a:defRPr>
            </a:pPr>
            <a:r>
              <a:rPr b="1">
                <a:solidFill>
                  <a:srgbClr val="05022C"/>
                </a:solidFill>
              </a:rPr>
              <a:t>DEPENDENCE GRAPH</a:t>
            </a:r>
          </a:p>
        </p:txBody>
      </p:sp>
      <p:pic>
        <p:nvPicPr>
          <p:cNvPr id="483" name="image3.png"/>
          <p:cNvPicPr/>
          <p:nvPr/>
        </p:nvPicPr>
        <p:blipFill>
          <a:blip r:embed="rId3">
            <a:extLst/>
          </a:blip>
          <a:stretch>
            <a:fillRect/>
          </a:stretch>
        </p:blipFill>
        <p:spPr>
          <a:xfrm>
            <a:off x="520869" y="2071678"/>
            <a:ext cx="4672047" cy="2786083"/>
          </a:xfrm>
          <a:prstGeom prst="rect">
            <a:avLst/>
          </a:prstGeom>
          <a:ln>
            <a:solidFill>
              <a:srgbClr val="05022C"/>
            </a:solidFill>
            <a:miter/>
          </a:ln>
        </p:spPr>
      </p:pic>
      <p:sp>
        <p:nvSpPr>
          <p:cNvPr id="484" name="Shape 484"/>
          <p:cNvSpPr/>
          <p:nvPr/>
        </p:nvSpPr>
        <p:spPr>
          <a:xfrm>
            <a:off x="4929189" y="4498756"/>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485" name="Shape 485"/>
          <p:cNvSpPr/>
          <p:nvPr/>
        </p:nvSpPr>
        <p:spPr>
          <a:xfrm>
            <a:off x="3714744" y="3069995"/>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486" name="Shape 486"/>
          <p:cNvSpPr/>
          <p:nvPr/>
        </p:nvSpPr>
        <p:spPr>
          <a:xfrm>
            <a:off x="3700888" y="3812085"/>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487" name="Shape 487"/>
          <p:cNvSpPr/>
          <p:nvPr/>
        </p:nvSpPr>
        <p:spPr>
          <a:xfrm>
            <a:off x="2571736" y="4498756"/>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Shape 489"/>
          <p:cNvSpPr/>
          <p:nvPr>
            <p:ph type="title"/>
          </p:nvPr>
        </p:nvSpPr>
        <p:spPr>
          <a:xfrm>
            <a:off x="457200" y="274638"/>
            <a:ext cx="8229600" cy="1143001"/>
          </a:xfrm>
          <a:prstGeom prst="rect">
            <a:avLst/>
          </a:prstGeom>
        </p:spPr>
        <p:txBody>
          <a:bodyPr/>
          <a:lstStyle/>
          <a:p>
            <a:pPr lvl="0">
              <a:defRPr sz="1800"/>
            </a:pPr>
            <a:r>
              <a:rPr sz="4400"/>
              <a:t>Exemplo: Slicing estático</a:t>
            </a:r>
          </a:p>
        </p:txBody>
      </p:sp>
      <p:pic>
        <p:nvPicPr>
          <p:cNvPr id="490" name="image2.png"/>
          <p:cNvPicPr/>
          <p:nvPr/>
        </p:nvPicPr>
        <p:blipFill>
          <a:blip r:embed="rId2">
            <a:extLst/>
          </a:blip>
          <a:stretch>
            <a:fillRect/>
          </a:stretch>
        </p:blipFill>
        <p:spPr>
          <a:xfrm>
            <a:off x="5420972" y="1831468"/>
            <a:ext cx="3151556" cy="4312176"/>
          </a:xfrm>
          <a:prstGeom prst="rect">
            <a:avLst/>
          </a:prstGeom>
          <a:ln>
            <a:solidFill>
              <a:srgbClr val="05022C"/>
            </a:solidFill>
            <a:miter/>
          </a:ln>
        </p:spPr>
      </p:pic>
      <p:sp>
        <p:nvSpPr>
          <p:cNvPr id="491" name="Shape 491"/>
          <p:cNvSpPr/>
          <p:nvPr/>
        </p:nvSpPr>
        <p:spPr>
          <a:xfrm>
            <a:off x="412092" y="6417254"/>
            <a:ext cx="655104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From “Dynamic Program Slicing”, Agrawal and Horgan, PLDI’90</a:t>
            </a:r>
          </a:p>
        </p:txBody>
      </p:sp>
      <p:sp>
        <p:nvSpPr>
          <p:cNvPr id="492" name="Shape 492"/>
          <p:cNvSpPr/>
          <p:nvPr/>
        </p:nvSpPr>
        <p:spPr>
          <a:xfrm>
            <a:off x="7572395" y="5715015"/>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493" name="Shape 493"/>
          <p:cNvSpPr/>
          <p:nvPr/>
        </p:nvSpPr>
        <p:spPr>
          <a:xfrm>
            <a:off x="428595" y="1758215"/>
            <a:ext cx="2363352"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rgbClr val="05022C"/>
                </a:solidFill>
              </a:defRPr>
            </a:lvl1pPr>
          </a:lstStyle>
          <a:p>
            <a:pPr lvl="0">
              <a:defRPr b="0">
                <a:solidFill>
                  <a:srgbClr val="000000"/>
                </a:solidFill>
              </a:defRPr>
            </a:pPr>
            <a:r>
              <a:rPr b="1">
                <a:solidFill>
                  <a:srgbClr val="05022C"/>
                </a:solidFill>
              </a:rPr>
              <a:t>DEPENDENCE GRAPH </a:t>
            </a:r>
          </a:p>
        </p:txBody>
      </p:sp>
      <p:pic>
        <p:nvPicPr>
          <p:cNvPr id="494" name="image3.png"/>
          <p:cNvPicPr/>
          <p:nvPr/>
        </p:nvPicPr>
        <p:blipFill>
          <a:blip r:embed="rId3">
            <a:extLst/>
          </a:blip>
          <a:stretch>
            <a:fillRect/>
          </a:stretch>
        </p:blipFill>
        <p:spPr>
          <a:xfrm>
            <a:off x="520869" y="2071678"/>
            <a:ext cx="4672047" cy="2786083"/>
          </a:xfrm>
          <a:prstGeom prst="rect">
            <a:avLst/>
          </a:prstGeom>
          <a:ln>
            <a:solidFill>
              <a:srgbClr val="05022C"/>
            </a:solidFill>
            <a:miter/>
          </a:ln>
        </p:spPr>
      </p:pic>
      <p:sp>
        <p:nvSpPr>
          <p:cNvPr id="495" name="Shape 495"/>
          <p:cNvSpPr/>
          <p:nvPr/>
        </p:nvSpPr>
        <p:spPr>
          <a:xfrm>
            <a:off x="4929189" y="4498756"/>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496" name="Shape 496"/>
          <p:cNvSpPr/>
          <p:nvPr/>
        </p:nvSpPr>
        <p:spPr>
          <a:xfrm>
            <a:off x="3714744" y="3069995"/>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497" name="Shape 497"/>
          <p:cNvSpPr/>
          <p:nvPr/>
        </p:nvSpPr>
        <p:spPr>
          <a:xfrm>
            <a:off x="3700888" y="3812085"/>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498" name="Shape 498"/>
          <p:cNvSpPr/>
          <p:nvPr/>
        </p:nvSpPr>
        <p:spPr>
          <a:xfrm>
            <a:off x="1357290" y="2355615"/>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499" name="Shape 499"/>
          <p:cNvSpPr/>
          <p:nvPr/>
        </p:nvSpPr>
        <p:spPr>
          <a:xfrm>
            <a:off x="1357290" y="3069995"/>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500" name="Shape 500"/>
          <p:cNvSpPr/>
          <p:nvPr/>
        </p:nvSpPr>
        <p:spPr>
          <a:xfrm>
            <a:off x="1357290" y="3784375"/>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sp>
        <p:nvSpPr>
          <p:cNvPr id="501" name="Shape 501"/>
          <p:cNvSpPr/>
          <p:nvPr/>
        </p:nvSpPr>
        <p:spPr>
          <a:xfrm>
            <a:off x="2571736" y="4498756"/>
            <a:ext cx="71439" cy="7143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25400">
            <a:solidFill>
              <a:srgbClr val="FF0000"/>
            </a:solidFill>
          </a:ln>
        </p:spPr>
        <p:txBody>
          <a:bodyPr lIns="0" tIns="0" rIns="0" bIns="0" anchor="ctr"/>
          <a:lstStyle/>
          <a:p>
            <a:pPr lvl="0" algn="ctr">
              <a:defRPr>
                <a:solidFill>
                  <a:srgbClr val="FFFFFF"/>
                </a:solidFill>
              </a:defRPr>
            </a:pPr>
          </a:p>
        </p:txBody>
      </p:sp>
      <p:grpSp>
        <p:nvGrpSpPr>
          <p:cNvPr id="504" name="Group 504"/>
          <p:cNvGrpSpPr/>
          <p:nvPr/>
        </p:nvGrpSpPr>
        <p:grpSpPr>
          <a:xfrm>
            <a:off x="744221" y="5188991"/>
            <a:ext cx="4264627" cy="968509"/>
            <a:chOff x="0" y="0"/>
            <a:chExt cx="4264626" cy="968508"/>
          </a:xfrm>
        </p:grpSpPr>
        <p:sp>
          <p:nvSpPr>
            <p:cNvPr id="502" name="Shape 502"/>
            <p:cNvSpPr/>
            <p:nvPr/>
          </p:nvSpPr>
          <p:spPr>
            <a:xfrm>
              <a:off x="0" y="-1"/>
              <a:ext cx="4264627" cy="968510"/>
            </a:xfrm>
            <a:prstGeom prst="rect">
              <a:avLst/>
            </a:prstGeom>
            <a:noFill/>
            <a:ln w="25400" cap="flat">
              <a:solidFill>
                <a:srgbClr val="000000"/>
              </a:solidFill>
              <a:prstDash val="solid"/>
              <a:bevel/>
            </a:ln>
            <a:effectLst/>
          </p:spPr>
          <p:txBody>
            <a:bodyPr wrap="square" lIns="0" tIns="0" rIns="0" bIns="0" numCol="1" anchor="ctr">
              <a:noAutofit/>
            </a:bodyPr>
            <a:lstStyle/>
            <a:p>
              <a:pPr lvl="0" algn="ctr">
                <a:defRPr sz="2000"/>
              </a:pPr>
            </a:p>
          </p:txBody>
        </p:sp>
        <p:sp>
          <p:nvSpPr>
            <p:cNvPr id="503" name="Shape 503"/>
            <p:cNvSpPr/>
            <p:nvPr/>
          </p:nvSpPr>
          <p:spPr>
            <a:xfrm>
              <a:off x="0" y="384"/>
              <a:ext cx="4264627" cy="967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000"/>
              </a:lvl1pPr>
            </a:lstStyle>
            <a:p>
              <a:pPr lvl="0">
                <a:defRPr sz="1800"/>
              </a:pPr>
              <a:r>
                <a:rPr sz="2000"/>
                <a:t>Conclusão: O valor de Z no ponto de interesse não depende do valor de Y!</a:t>
              </a:r>
            </a:p>
          </p:txBody>
        </p:sp>
      </p:gr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6" name="Shape 506"/>
          <p:cNvSpPr/>
          <p:nvPr>
            <p:ph type="title"/>
          </p:nvPr>
        </p:nvSpPr>
        <p:spPr>
          <a:xfrm>
            <a:off x="457200" y="274638"/>
            <a:ext cx="8229600" cy="1143001"/>
          </a:xfrm>
          <a:prstGeom prst="rect">
            <a:avLst/>
          </a:prstGeom>
        </p:spPr>
        <p:txBody>
          <a:bodyPr/>
          <a:lstStyle/>
          <a:p>
            <a:pPr lvl="0">
              <a:defRPr sz="1800"/>
            </a:pPr>
            <a:r>
              <a:rPr sz="4400"/>
              <a:t>Variações de slicing</a:t>
            </a:r>
          </a:p>
        </p:txBody>
      </p:sp>
      <p:sp>
        <p:nvSpPr>
          <p:cNvPr id="507" name="Shape 507"/>
          <p:cNvSpPr/>
          <p:nvPr/>
        </p:nvSpPr>
        <p:spPr>
          <a:xfrm>
            <a:off x="928662" y="1928802"/>
            <a:ext cx="1214447" cy="1857389"/>
          </a:xfrm>
          <a:prstGeom prst="triangle">
            <a:avLst/>
          </a:prstGeom>
          <a:solidFill>
            <a:srgbClr val="8064A2"/>
          </a:solidFill>
          <a:ln w="25400">
            <a:solidFill>
              <a:srgbClr val="5D4976"/>
            </a:solidFill>
          </a:ln>
        </p:spPr>
        <p:txBody>
          <a:bodyPr lIns="0" tIns="0" rIns="0" bIns="0" anchor="ctr"/>
          <a:lstStyle/>
          <a:p>
            <a:pPr lvl="0" algn="ctr">
              <a:defRPr>
                <a:solidFill>
                  <a:srgbClr val="FFFFFF"/>
                </a:solidFill>
              </a:defRPr>
            </a:pPr>
          </a:p>
        </p:txBody>
      </p:sp>
      <p:sp>
        <p:nvSpPr>
          <p:cNvPr id="508" name="Shape 508"/>
          <p:cNvSpPr/>
          <p:nvPr/>
        </p:nvSpPr>
        <p:spPr>
          <a:xfrm>
            <a:off x="1071537" y="4143380"/>
            <a:ext cx="9065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forward</a:t>
            </a:r>
          </a:p>
        </p:txBody>
      </p:sp>
      <p:sp>
        <p:nvSpPr>
          <p:cNvPr id="509" name="Shape 509"/>
          <p:cNvSpPr/>
          <p:nvPr/>
        </p:nvSpPr>
        <p:spPr>
          <a:xfrm flipV="1">
            <a:off x="3214678" y="1928802"/>
            <a:ext cx="1214447" cy="1857389"/>
          </a:xfrm>
          <a:prstGeom prst="triangle">
            <a:avLst/>
          </a:prstGeom>
          <a:solidFill>
            <a:srgbClr val="F79646"/>
          </a:solidFill>
          <a:ln w="25400">
            <a:solidFill>
              <a:srgbClr val="B46D33"/>
            </a:solidFill>
          </a:ln>
        </p:spPr>
        <p:txBody>
          <a:bodyPr lIns="0" tIns="0" rIns="0" bIns="0" anchor="ctr"/>
          <a:lstStyle/>
          <a:p>
            <a:pPr lvl="0" algn="ctr">
              <a:defRPr>
                <a:solidFill>
                  <a:srgbClr val="FFFFFF"/>
                </a:solidFill>
              </a:defRPr>
            </a:pPr>
          </a:p>
        </p:txBody>
      </p:sp>
      <p:sp>
        <p:nvSpPr>
          <p:cNvPr id="510" name="Shape 510"/>
          <p:cNvSpPr/>
          <p:nvPr/>
        </p:nvSpPr>
        <p:spPr>
          <a:xfrm>
            <a:off x="3286116" y="4143380"/>
            <a:ext cx="108651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backward</a:t>
            </a:r>
          </a:p>
        </p:txBody>
      </p:sp>
      <p:sp>
        <p:nvSpPr>
          <p:cNvPr id="511" name="Shape 511"/>
          <p:cNvSpPr/>
          <p:nvPr/>
        </p:nvSpPr>
        <p:spPr>
          <a:xfrm>
            <a:off x="1470186" y="1857363"/>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12" name="Shape 512"/>
          <p:cNvSpPr/>
          <p:nvPr/>
        </p:nvSpPr>
        <p:spPr>
          <a:xfrm>
            <a:off x="3759713" y="3786189"/>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grpSp>
        <p:nvGrpSpPr>
          <p:cNvPr id="515" name="Group 515"/>
          <p:cNvGrpSpPr/>
          <p:nvPr/>
        </p:nvGrpSpPr>
        <p:grpSpPr>
          <a:xfrm>
            <a:off x="3987443" y="2500305"/>
            <a:ext cx="3584954" cy="1283363"/>
            <a:chOff x="0" y="0"/>
            <a:chExt cx="3584953" cy="1283361"/>
          </a:xfrm>
        </p:grpSpPr>
        <p:sp>
          <p:nvSpPr>
            <p:cNvPr id="513" name="Shape 513"/>
            <p:cNvSpPr/>
            <p:nvPr/>
          </p:nvSpPr>
          <p:spPr>
            <a:xfrm>
              <a:off x="0" y="0"/>
              <a:ext cx="3584953" cy="1283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2" y="0"/>
                  </a:moveTo>
                  <a:lnTo>
                    <a:pt x="21600" y="0"/>
                  </a:lnTo>
                  <a:lnTo>
                    <a:pt x="21600" y="12024"/>
                  </a:lnTo>
                  <a:lnTo>
                    <a:pt x="10803" y="12024"/>
                  </a:lnTo>
                  <a:lnTo>
                    <a:pt x="0" y="21600"/>
                  </a:lnTo>
                  <a:lnTo>
                    <a:pt x="6176" y="12024"/>
                  </a:lnTo>
                  <a:lnTo>
                    <a:pt x="3092" y="12024"/>
                  </a:lnTo>
                  <a:lnTo>
                    <a:pt x="3092" y="7014"/>
                  </a:lnTo>
                  <a:close/>
                </a:path>
              </a:pathLst>
            </a:cu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sz="2400"/>
              </a:pPr>
            </a:p>
          </p:txBody>
        </p:sp>
        <p:sp>
          <p:nvSpPr>
            <p:cNvPr id="514" name="Shape 514"/>
            <p:cNvSpPr/>
            <p:nvPr/>
          </p:nvSpPr>
          <p:spPr>
            <a:xfrm>
              <a:off x="513118" y="133669"/>
              <a:ext cx="3071835"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400"/>
              </a:lvl1pPr>
            </a:lstStyle>
            <a:p>
              <a:pPr lvl="0">
                <a:defRPr sz="1800"/>
              </a:pPr>
              <a:r>
                <a:rPr sz="2400"/>
                <a:t>Ponto de interesse.</a:t>
              </a:r>
            </a:p>
          </p:txBody>
        </p:sp>
      </p:gr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 name="Shape 517"/>
          <p:cNvSpPr/>
          <p:nvPr>
            <p:ph type="title"/>
          </p:nvPr>
        </p:nvSpPr>
        <p:spPr>
          <a:xfrm>
            <a:off x="457200" y="274638"/>
            <a:ext cx="8229600" cy="1143001"/>
          </a:xfrm>
          <a:prstGeom prst="rect">
            <a:avLst/>
          </a:prstGeom>
        </p:spPr>
        <p:txBody>
          <a:bodyPr/>
          <a:lstStyle/>
          <a:p>
            <a:pPr lvl="0">
              <a:defRPr sz="1800"/>
            </a:pPr>
            <a:r>
              <a:rPr sz="4400"/>
              <a:t>Variações de slicing</a:t>
            </a:r>
          </a:p>
        </p:txBody>
      </p:sp>
      <p:sp>
        <p:nvSpPr>
          <p:cNvPr id="518" name="Shape 518"/>
          <p:cNvSpPr/>
          <p:nvPr/>
        </p:nvSpPr>
        <p:spPr>
          <a:xfrm>
            <a:off x="928662" y="1928802"/>
            <a:ext cx="1214447" cy="1857389"/>
          </a:xfrm>
          <a:prstGeom prst="triangle">
            <a:avLst/>
          </a:prstGeom>
          <a:solidFill>
            <a:srgbClr val="8064A2"/>
          </a:solidFill>
          <a:ln w="25400">
            <a:solidFill>
              <a:srgbClr val="5D4976"/>
            </a:solidFill>
          </a:ln>
        </p:spPr>
        <p:txBody>
          <a:bodyPr lIns="0" tIns="0" rIns="0" bIns="0" anchor="ctr"/>
          <a:lstStyle/>
          <a:p>
            <a:pPr lvl="0" algn="ctr">
              <a:defRPr>
                <a:solidFill>
                  <a:srgbClr val="FFFFFF"/>
                </a:solidFill>
              </a:defRPr>
            </a:pPr>
          </a:p>
        </p:txBody>
      </p:sp>
      <p:sp>
        <p:nvSpPr>
          <p:cNvPr id="519" name="Shape 519"/>
          <p:cNvSpPr/>
          <p:nvPr/>
        </p:nvSpPr>
        <p:spPr>
          <a:xfrm>
            <a:off x="1071537" y="4143380"/>
            <a:ext cx="9065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forward</a:t>
            </a:r>
          </a:p>
        </p:txBody>
      </p:sp>
      <p:sp>
        <p:nvSpPr>
          <p:cNvPr id="520" name="Shape 520"/>
          <p:cNvSpPr/>
          <p:nvPr/>
        </p:nvSpPr>
        <p:spPr>
          <a:xfrm flipV="1">
            <a:off x="3214678" y="1928802"/>
            <a:ext cx="1214447" cy="1857389"/>
          </a:xfrm>
          <a:prstGeom prst="triangle">
            <a:avLst/>
          </a:prstGeom>
          <a:solidFill>
            <a:srgbClr val="F79646"/>
          </a:solidFill>
          <a:ln w="25400">
            <a:solidFill>
              <a:srgbClr val="B46D33"/>
            </a:solidFill>
          </a:ln>
        </p:spPr>
        <p:txBody>
          <a:bodyPr lIns="0" tIns="0" rIns="0" bIns="0" anchor="ctr"/>
          <a:lstStyle/>
          <a:p>
            <a:pPr lvl="0" algn="ctr">
              <a:defRPr>
                <a:solidFill>
                  <a:srgbClr val="FFFFFF"/>
                </a:solidFill>
              </a:defRPr>
            </a:pPr>
          </a:p>
        </p:txBody>
      </p:sp>
      <p:sp>
        <p:nvSpPr>
          <p:cNvPr id="521" name="Shape 521"/>
          <p:cNvSpPr/>
          <p:nvPr/>
        </p:nvSpPr>
        <p:spPr>
          <a:xfrm>
            <a:off x="3286116" y="4143380"/>
            <a:ext cx="108651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backward</a:t>
            </a:r>
          </a:p>
        </p:txBody>
      </p:sp>
      <p:sp>
        <p:nvSpPr>
          <p:cNvPr id="522" name="Shape 522"/>
          <p:cNvSpPr/>
          <p:nvPr/>
        </p:nvSpPr>
        <p:spPr>
          <a:xfrm>
            <a:off x="1470186" y="1857363"/>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23" name="Shape 523"/>
          <p:cNvSpPr/>
          <p:nvPr/>
        </p:nvSpPr>
        <p:spPr>
          <a:xfrm>
            <a:off x="3759713" y="3786189"/>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grpSp>
        <p:nvGrpSpPr>
          <p:cNvPr id="526" name="Group 526"/>
          <p:cNvGrpSpPr/>
          <p:nvPr/>
        </p:nvGrpSpPr>
        <p:grpSpPr>
          <a:xfrm>
            <a:off x="1393655" y="2143116"/>
            <a:ext cx="3749850" cy="1500199"/>
            <a:chOff x="0" y="0"/>
            <a:chExt cx="3749849" cy="1500198"/>
          </a:xfrm>
        </p:grpSpPr>
        <p:sp>
          <p:nvSpPr>
            <p:cNvPr id="524" name="Shape 524"/>
            <p:cNvSpPr/>
            <p:nvPr/>
          </p:nvSpPr>
          <p:spPr>
            <a:xfrm>
              <a:off x="0" y="0"/>
              <a:ext cx="3749850" cy="1500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06" y="0"/>
                  </a:moveTo>
                  <a:lnTo>
                    <a:pt x="21600" y="0"/>
                  </a:lnTo>
                  <a:lnTo>
                    <a:pt x="21600" y="21600"/>
                  </a:lnTo>
                  <a:lnTo>
                    <a:pt x="3906" y="21600"/>
                  </a:lnTo>
                  <a:lnTo>
                    <a:pt x="3906" y="18000"/>
                  </a:lnTo>
                  <a:lnTo>
                    <a:pt x="0" y="18084"/>
                  </a:lnTo>
                  <a:lnTo>
                    <a:pt x="3906" y="12600"/>
                  </a:lnTo>
                  <a:close/>
                </a:path>
              </a:pathLst>
            </a:cu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sz="2400"/>
              </a:pPr>
            </a:p>
          </p:txBody>
        </p:sp>
        <p:sp>
          <p:nvSpPr>
            <p:cNvPr id="525" name="Shape 525"/>
            <p:cNvSpPr/>
            <p:nvPr/>
          </p:nvSpPr>
          <p:spPr>
            <a:xfrm>
              <a:off x="678015" y="170979"/>
              <a:ext cx="3071835" cy="1158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400"/>
              </a:lvl1pPr>
            </a:lstStyle>
            <a:p>
              <a:pPr lvl="0">
                <a:defRPr sz="1800"/>
              </a:pPr>
              <a:r>
                <a:rPr sz="2400"/>
                <a:t>Região influenciada por um ponto de interesse</a:t>
              </a:r>
            </a:p>
          </p:txBody>
        </p:sp>
      </p:gr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8" name="Shape 528"/>
          <p:cNvSpPr/>
          <p:nvPr>
            <p:ph type="title"/>
          </p:nvPr>
        </p:nvSpPr>
        <p:spPr>
          <a:xfrm>
            <a:off x="457200" y="274638"/>
            <a:ext cx="8229600" cy="1143001"/>
          </a:xfrm>
          <a:prstGeom prst="rect">
            <a:avLst/>
          </a:prstGeom>
        </p:spPr>
        <p:txBody>
          <a:bodyPr/>
          <a:lstStyle/>
          <a:p>
            <a:pPr lvl="0">
              <a:defRPr sz="1800"/>
            </a:pPr>
            <a:r>
              <a:rPr sz="4400"/>
              <a:t>Variações de slicing</a:t>
            </a:r>
          </a:p>
        </p:txBody>
      </p:sp>
      <p:sp>
        <p:nvSpPr>
          <p:cNvPr id="529" name="Shape 529"/>
          <p:cNvSpPr/>
          <p:nvPr/>
        </p:nvSpPr>
        <p:spPr>
          <a:xfrm>
            <a:off x="928662" y="1928802"/>
            <a:ext cx="1214447" cy="1857389"/>
          </a:xfrm>
          <a:prstGeom prst="triangle">
            <a:avLst/>
          </a:prstGeom>
          <a:solidFill>
            <a:srgbClr val="8064A2"/>
          </a:solidFill>
          <a:ln w="25400">
            <a:solidFill>
              <a:srgbClr val="5D4976"/>
            </a:solidFill>
          </a:ln>
        </p:spPr>
        <p:txBody>
          <a:bodyPr lIns="0" tIns="0" rIns="0" bIns="0" anchor="ctr"/>
          <a:lstStyle/>
          <a:p>
            <a:pPr lvl="0" algn="ctr">
              <a:defRPr>
                <a:solidFill>
                  <a:srgbClr val="FFFFFF"/>
                </a:solidFill>
              </a:defRPr>
            </a:pPr>
          </a:p>
        </p:txBody>
      </p:sp>
      <p:sp>
        <p:nvSpPr>
          <p:cNvPr id="530" name="Shape 530"/>
          <p:cNvSpPr/>
          <p:nvPr/>
        </p:nvSpPr>
        <p:spPr>
          <a:xfrm>
            <a:off x="1071537" y="4143380"/>
            <a:ext cx="9065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forward</a:t>
            </a:r>
          </a:p>
        </p:txBody>
      </p:sp>
      <p:sp>
        <p:nvSpPr>
          <p:cNvPr id="531" name="Shape 531"/>
          <p:cNvSpPr/>
          <p:nvPr/>
        </p:nvSpPr>
        <p:spPr>
          <a:xfrm flipV="1">
            <a:off x="3214678" y="1928802"/>
            <a:ext cx="1214447" cy="1857389"/>
          </a:xfrm>
          <a:prstGeom prst="triangle">
            <a:avLst/>
          </a:prstGeom>
          <a:solidFill>
            <a:srgbClr val="F79646"/>
          </a:solidFill>
          <a:ln w="25400">
            <a:solidFill>
              <a:srgbClr val="B46D33"/>
            </a:solidFill>
          </a:ln>
        </p:spPr>
        <p:txBody>
          <a:bodyPr lIns="0" tIns="0" rIns="0" bIns="0" anchor="ctr"/>
          <a:lstStyle/>
          <a:p>
            <a:pPr lvl="0" algn="ctr">
              <a:defRPr>
                <a:solidFill>
                  <a:srgbClr val="FFFFFF"/>
                </a:solidFill>
              </a:defRPr>
            </a:pPr>
          </a:p>
        </p:txBody>
      </p:sp>
      <p:sp>
        <p:nvSpPr>
          <p:cNvPr id="532" name="Shape 532"/>
          <p:cNvSpPr/>
          <p:nvPr/>
        </p:nvSpPr>
        <p:spPr>
          <a:xfrm>
            <a:off x="3286116" y="4143380"/>
            <a:ext cx="108651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backward</a:t>
            </a:r>
          </a:p>
        </p:txBody>
      </p:sp>
      <p:sp>
        <p:nvSpPr>
          <p:cNvPr id="533" name="Shape 533"/>
          <p:cNvSpPr/>
          <p:nvPr/>
        </p:nvSpPr>
        <p:spPr>
          <a:xfrm>
            <a:off x="1470186" y="1857363"/>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34" name="Shape 534"/>
          <p:cNvSpPr/>
          <p:nvPr/>
        </p:nvSpPr>
        <p:spPr>
          <a:xfrm>
            <a:off x="3759713" y="3786189"/>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grpSp>
        <p:nvGrpSpPr>
          <p:cNvPr id="537" name="Group 537"/>
          <p:cNvGrpSpPr/>
          <p:nvPr/>
        </p:nvGrpSpPr>
        <p:grpSpPr>
          <a:xfrm>
            <a:off x="3822547" y="1714487"/>
            <a:ext cx="3749850" cy="1500199"/>
            <a:chOff x="0" y="0"/>
            <a:chExt cx="3749849" cy="1500198"/>
          </a:xfrm>
        </p:grpSpPr>
        <p:sp>
          <p:nvSpPr>
            <p:cNvPr id="535" name="Shape 535"/>
            <p:cNvSpPr/>
            <p:nvPr/>
          </p:nvSpPr>
          <p:spPr>
            <a:xfrm>
              <a:off x="0" y="0"/>
              <a:ext cx="3749850" cy="1500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06" y="0"/>
                  </a:moveTo>
                  <a:lnTo>
                    <a:pt x="21600" y="0"/>
                  </a:lnTo>
                  <a:lnTo>
                    <a:pt x="21600" y="21600"/>
                  </a:lnTo>
                  <a:lnTo>
                    <a:pt x="3906" y="21600"/>
                  </a:lnTo>
                  <a:lnTo>
                    <a:pt x="3906" y="18000"/>
                  </a:lnTo>
                  <a:lnTo>
                    <a:pt x="0" y="18084"/>
                  </a:lnTo>
                  <a:lnTo>
                    <a:pt x="3906" y="12600"/>
                  </a:lnTo>
                  <a:close/>
                </a:path>
              </a:pathLst>
            </a:cu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sz="2400"/>
              </a:pPr>
            </a:p>
          </p:txBody>
        </p:sp>
        <p:sp>
          <p:nvSpPr>
            <p:cNvPr id="536" name="Shape 536"/>
            <p:cNvSpPr/>
            <p:nvPr/>
          </p:nvSpPr>
          <p:spPr>
            <a:xfrm>
              <a:off x="678015" y="170979"/>
              <a:ext cx="3071835" cy="1158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400"/>
              </a:lvl1pPr>
            </a:lstStyle>
            <a:p>
              <a:pPr lvl="0">
                <a:defRPr sz="1800"/>
              </a:pPr>
              <a:r>
                <a:rPr sz="2400"/>
                <a:t>Região que influencia um ponto de interesse</a:t>
              </a:r>
            </a:p>
          </p:txBody>
        </p:sp>
      </p:gr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9" name="Shape 539"/>
          <p:cNvSpPr/>
          <p:nvPr/>
        </p:nvSpPr>
        <p:spPr>
          <a:xfrm>
            <a:off x="928662" y="1928802"/>
            <a:ext cx="1214447" cy="1857389"/>
          </a:xfrm>
          <a:prstGeom prst="triangle">
            <a:avLst/>
          </a:prstGeom>
          <a:solidFill>
            <a:srgbClr val="8064A2"/>
          </a:solidFill>
          <a:ln w="25400">
            <a:solidFill>
              <a:srgbClr val="5D4976"/>
            </a:solidFill>
          </a:ln>
        </p:spPr>
        <p:txBody>
          <a:bodyPr lIns="0" tIns="0" rIns="0" bIns="0" anchor="ctr"/>
          <a:lstStyle/>
          <a:p>
            <a:pPr lvl="0" algn="ctr">
              <a:defRPr>
                <a:solidFill>
                  <a:srgbClr val="FFFFFF"/>
                </a:solidFill>
              </a:defRPr>
            </a:pPr>
          </a:p>
        </p:txBody>
      </p:sp>
      <p:sp>
        <p:nvSpPr>
          <p:cNvPr id="540" name="Shape 540"/>
          <p:cNvSpPr/>
          <p:nvPr/>
        </p:nvSpPr>
        <p:spPr>
          <a:xfrm>
            <a:off x="1071537" y="4143380"/>
            <a:ext cx="9065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forward</a:t>
            </a:r>
          </a:p>
        </p:txBody>
      </p:sp>
      <p:sp>
        <p:nvSpPr>
          <p:cNvPr id="541" name="Shape 541"/>
          <p:cNvSpPr/>
          <p:nvPr/>
        </p:nvSpPr>
        <p:spPr>
          <a:xfrm flipV="1">
            <a:off x="3214678" y="1928802"/>
            <a:ext cx="1214447" cy="1857389"/>
          </a:xfrm>
          <a:prstGeom prst="triangle">
            <a:avLst/>
          </a:prstGeom>
          <a:solidFill>
            <a:srgbClr val="F79646"/>
          </a:solidFill>
          <a:ln w="25400">
            <a:solidFill>
              <a:srgbClr val="B46D33"/>
            </a:solidFill>
          </a:ln>
        </p:spPr>
        <p:txBody>
          <a:bodyPr lIns="0" tIns="0" rIns="0" bIns="0" anchor="ctr"/>
          <a:lstStyle/>
          <a:p>
            <a:pPr lvl="0" algn="ctr">
              <a:defRPr>
                <a:solidFill>
                  <a:srgbClr val="FFFFFF"/>
                </a:solidFill>
              </a:defRPr>
            </a:pPr>
          </a:p>
        </p:txBody>
      </p:sp>
      <p:sp>
        <p:nvSpPr>
          <p:cNvPr id="542" name="Shape 542"/>
          <p:cNvSpPr/>
          <p:nvPr/>
        </p:nvSpPr>
        <p:spPr>
          <a:xfrm>
            <a:off x="3286116" y="4143380"/>
            <a:ext cx="108651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backward</a:t>
            </a:r>
          </a:p>
        </p:txBody>
      </p:sp>
      <p:sp>
        <p:nvSpPr>
          <p:cNvPr id="543" name="Shape 543"/>
          <p:cNvSpPr/>
          <p:nvPr/>
        </p:nvSpPr>
        <p:spPr>
          <a:xfrm>
            <a:off x="1470186" y="1857363"/>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44" name="Shape 544"/>
          <p:cNvSpPr/>
          <p:nvPr/>
        </p:nvSpPr>
        <p:spPr>
          <a:xfrm>
            <a:off x="3759713" y="3786189"/>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45" name="Shape 545"/>
          <p:cNvSpPr/>
          <p:nvPr>
            <p:ph type="title"/>
          </p:nvPr>
        </p:nvSpPr>
        <p:spPr>
          <a:xfrm>
            <a:off x="457200" y="274638"/>
            <a:ext cx="8229600" cy="1143001"/>
          </a:xfrm>
          <a:prstGeom prst="rect">
            <a:avLst/>
          </a:prstGeom>
        </p:spPr>
        <p:txBody>
          <a:bodyPr/>
          <a:lstStyle/>
          <a:p>
            <a:pPr lvl="0">
              <a:defRPr sz="1800"/>
            </a:pPr>
            <a:r>
              <a:rPr sz="4400"/>
              <a:t>Quizz</a:t>
            </a:r>
          </a:p>
        </p:txBody>
      </p:sp>
      <p:sp>
        <p:nvSpPr>
          <p:cNvPr id="546" name="Shape 546"/>
          <p:cNvSpPr/>
          <p:nvPr/>
        </p:nvSpPr>
        <p:spPr>
          <a:xfrm>
            <a:off x="5143503" y="1857363"/>
            <a:ext cx="3357587" cy="17170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p>
            <a:pPr lvl="0" algn="ctr"/>
            <a:r>
              <a:rPr sz="3600"/>
              <a:t>Que aplicações você imagina para isto</a:t>
            </a:r>
            <a:r>
              <a:rPr sz="3600"/>
              <a:t>?</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Shape 548"/>
          <p:cNvSpPr/>
          <p:nvPr>
            <p:ph type="title"/>
          </p:nvPr>
        </p:nvSpPr>
        <p:spPr>
          <a:xfrm>
            <a:off x="457200" y="274638"/>
            <a:ext cx="8229600" cy="1143001"/>
          </a:xfrm>
          <a:prstGeom prst="rect">
            <a:avLst/>
          </a:prstGeom>
        </p:spPr>
        <p:txBody>
          <a:bodyPr/>
          <a:lstStyle/>
          <a:p>
            <a:pPr lvl="0">
              <a:defRPr sz="1800"/>
            </a:pPr>
            <a:r>
              <a:rPr sz="4400"/>
              <a:t>Variações de slicing</a:t>
            </a:r>
          </a:p>
        </p:txBody>
      </p:sp>
      <p:sp>
        <p:nvSpPr>
          <p:cNvPr id="549" name="Shape 549"/>
          <p:cNvSpPr/>
          <p:nvPr/>
        </p:nvSpPr>
        <p:spPr>
          <a:xfrm>
            <a:off x="928662" y="1928802"/>
            <a:ext cx="1214447" cy="1857389"/>
          </a:xfrm>
          <a:prstGeom prst="triangle">
            <a:avLst/>
          </a:prstGeom>
          <a:solidFill>
            <a:srgbClr val="8064A2"/>
          </a:solidFill>
          <a:ln w="25400">
            <a:solidFill>
              <a:srgbClr val="5D4976"/>
            </a:solidFill>
          </a:ln>
        </p:spPr>
        <p:txBody>
          <a:bodyPr lIns="0" tIns="0" rIns="0" bIns="0" anchor="ctr"/>
          <a:lstStyle/>
          <a:p>
            <a:pPr lvl="0" algn="ctr">
              <a:defRPr>
                <a:solidFill>
                  <a:srgbClr val="FFFFFF"/>
                </a:solidFill>
              </a:defRPr>
            </a:pPr>
          </a:p>
        </p:txBody>
      </p:sp>
      <p:sp>
        <p:nvSpPr>
          <p:cNvPr id="550" name="Shape 550"/>
          <p:cNvSpPr/>
          <p:nvPr/>
        </p:nvSpPr>
        <p:spPr>
          <a:xfrm>
            <a:off x="1071537" y="4143380"/>
            <a:ext cx="9065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forward</a:t>
            </a:r>
          </a:p>
        </p:txBody>
      </p:sp>
      <p:sp>
        <p:nvSpPr>
          <p:cNvPr id="551" name="Shape 551"/>
          <p:cNvSpPr/>
          <p:nvPr/>
        </p:nvSpPr>
        <p:spPr>
          <a:xfrm flipV="1">
            <a:off x="3214678" y="1928802"/>
            <a:ext cx="1214447" cy="1857389"/>
          </a:xfrm>
          <a:prstGeom prst="triangle">
            <a:avLst/>
          </a:prstGeom>
          <a:solidFill>
            <a:srgbClr val="F79646"/>
          </a:solidFill>
          <a:ln w="25400">
            <a:solidFill>
              <a:srgbClr val="B46D33"/>
            </a:solidFill>
          </a:ln>
        </p:spPr>
        <p:txBody>
          <a:bodyPr lIns="0" tIns="0" rIns="0" bIns="0" anchor="ctr"/>
          <a:lstStyle/>
          <a:p>
            <a:pPr lvl="0" algn="ctr">
              <a:defRPr>
                <a:solidFill>
                  <a:srgbClr val="FFFFFF"/>
                </a:solidFill>
              </a:defRPr>
            </a:pPr>
          </a:p>
        </p:txBody>
      </p:sp>
      <p:sp>
        <p:nvSpPr>
          <p:cNvPr id="552" name="Shape 552"/>
          <p:cNvSpPr/>
          <p:nvPr/>
        </p:nvSpPr>
        <p:spPr>
          <a:xfrm>
            <a:off x="3286116" y="4143380"/>
            <a:ext cx="108651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backward</a:t>
            </a:r>
          </a:p>
        </p:txBody>
      </p:sp>
      <p:sp>
        <p:nvSpPr>
          <p:cNvPr id="553" name="Shape 553"/>
          <p:cNvSpPr/>
          <p:nvPr/>
        </p:nvSpPr>
        <p:spPr>
          <a:xfrm>
            <a:off x="1470186" y="1857363"/>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54" name="Shape 554"/>
          <p:cNvSpPr/>
          <p:nvPr/>
        </p:nvSpPr>
        <p:spPr>
          <a:xfrm>
            <a:off x="3759713" y="3786189"/>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grpSp>
        <p:nvGrpSpPr>
          <p:cNvPr id="557" name="Group 557"/>
          <p:cNvGrpSpPr/>
          <p:nvPr/>
        </p:nvGrpSpPr>
        <p:grpSpPr>
          <a:xfrm>
            <a:off x="1353818" y="3610419"/>
            <a:ext cx="3075307" cy="2747540"/>
            <a:chOff x="0" y="0"/>
            <a:chExt cx="3075305" cy="2747538"/>
          </a:xfrm>
        </p:grpSpPr>
        <p:sp>
          <p:nvSpPr>
            <p:cNvPr id="555" name="Shape 555"/>
            <p:cNvSpPr/>
            <p:nvPr/>
          </p:nvSpPr>
          <p:spPr>
            <a:xfrm>
              <a:off x="0" y="0"/>
              <a:ext cx="3075306" cy="2747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 y="9806"/>
                  </a:moveTo>
                  <a:lnTo>
                    <a:pt x="3620" y="9806"/>
                  </a:lnTo>
                  <a:lnTo>
                    <a:pt x="0" y="0"/>
                  </a:lnTo>
                  <a:lnTo>
                    <a:pt x="9014" y="9806"/>
                  </a:lnTo>
                  <a:lnTo>
                    <a:pt x="21600" y="9806"/>
                  </a:lnTo>
                  <a:lnTo>
                    <a:pt x="21600" y="21600"/>
                  </a:lnTo>
                  <a:lnTo>
                    <a:pt x="24" y="21600"/>
                  </a:lnTo>
                  <a:lnTo>
                    <a:pt x="24" y="11772"/>
                  </a:lnTo>
                  <a:close/>
                </a:path>
              </a:pathLst>
            </a:cu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sz="2800"/>
              </a:pPr>
            </a:p>
          </p:txBody>
        </p:sp>
        <p:sp>
          <p:nvSpPr>
            <p:cNvPr id="556" name="Shape 556"/>
            <p:cNvSpPr/>
            <p:nvPr/>
          </p:nvSpPr>
          <p:spPr>
            <a:xfrm>
              <a:off x="3471" y="1342119"/>
              <a:ext cx="3071835" cy="1310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800"/>
              </a:lvl1pPr>
            </a:lstStyle>
            <a:p>
              <a:pPr lvl="0">
                <a:defRPr sz="1800"/>
              </a:pPr>
              <a:r>
                <a:rPr sz="2800"/>
                <a:t>Aplicação: impacto de mudança!</a:t>
              </a:r>
            </a:p>
          </p:txBody>
        </p:sp>
      </p:gr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9" name="Shape 559"/>
          <p:cNvSpPr/>
          <p:nvPr>
            <p:ph type="title"/>
          </p:nvPr>
        </p:nvSpPr>
        <p:spPr>
          <a:xfrm>
            <a:off x="457200" y="274638"/>
            <a:ext cx="8229600" cy="1143001"/>
          </a:xfrm>
          <a:prstGeom prst="rect">
            <a:avLst/>
          </a:prstGeom>
        </p:spPr>
        <p:txBody>
          <a:bodyPr/>
          <a:lstStyle/>
          <a:p>
            <a:pPr lvl="0">
              <a:defRPr sz="1800"/>
            </a:pPr>
            <a:r>
              <a:rPr sz="4400"/>
              <a:t>Variações de slicing</a:t>
            </a:r>
          </a:p>
        </p:txBody>
      </p:sp>
      <p:sp>
        <p:nvSpPr>
          <p:cNvPr id="560" name="Shape 560"/>
          <p:cNvSpPr/>
          <p:nvPr/>
        </p:nvSpPr>
        <p:spPr>
          <a:xfrm>
            <a:off x="928662" y="1928802"/>
            <a:ext cx="1214447" cy="1857389"/>
          </a:xfrm>
          <a:prstGeom prst="triangle">
            <a:avLst/>
          </a:prstGeom>
          <a:solidFill>
            <a:srgbClr val="8064A2"/>
          </a:solidFill>
          <a:ln w="25400">
            <a:solidFill>
              <a:srgbClr val="5D4976"/>
            </a:solidFill>
          </a:ln>
        </p:spPr>
        <p:txBody>
          <a:bodyPr lIns="0" tIns="0" rIns="0" bIns="0" anchor="ctr"/>
          <a:lstStyle/>
          <a:p>
            <a:pPr lvl="0" algn="ctr">
              <a:defRPr>
                <a:solidFill>
                  <a:srgbClr val="FFFFFF"/>
                </a:solidFill>
              </a:defRPr>
            </a:pPr>
          </a:p>
        </p:txBody>
      </p:sp>
      <p:sp>
        <p:nvSpPr>
          <p:cNvPr id="561" name="Shape 561"/>
          <p:cNvSpPr/>
          <p:nvPr/>
        </p:nvSpPr>
        <p:spPr>
          <a:xfrm>
            <a:off x="1071537" y="4143380"/>
            <a:ext cx="9065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forward</a:t>
            </a:r>
          </a:p>
        </p:txBody>
      </p:sp>
      <p:sp>
        <p:nvSpPr>
          <p:cNvPr id="562" name="Shape 562"/>
          <p:cNvSpPr/>
          <p:nvPr/>
        </p:nvSpPr>
        <p:spPr>
          <a:xfrm flipV="1">
            <a:off x="3214678" y="1928802"/>
            <a:ext cx="1214447" cy="1857389"/>
          </a:xfrm>
          <a:prstGeom prst="triangle">
            <a:avLst/>
          </a:prstGeom>
          <a:solidFill>
            <a:srgbClr val="F79646"/>
          </a:solidFill>
          <a:ln w="25400">
            <a:solidFill>
              <a:srgbClr val="B46D33"/>
            </a:solidFill>
          </a:ln>
        </p:spPr>
        <p:txBody>
          <a:bodyPr lIns="0" tIns="0" rIns="0" bIns="0" anchor="ctr"/>
          <a:lstStyle/>
          <a:p>
            <a:pPr lvl="0" algn="ctr">
              <a:defRPr>
                <a:solidFill>
                  <a:srgbClr val="FFFFFF"/>
                </a:solidFill>
              </a:defRPr>
            </a:pPr>
          </a:p>
        </p:txBody>
      </p:sp>
      <p:sp>
        <p:nvSpPr>
          <p:cNvPr id="563" name="Shape 563"/>
          <p:cNvSpPr/>
          <p:nvPr/>
        </p:nvSpPr>
        <p:spPr>
          <a:xfrm>
            <a:off x="3286116" y="4143380"/>
            <a:ext cx="108651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backward</a:t>
            </a:r>
          </a:p>
        </p:txBody>
      </p:sp>
      <p:sp>
        <p:nvSpPr>
          <p:cNvPr id="564" name="Shape 564"/>
          <p:cNvSpPr/>
          <p:nvPr/>
        </p:nvSpPr>
        <p:spPr>
          <a:xfrm>
            <a:off x="1470186" y="1857363"/>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65" name="Shape 565"/>
          <p:cNvSpPr/>
          <p:nvPr/>
        </p:nvSpPr>
        <p:spPr>
          <a:xfrm>
            <a:off x="3759713" y="3786189"/>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grpSp>
        <p:nvGrpSpPr>
          <p:cNvPr id="568" name="Group 568"/>
          <p:cNvGrpSpPr/>
          <p:nvPr/>
        </p:nvGrpSpPr>
        <p:grpSpPr>
          <a:xfrm>
            <a:off x="3871965" y="3039856"/>
            <a:ext cx="3914746" cy="3032351"/>
            <a:chOff x="0" y="0"/>
            <a:chExt cx="3914745" cy="3032349"/>
          </a:xfrm>
        </p:grpSpPr>
        <p:sp>
          <p:nvSpPr>
            <p:cNvPr id="566" name="Shape 566"/>
            <p:cNvSpPr/>
            <p:nvPr/>
          </p:nvSpPr>
          <p:spPr>
            <a:xfrm>
              <a:off x="0" y="0"/>
              <a:ext cx="3914746" cy="3032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51" y="10914"/>
                  </a:moveTo>
                  <a:lnTo>
                    <a:pt x="7476" y="10914"/>
                  </a:lnTo>
                  <a:lnTo>
                    <a:pt x="0" y="0"/>
                  </a:lnTo>
                  <a:lnTo>
                    <a:pt x="11713" y="10914"/>
                  </a:lnTo>
                  <a:lnTo>
                    <a:pt x="21600" y="10914"/>
                  </a:lnTo>
                  <a:lnTo>
                    <a:pt x="21600" y="21600"/>
                  </a:lnTo>
                  <a:lnTo>
                    <a:pt x="4651" y="21600"/>
                  </a:lnTo>
                  <a:lnTo>
                    <a:pt x="4651" y="12695"/>
                  </a:lnTo>
                  <a:close/>
                </a:path>
              </a:pathLst>
            </a:cu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sz="2800"/>
              </a:pPr>
            </a:p>
          </p:txBody>
        </p:sp>
        <p:sp>
          <p:nvSpPr>
            <p:cNvPr id="567" name="Shape 567"/>
            <p:cNvSpPr/>
            <p:nvPr/>
          </p:nvSpPr>
          <p:spPr>
            <a:xfrm>
              <a:off x="842911" y="1830131"/>
              <a:ext cx="3071835" cy="904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800"/>
              </a:lvl1pPr>
            </a:lstStyle>
            <a:p>
              <a:pPr lvl="0">
                <a:defRPr sz="1800"/>
              </a:pPr>
              <a:r>
                <a:rPr sz="2800"/>
                <a:t>Aplicação: depuração!</a:t>
              </a:r>
            </a:p>
          </p:txBody>
        </p:sp>
      </p:gr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0" name="Shape 570"/>
          <p:cNvSpPr/>
          <p:nvPr/>
        </p:nvSpPr>
        <p:spPr>
          <a:xfrm flipV="1">
            <a:off x="5929322" y="2357429"/>
            <a:ext cx="1214447" cy="2643207"/>
          </a:xfrm>
          <a:prstGeom prst="triangle">
            <a:avLst/>
          </a:prstGeom>
          <a:solidFill>
            <a:srgbClr val="F79646"/>
          </a:solidFill>
          <a:ln w="25400">
            <a:solidFill>
              <a:srgbClr val="B46D33"/>
            </a:solidFill>
          </a:ln>
        </p:spPr>
        <p:txBody>
          <a:bodyPr lIns="0" tIns="0" rIns="0" bIns="0" anchor="ctr"/>
          <a:lstStyle/>
          <a:p>
            <a:pPr lvl="0" algn="ctr">
              <a:defRPr>
                <a:solidFill>
                  <a:srgbClr val="FFFFFF"/>
                </a:solidFill>
              </a:defRPr>
            </a:pPr>
          </a:p>
        </p:txBody>
      </p:sp>
      <p:sp>
        <p:nvSpPr>
          <p:cNvPr id="571" name="Shape 571"/>
          <p:cNvSpPr/>
          <p:nvPr>
            <p:ph type="title"/>
          </p:nvPr>
        </p:nvSpPr>
        <p:spPr>
          <a:xfrm>
            <a:off x="457200" y="274638"/>
            <a:ext cx="8229600" cy="1143001"/>
          </a:xfrm>
          <a:prstGeom prst="rect">
            <a:avLst/>
          </a:prstGeom>
        </p:spPr>
        <p:txBody>
          <a:bodyPr/>
          <a:lstStyle/>
          <a:p>
            <a:pPr lvl="0">
              <a:defRPr sz="1800"/>
            </a:pPr>
            <a:r>
              <a:rPr sz="4400"/>
              <a:t>Variações de slicing</a:t>
            </a:r>
          </a:p>
        </p:txBody>
      </p:sp>
      <p:sp>
        <p:nvSpPr>
          <p:cNvPr id="572" name="Shape 572"/>
          <p:cNvSpPr/>
          <p:nvPr/>
        </p:nvSpPr>
        <p:spPr>
          <a:xfrm>
            <a:off x="928662" y="1928802"/>
            <a:ext cx="1214447" cy="1857389"/>
          </a:xfrm>
          <a:prstGeom prst="triangle">
            <a:avLst/>
          </a:prstGeom>
          <a:solidFill>
            <a:srgbClr val="8064A2"/>
          </a:solidFill>
          <a:ln w="25400">
            <a:solidFill>
              <a:srgbClr val="5D4976"/>
            </a:solidFill>
          </a:ln>
        </p:spPr>
        <p:txBody>
          <a:bodyPr lIns="0" tIns="0" rIns="0" bIns="0" anchor="ctr"/>
          <a:lstStyle/>
          <a:p>
            <a:pPr lvl="0" algn="ctr">
              <a:defRPr>
                <a:solidFill>
                  <a:srgbClr val="FFFFFF"/>
                </a:solidFill>
              </a:defRPr>
            </a:pPr>
          </a:p>
        </p:txBody>
      </p:sp>
      <p:sp>
        <p:nvSpPr>
          <p:cNvPr id="573" name="Shape 573"/>
          <p:cNvSpPr/>
          <p:nvPr/>
        </p:nvSpPr>
        <p:spPr>
          <a:xfrm>
            <a:off x="1071537" y="4143380"/>
            <a:ext cx="9065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forward</a:t>
            </a:r>
          </a:p>
        </p:txBody>
      </p:sp>
      <p:sp>
        <p:nvSpPr>
          <p:cNvPr id="574" name="Shape 574"/>
          <p:cNvSpPr/>
          <p:nvPr/>
        </p:nvSpPr>
        <p:spPr>
          <a:xfrm flipV="1">
            <a:off x="3214678" y="1928802"/>
            <a:ext cx="1214447" cy="1857389"/>
          </a:xfrm>
          <a:prstGeom prst="triangle">
            <a:avLst/>
          </a:prstGeom>
          <a:solidFill>
            <a:srgbClr val="F79646"/>
          </a:solidFill>
          <a:ln w="25400">
            <a:solidFill>
              <a:srgbClr val="B46D33"/>
            </a:solidFill>
          </a:ln>
        </p:spPr>
        <p:txBody>
          <a:bodyPr lIns="0" tIns="0" rIns="0" bIns="0" anchor="ctr"/>
          <a:lstStyle/>
          <a:p>
            <a:pPr lvl="0" algn="ctr">
              <a:defRPr>
                <a:solidFill>
                  <a:srgbClr val="FFFFFF"/>
                </a:solidFill>
              </a:defRPr>
            </a:pPr>
          </a:p>
        </p:txBody>
      </p:sp>
      <p:sp>
        <p:nvSpPr>
          <p:cNvPr id="575" name="Shape 575"/>
          <p:cNvSpPr/>
          <p:nvPr/>
        </p:nvSpPr>
        <p:spPr>
          <a:xfrm>
            <a:off x="3286116" y="4143380"/>
            <a:ext cx="108651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backward</a:t>
            </a:r>
          </a:p>
        </p:txBody>
      </p:sp>
      <p:sp>
        <p:nvSpPr>
          <p:cNvPr id="576" name="Shape 576"/>
          <p:cNvSpPr/>
          <p:nvPr/>
        </p:nvSpPr>
        <p:spPr>
          <a:xfrm>
            <a:off x="1470186" y="1857363"/>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77" name="Shape 577"/>
          <p:cNvSpPr/>
          <p:nvPr/>
        </p:nvSpPr>
        <p:spPr>
          <a:xfrm>
            <a:off x="3759713" y="3786189"/>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78" name="Shape 578"/>
          <p:cNvSpPr/>
          <p:nvPr/>
        </p:nvSpPr>
        <p:spPr>
          <a:xfrm>
            <a:off x="5572131" y="2500305"/>
            <a:ext cx="1214448" cy="2857522"/>
          </a:xfrm>
          <a:prstGeom prst="triangle">
            <a:avLst/>
          </a:prstGeom>
          <a:solidFill>
            <a:srgbClr val="8064A2">
              <a:alpha val="63000"/>
            </a:srgbClr>
          </a:solidFill>
          <a:ln w="25400">
            <a:solidFill>
              <a:srgbClr val="5D4976"/>
            </a:solidFill>
          </a:ln>
        </p:spPr>
        <p:txBody>
          <a:bodyPr lIns="0" tIns="0" rIns="0" bIns="0" anchor="ctr"/>
          <a:lstStyle/>
          <a:p>
            <a:pPr lvl="0" algn="ctr">
              <a:defRPr>
                <a:solidFill>
                  <a:srgbClr val="FFFFFF"/>
                </a:solidFill>
              </a:defRPr>
            </a:pPr>
          </a:p>
        </p:txBody>
      </p:sp>
      <p:sp>
        <p:nvSpPr>
          <p:cNvPr id="579" name="Shape 579"/>
          <p:cNvSpPr/>
          <p:nvPr/>
        </p:nvSpPr>
        <p:spPr>
          <a:xfrm>
            <a:off x="6128646" y="2428868"/>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80" name="Shape 580"/>
          <p:cNvSpPr/>
          <p:nvPr/>
        </p:nvSpPr>
        <p:spPr>
          <a:xfrm>
            <a:off x="7429520" y="3071809"/>
            <a:ext cx="1285885" cy="857257"/>
          </a:xfrm>
          <a:prstGeom prst="rect">
            <a:avLst/>
          </a:prstGeom>
          <a:solidFill>
            <a:srgbClr val="FFFFFF"/>
          </a:solidFill>
          <a:ln w="25400">
            <a:solidFill>
              <a:srgbClr val="FFFFFF"/>
            </a:solidFill>
          </a:ln>
        </p:spPr>
        <p:txBody>
          <a:bodyPr lIns="0" tIns="0" rIns="0" bIns="0" anchor="ctr"/>
          <a:lstStyle/>
          <a:p>
            <a:pPr lvl="0" algn="ctr">
              <a:defRPr>
                <a:solidFill>
                  <a:srgbClr val="FFFFFF"/>
                </a:solidFill>
              </a:defRPr>
            </a:pPr>
          </a:p>
        </p:txBody>
      </p:sp>
      <p:sp>
        <p:nvSpPr>
          <p:cNvPr id="581" name="Shape 581"/>
          <p:cNvSpPr/>
          <p:nvPr/>
        </p:nvSpPr>
        <p:spPr>
          <a:xfrm>
            <a:off x="6470846" y="4929197"/>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82" name="Shape 582"/>
          <p:cNvSpPr/>
          <p:nvPr/>
        </p:nvSpPr>
        <p:spPr>
          <a:xfrm>
            <a:off x="4643437" y="5572140"/>
            <a:ext cx="3944242"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Outras formas: dicing, chopping, etc.</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title"/>
          </p:nvPr>
        </p:nvSpPr>
        <p:spPr>
          <a:xfrm>
            <a:off x="457200" y="274638"/>
            <a:ext cx="8229600" cy="1143001"/>
          </a:xfrm>
          <a:prstGeom prst="rect">
            <a:avLst/>
          </a:prstGeom>
        </p:spPr>
        <p:txBody>
          <a:bodyPr/>
          <a:lstStyle/>
          <a:p>
            <a:pPr lvl="0">
              <a:defRPr sz="1800"/>
            </a:pPr>
            <a:r>
              <a:rPr sz="4400"/>
              <a:t>Dependência de dados</a:t>
            </a:r>
          </a:p>
        </p:txBody>
      </p:sp>
      <p:sp>
        <p:nvSpPr>
          <p:cNvPr id="60" name="Shape 60"/>
          <p:cNvSpPr/>
          <p:nvPr>
            <p:ph type="body" idx="1"/>
          </p:nvPr>
        </p:nvSpPr>
        <p:spPr>
          <a:xfrm>
            <a:off x="457199" y="1600200"/>
            <a:ext cx="4391594" cy="4525963"/>
          </a:xfrm>
          <a:prstGeom prst="rect">
            <a:avLst/>
          </a:prstGeom>
        </p:spPr>
        <p:txBody>
          <a:bodyPr/>
          <a:lstStyle/>
          <a:p>
            <a:pPr lvl="0">
              <a:defRPr sz="1800"/>
            </a:pPr>
            <a:r>
              <a:rPr sz="3200"/>
              <a:t>Linha j depende da linha i se a linha j puder ler um valor escrito em i.</a:t>
            </a:r>
          </a:p>
        </p:txBody>
      </p:sp>
      <p:grpSp>
        <p:nvGrpSpPr>
          <p:cNvPr id="66" name="Group 66"/>
          <p:cNvGrpSpPr/>
          <p:nvPr/>
        </p:nvGrpSpPr>
        <p:grpSpPr>
          <a:xfrm>
            <a:off x="4777354" y="1759609"/>
            <a:ext cx="3214711" cy="3202941"/>
            <a:chOff x="0" y="0"/>
            <a:chExt cx="3214709" cy="3202939"/>
          </a:xfrm>
        </p:grpSpPr>
        <p:sp>
          <p:nvSpPr>
            <p:cNvPr id="61" name="Shape 61"/>
            <p:cNvSpPr/>
            <p:nvPr/>
          </p:nvSpPr>
          <p:spPr>
            <a:xfrm>
              <a:off x="0" y="0"/>
              <a:ext cx="3214710" cy="3202940"/>
            </a:xfrm>
            <a:prstGeom prst="rect">
              <a:avLst/>
            </a:prstGeom>
            <a:solidFill>
              <a:srgbClr val="FFFFFF"/>
            </a:solidFill>
            <a:ln w="25400" cap="flat">
              <a:solidFill>
                <a:srgbClr val="000000"/>
              </a:solidFill>
              <a:prstDash val="solid"/>
              <a:bevel/>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r>
                <a:rPr b="1" sz="2400">
                  <a:latin typeface="Courier New"/>
                  <a:ea typeface="Courier New"/>
                  <a:cs typeface="Courier New"/>
                  <a:sym typeface="Courier New"/>
                </a:rPr>
                <a:t>foo(int x)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(x &gt; 10)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x = x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 else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x = 5;</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print(x);</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a:t>
              </a:r>
            </a:p>
          </p:txBody>
        </p:sp>
        <p:sp>
          <p:nvSpPr>
            <p:cNvPr id="62" name="Shape 62"/>
            <p:cNvSpPr/>
            <p:nvPr/>
          </p:nvSpPr>
          <p:spPr>
            <a:xfrm>
              <a:off x="1276712" y="280991"/>
              <a:ext cx="227817" cy="540328"/>
            </a:xfrm>
            <a:custGeom>
              <a:avLst/>
              <a:gdLst/>
              <a:ahLst/>
              <a:cxnLst>
                <a:cxn ang="0">
                  <a:pos x="wd2" y="hd2"/>
                </a:cxn>
                <a:cxn ang="5400000">
                  <a:pos x="wd2" y="hd2"/>
                </a:cxn>
                <a:cxn ang="10800000">
                  <a:pos x="wd2" y="hd2"/>
                </a:cxn>
                <a:cxn ang="16200000">
                  <a:pos x="wd2" y="hd2"/>
                </a:cxn>
              </a:cxnLst>
              <a:rect l="0" t="0" r="r" b="b"/>
              <a:pathLst>
                <a:path w="20296" h="21600" fill="norm" stroke="1" extrusionOk="0">
                  <a:moveTo>
                    <a:pt x="1782" y="21600"/>
                  </a:moveTo>
                  <a:cubicBezTo>
                    <a:pt x="239" y="16200"/>
                    <a:pt x="-1304" y="10800"/>
                    <a:pt x="1782" y="7200"/>
                  </a:cubicBezTo>
                  <a:cubicBezTo>
                    <a:pt x="4867" y="3600"/>
                    <a:pt x="12582" y="1800"/>
                    <a:pt x="20296" y="0"/>
                  </a:cubicBezTo>
                </a:path>
              </a:pathLst>
            </a:custGeom>
            <a:noFill/>
            <a:ln w="9525" cap="flat">
              <a:solidFill>
                <a:srgbClr val="FF0000"/>
              </a:solidFill>
              <a:prstDash val="solid"/>
              <a:bevel/>
              <a:tailEnd type="triangle" w="med" len="med"/>
            </a:ln>
            <a:effectLst/>
          </p:spPr>
          <p:txBody>
            <a:bodyPr wrap="square" lIns="0" tIns="0" rIns="0" bIns="0" numCol="1" anchor="ctr">
              <a:noAutofit/>
            </a:bodyPr>
            <a:lstStyle/>
            <a:p>
              <a:pPr lvl="0" algn="ctr">
                <a:defRPr>
                  <a:solidFill>
                    <a:srgbClr val="FF0000"/>
                  </a:solidFill>
                </a:defRPr>
              </a:pPr>
            </a:p>
          </p:txBody>
        </p:sp>
        <p:sp>
          <p:nvSpPr>
            <p:cNvPr id="63" name="Shape 63"/>
            <p:cNvSpPr/>
            <p:nvPr/>
          </p:nvSpPr>
          <p:spPr>
            <a:xfrm>
              <a:off x="1714511" y="357629"/>
              <a:ext cx="263316" cy="928256"/>
            </a:xfrm>
            <a:custGeom>
              <a:avLst/>
              <a:gdLst/>
              <a:ahLst/>
              <a:cxnLst>
                <a:cxn ang="0">
                  <a:pos x="wd2" y="hd2"/>
                </a:cxn>
                <a:cxn ang="5400000">
                  <a:pos x="wd2" y="hd2"/>
                </a:cxn>
                <a:cxn ang="10800000">
                  <a:pos x="wd2" y="hd2"/>
                </a:cxn>
                <a:cxn ang="16200000">
                  <a:pos x="wd2" y="hd2"/>
                </a:cxn>
              </a:cxnLst>
              <a:rect l="0" t="0" r="r" b="b"/>
              <a:pathLst>
                <a:path w="21234" h="21600" fill="norm" stroke="1" extrusionOk="0">
                  <a:moveTo>
                    <a:pt x="0" y="21600"/>
                  </a:moveTo>
                  <a:cubicBezTo>
                    <a:pt x="10428" y="15663"/>
                    <a:pt x="20855" y="9725"/>
                    <a:pt x="21228" y="6125"/>
                  </a:cubicBezTo>
                  <a:cubicBezTo>
                    <a:pt x="21600" y="2525"/>
                    <a:pt x="5214" y="1075"/>
                    <a:pt x="2234" y="0"/>
                  </a:cubicBezTo>
                </a:path>
              </a:pathLst>
            </a:custGeom>
            <a:noFill/>
            <a:ln w="9525" cap="flat">
              <a:solidFill>
                <a:srgbClr val="FF0000"/>
              </a:solidFill>
              <a:prstDash val="solid"/>
              <a:bevel/>
              <a:tailEnd type="triangle" w="med" len="med"/>
            </a:ln>
            <a:effectLst/>
          </p:spPr>
          <p:txBody>
            <a:bodyPr wrap="square" lIns="0" tIns="0" rIns="0" bIns="0" numCol="1" anchor="ctr">
              <a:noAutofit/>
            </a:bodyPr>
            <a:lstStyle/>
            <a:p>
              <a:pPr lvl="0" algn="ctr"/>
            </a:p>
          </p:txBody>
        </p:sp>
        <p:sp>
          <p:nvSpPr>
            <p:cNvPr id="64" name="Shape 64"/>
            <p:cNvSpPr/>
            <p:nvPr/>
          </p:nvSpPr>
          <p:spPr>
            <a:xfrm>
              <a:off x="51545" y="1361645"/>
              <a:ext cx="1383709" cy="1357746"/>
            </a:xfrm>
            <a:custGeom>
              <a:avLst/>
              <a:gdLst/>
              <a:ahLst/>
              <a:cxnLst>
                <a:cxn ang="0">
                  <a:pos x="wd2" y="hd2"/>
                </a:cxn>
                <a:cxn ang="5400000">
                  <a:pos x="wd2" y="hd2"/>
                </a:cxn>
                <a:cxn ang="10800000">
                  <a:pos x="wd2" y="hd2"/>
                </a:cxn>
                <a:cxn ang="16200000">
                  <a:pos x="wd2" y="hd2"/>
                </a:cxn>
              </a:cxnLst>
              <a:rect l="0" t="0" r="r" b="b"/>
              <a:pathLst>
                <a:path w="20130" h="21600" fill="norm" stroke="1" extrusionOk="0">
                  <a:moveTo>
                    <a:pt x="20130" y="21600"/>
                  </a:moveTo>
                  <a:cubicBezTo>
                    <a:pt x="11178" y="17890"/>
                    <a:pt x="2225" y="14180"/>
                    <a:pt x="378" y="10580"/>
                  </a:cubicBezTo>
                  <a:cubicBezTo>
                    <a:pt x="-1470" y="6980"/>
                    <a:pt x="3787" y="3490"/>
                    <a:pt x="9044" y="0"/>
                  </a:cubicBezTo>
                </a:path>
              </a:pathLst>
            </a:custGeom>
            <a:noFill/>
            <a:ln w="9525" cap="flat">
              <a:solidFill>
                <a:srgbClr val="FF0000"/>
              </a:solidFill>
              <a:prstDash val="solid"/>
              <a:bevel/>
              <a:tailEnd type="triangle" w="med" len="med"/>
            </a:ln>
            <a:effectLst/>
          </p:spPr>
          <p:txBody>
            <a:bodyPr wrap="square" lIns="0" tIns="0" rIns="0" bIns="0" numCol="1" anchor="ctr">
              <a:noAutofit/>
            </a:bodyPr>
            <a:lstStyle/>
            <a:p>
              <a:pPr lvl="0" algn="ctr">
                <a:defRPr>
                  <a:solidFill>
                    <a:srgbClr val="FF0000"/>
                  </a:solidFill>
                </a:defRPr>
              </a:pPr>
            </a:p>
          </p:txBody>
        </p:sp>
        <p:sp>
          <p:nvSpPr>
            <p:cNvPr id="65" name="Shape 65"/>
            <p:cNvSpPr/>
            <p:nvPr/>
          </p:nvSpPr>
          <p:spPr>
            <a:xfrm>
              <a:off x="167721" y="2071702"/>
              <a:ext cx="1318622" cy="657213"/>
            </a:xfrm>
            <a:custGeom>
              <a:avLst/>
              <a:gdLst/>
              <a:ahLst/>
              <a:cxnLst>
                <a:cxn ang="0">
                  <a:pos x="wd2" y="hd2"/>
                </a:cxn>
                <a:cxn ang="5400000">
                  <a:pos x="wd2" y="hd2"/>
                </a:cxn>
                <a:cxn ang="10800000">
                  <a:pos x="wd2" y="hd2"/>
                </a:cxn>
                <a:cxn ang="16200000">
                  <a:pos x="wd2" y="hd2"/>
                </a:cxn>
              </a:cxnLst>
              <a:rect l="0" t="0" r="r" b="b"/>
              <a:pathLst>
                <a:path w="20130" h="21600" fill="norm" stroke="1" extrusionOk="0">
                  <a:moveTo>
                    <a:pt x="20130" y="21600"/>
                  </a:moveTo>
                  <a:cubicBezTo>
                    <a:pt x="11178" y="17890"/>
                    <a:pt x="2225" y="14180"/>
                    <a:pt x="378" y="10580"/>
                  </a:cubicBezTo>
                  <a:cubicBezTo>
                    <a:pt x="-1470" y="6980"/>
                    <a:pt x="3787" y="3490"/>
                    <a:pt x="9044" y="0"/>
                  </a:cubicBezTo>
                </a:path>
              </a:pathLst>
            </a:custGeom>
            <a:noFill/>
            <a:ln w="9525" cap="flat">
              <a:solidFill>
                <a:srgbClr val="FF0000"/>
              </a:solidFill>
              <a:prstDash val="solid"/>
              <a:bevel/>
              <a:tailEnd type="triangle" w="med" len="med"/>
            </a:ln>
            <a:effectLst/>
          </p:spPr>
          <p:txBody>
            <a:bodyPr wrap="square" lIns="0" tIns="0" rIns="0" bIns="0" numCol="1" anchor="ctr">
              <a:noAutofit/>
            </a:bodyPr>
            <a:lstStyle/>
            <a:p>
              <a:pPr lvl="0" algn="ctr">
                <a:defRPr>
                  <a:solidFill>
                    <a:srgbClr val="FF0000"/>
                  </a:solidFill>
                </a:defRPr>
              </a:pPr>
            </a:p>
          </p:txBody>
        </p:sp>
      </p:grpSp>
      <p:sp>
        <p:nvSpPr>
          <p:cNvPr id="67" name="Shape 67"/>
          <p:cNvSpPr/>
          <p:nvPr/>
        </p:nvSpPr>
        <p:spPr>
          <a:xfrm>
            <a:off x="4777354" y="5415607"/>
            <a:ext cx="3286148" cy="4724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lvl1pPr algn="ctr">
              <a:defRPr sz="2400"/>
            </a:lvl1pPr>
          </a:lstStyle>
          <a:p>
            <a:pPr lvl="0">
              <a:defRPr sz="1800"/>
            </a:pPr>
            <a:r>
              <a:rPr sz="2400"/>
              <a:t>Pares uso-definição.</a:t>
            </a:r>
          </a:p>
        </p:txBody>
      </p:sp>
      <p:sp>
        <p:nvSpPr>
          <p:cNvPr id="68" name="Shape 68"/>
          <p:cNvSpPr/>
          <p:nvPr/>
        </p:nvSpPr>
        <p:spPr>
          <a:xfrm>
            <a:off x="395535" y="4941168"/>
            <a:ext cx="343033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*Linha =&gt; comando ou expressão</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4" name="Shape 584"/>
          <p:cNvSpPr/>
          <p:nvPr/>
        </p:nvSpPr>
        <p:spPr>
          <a:xfrm flipV="1">
            <a:off x="5929322" y="2357429"/>
            <a:ext cx="1214447" cy="2643207"/>
          </a:xfrm>
          <a:prstGeom prst="triangle">
            <a:avLst/>
          </a:prstGeom>
          <a:solidFill>
            <a:srgbClr val="F79646"/>
          </a:solidFill>
          <a:ln w="25400">
            <a:solidFill>
              <a:srgbClr val="B46D33"/>
            </a:solidFill>
          </a:ln>
        </p:spPr>
        <p:txBody>
          <a:bodyPr lIns="0" tIns="0" rIns="0" bIns="0" anchor="ctr"/>
          <a:lstStyle/>
          <a:p>
            <a:pPr lvl="0" algn="ctr">
              <a:defRPr>
                <a:solidFill>
                  <a:srgbClr val="FFFFFF"/>
                </a:solidFill>
              </a:defRPr>
            </a:pPr>
          </a:p>
        </p:txBody>
      </p:sp>
      <p:sp>
        <p:nvSpPr>
          <p:cNvPr id="585" name="Shape 585"/>
          <p:cNvSpPr/>
          <p:nvPr>
            <p:ph type="title"/>
          </p:nvPr>
        </p:nvSpPr>
        <p:spPr>
          <a:xfrm>
            <a:off x="457200" y="274638"/>
            <a:ext cx="8229600" cy="1143001"/>
          </a:xfrm>
          <a:prstGeom prst="rect">
            <a:avLst/>
          </a:prstGeom>
        </p:spPr>
        <p:txBody>
          <a:bodyPr/>
          <a:lstStyle/>
          <a:p>
            <a:pPr lvl="0">
              <a:defRPr sz="1800"/>
            </a:pPr>
            <a:r>
              <a:rPr sz="4400"/>
              <a:t>Variações de slicing</a:t>
            </a:r>
          </a:p>
        </p:txBody>
      </p:sp>
      <p:sp>
        <p:nvSpPr>
          <p:cNvPr id="586" name="Shape 586"/>
          <p:cNvSpPr/>
          <p:nvPr/>
        </p:nvSpPr>
        <p:spPr>
          <a:xfrm>
            <a:off x="928662" y="1928802"/>
            <a:ext cx="1214447" cy="1857389"/>
          </a:xfrm>
          <a:prstGeom prst="triangle">
            <a:avLst/>
          </a:prstGeom>
          <a:solidFill>
            <a:srgbClr val="8064A2"/>
          </a:solidFill>
          <a:ln w="25400">
            <a:solidFill>
              <a:srgbClr val="5D4976"/>
            </a:solidFill>
          </a:ln>
        </p:spPr>
        <p:txBody>
          <a:bodyPr lIns="0" tIns="0" rIns="0" bIns="0" anchor="ctr"/>
          <a:lstStyle/>
          <a:p>
            <a:pPr lvl="0" algn="ctr">
              <a:defRPr>
                <a:solidFill>
                  <a:srgbClr val="FFFFFF"/>
                </a:solidFill>
              </a:defRPr>
            </a:pPr>
          </a:p>
        </p:txBody>
      </p:sp>
      <p:sp>
        <p:nvSpPr>
          <p:cNvPr id="587" name="Shape 587"/>
          <p:cNvSpPr/>
          <p:nvPr/>
        </p:nvSpPr>
        <p:spPr>
          <a:xfrm>
            <a:off x="1071537" y="4143380"/>
            <a:ext cx="90658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forward</a:t>
            </a:r>
          </a:p>
        </p:txBody>
      </p:sp>
      <p:sp>
        <p:nvSpPr>
          <p:cNvPr id="588" name="Shape 588"/>
          <p:cNvSpPr/>
          <p:nvPr/>
        </p:nvSpPr>
        <p:spPr>
          <a:xfrm flipV="1">
            <a:off x="3214678" y="1928802"/>
            <a:ext cx="1214447" cy="1857389"/>
          </a:xfrm>
          <a:prstGeom prst="triangle">
            <a:avLst/>
          </a:prstGeom>
          <a:solidFill>
            <a:srgbClr val="F79646"/>
          </a:solidFill>
          <a:ln w="25400">
            <a:solidFill>
              <a:srgbClr val="B46D33"/>
            </a:solidFill>
          </a:ln>
        </p:spPr>
        <p:txBody>
          <a:bodyPr lIns="0" tIns="0" rIns="0" bIns="0" anchor="ctr"/>
          <a:lstStyle/>
          <a:p>
            <a:pPr lvl="0" algn="ctr">
              <a:defRPr>
                <a:solidFill>
                  <a:srgbClr val="FFFFFF"/>
                </a:solidFill>
              </a:defRPr>
            </a:pPr>
          </a:p>
        </p:txBody>
      </p:sp>
      <p:sp>
        <p:nvSpPr>
          <p:cNvPr id="589" name="Shape 589"/>
          <p:cNvSpPr/>
          <p:nvPr/>
        </p:nvSpPr>
        <p:spPr>
          <a:xfrm>
            <a:off x="3286116" y="4143380"/>
            <a:ext cx="108651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backward</a:t>
            </a:r>
          </a:p>
        </p:txBody>
      </p:sp>
      <p:sp>
        <p:nvSpPr>
          <p:cNvPr id="590" name="Shape 590"/>
          <p:cNvSpPr/>
          <p:nvPr/>
        </p:nvSpPr>
        <p:spPr>
          <a:xfrm>
            <a:off x="1470186" y="1857363"/>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91" name="Shape 591"/>
          <p:cNvSpPr/>
          <p:nvPr/>
        </p:nvSpPr>
        <p:spPr>
          <a:xfrm>
            <a:off x="3759713" y="3786189"/>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92" name="Shape 592"/>
          <p:cNvSpPr/>
          <p:nvPr/>
        </p:nvSpPr>
        <p:spPr>
          <a:xfrm>
            <a:off x="5572131" y="2500305"/>
            <a:ext cx="1214448" cy="2857522"/>
          </a:xfrm>
          <a:prstGeom prst="triangle">
            <a:avLst/>
          </a:prstGeom>
          <a:solidFill>
            <a:srgbClr val="8064A2">
              <a:alpha val="61000"/>
            </a:srgbClr>
          </a:solidFill>
          <a:ln w="25400">
            <a:solidFill>
              <a:srgbClr val="5D4976"/>
            </a:solidFill>
          </a:ln>
        </p:spPr>
        <p:txBody>
          <a:bodyPr lIns="0" tIns="0" rIns="0" bIns="0" anchor="ctr"/>
          <a:lstStyle/>
          <a:p>
            <a:pPr lvl="0" algn="ctr">
              <a:defRPr>
                <a:solidFill>
                  <a:srgbClr val="FFFFFF"/>
                </a:solidFill>
              </a:defRPr>
            </a:pPr>
          </a:p>
        </p:txBody>
      </p:sp>
      <p:sp>
        <p:nvSpPr>
          <p:cNvPr id="593" name="Shape 593"/>
          <p:cNvSpPr/>
          <p:nvPr/>
        </p:nvSpPr>
        <p:spPr>
          <a:xfrm>
            <a:off x="6128646" y="2428868"/>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94" name="Shape 594"/>
          <p:cNvSpPr/>
          <p:nvPr/>
        </p:nvSpPr>
        <p:spPr>
          <a:xfrm>
            <a:off x="7429520" y="3071809"/>
            <a:ext cx="1285885" cy="857257"/>
          </a:xfrm>
          <a:prstGeom prst="rect">
            <a:avLst/>
          </a:prstGeom>
          <a:solidFill>
            <a:srgbClr val="FFFFFF"/>
          </a:solidFill>
          <a:ln w="25400">
            <a:solidFill>
              <a:srgbClr val="FFFFFF"/>
            </a:solidFill>
          </a:ln>
        </p:spPr>
        <p:txBody>
          <a:bodyPr lIns="0" tIns="0" rIns="0" bIns="0" anchor="ctr"/>
          <a:lstStyle/>
          <a:p>
            <a:pPr lvl="0" algn="ctr">
              <a:defRPr>
                <a:solidFill>
                  <a:srgbClr val="FFFFFF"/>
                </a:solidFill>
              </a:defRPr>
            </a:pPr>
          </a:p>
        </p:txBody>
      </p:sp>
      <p:sp>
        <p:nvSpPr>
          <p:cNvPr id="595" name="Shape 595"/>
          <p:cNvSpPr/>
          <p:nvPr/>
        </p:nvSpPr>
        <p:spPr>
          <a:xfrm>
            <a:off x="6470846" y="4929197"/>
            <a:ext cx="142877" cy="142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ln w="12700">
            <a:miter lim="400000"/>
          </a:ln>
        </p:spPr>
        <p:txBody>
          <a:bodyPr lIns="0" tIns="0" rIns="0" bIns="0" anchor="ctr"/>
          <a:lstStyle/>
          <a:p>
            <a:pPr lvl="0" algn="ctr">
              <a:defRPr>
                <a:solidFill>
                  <a:srgbClr val="FFFFFF"/>
                </a:solidFill>
              </a:defRPr>
            </a:pPr>
          </a:p>
        </p:txBody>
      </p:sp>
      <p:sp>
        <p:nvSpPr>
          <p:cNvPr id="596" name="Shape 596"/>
          <p:cNvSpPr/>
          <p:nvPr/>
        </p:nvSpPr>
        <p:spPr>
          <a:xfrm>
            <a:off x="4643437" y="5572140"/>
            <a:ext cx="3944242"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Outras formas: dicing, chopping, etc.</a:t>
            </a:r>
          </a:p>
        </p:txBody>
      </p:sp>
      <p:grpSp>
        <p:nvGrpSpPr>
          <p:cNvPr id="599" name="Group 599"/>
          <p:cNvGrpSpPr/>
          <p:nvPr/>
        </p:nvGrpSpPr>
        <p:grpSpPr>
          <a:xfrm>
            <a:off x="323527" y="4560954"/>
            <a:ext cx="5077053" cy="1976863"/>
            <a:chOff x="0" y="0"/>
            <a:chExt cx="5077051" cy="1976861"/>
          </a:xfrm>
        </p:grpSpPr>
        <p:sp>
          <p:nvSpPr>
            <p:cNvPr id="597" name="Shape 597"/>
            <p:cNvSpPr/>
            <p:nvPr/>
          </p:nvSpPr>
          <p:spPr>
            <a:xfrm>
              <a:off x="0" y="0"/>
              <a:ext cx="5077052" cy="1939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305"/>
                  </a:moveTo>
                  <a:lnTo>
                    <a:pt x="18075" y="3305"/>
                  </a:lnTo>
                  <a:lnTo>
                    <a:pt x="18075" y="6354"/>
                  </a:lnTo>
                  <a:lnTo>
                    <a:pt x="21600" y="0"/>
                  </a:lnTo>
                  <a:lnTo>
                    <a:pt x="18075" y="10928"/>
                  </a:lnTo>
                  <a:lnTo>
                    <a:pt x="18075" y="21600"/>
                  </a:lnTo>
                  <a:lnTo>
                    <a:pt x="0" y="21600"/>
                  </a:lnTo>
                  <a:lnTo>
                    <a:pt x="0" y="6354"/>
                  </a:lnTo>
                  <a:close/>
                </a:path>
              </a:pathLst>
            </a:custGeom>
            <a:noFill/>
            <a:ln w="25400" cap="flat">
              <a:solidFill>
                <a:srgbClr val="000000"/>
              </a:solidFill>
              <a:prstDash val="solid"/>
              <a:bevel/>
            </a:ln>
            <a:effectLst/>
          </p:spPr>
          <p:txBody>
            <a:bodyPr wrap="square" lIns="0" tIns="0" rIns="0" bIns="0" numCol="1" anchor="ctr">
              <a:noAutofit/>
            </a:bodyPr>
            <a:lstStyle/>
            <a:p>
              <a:pPr lvl="0" algn="ctr">
                <a:defRPr sz="2800"/>
              </a:pPr>
            </a:p>
          </p:txBody>
        </p:sp>
        <p:sp>
          <p:nvSpPr>
            <p:cNvPr id="598" name="Shape 598"/>
            <p:cNvSpPr/>
            <p:nvPr/>
          </p:nvSpPr>
          <p:spPr>
            <a:xfrm>
              <a:off x="0" y="259821"/>
              <a:ext cx="4248473" cy="171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sz="2800"/>
                <a:t>Interseção: influ</a:t>
              </a:r>
              <a:r>
                <a:rPr sz="2800"/>
                <a:t>ência de uma mudança com impacto na asserção violada.</a:t>
              </a:r>
            </a:p>
          </p:txBody>
        </p:sp>
      </p:grpSp>
      <p:sp>
        <p:nvSpPr>
          <p:cNvPr id="600" name="Shape 600"/>
          <p:cNvSpPr/>
          <p:nvPr/>
        </p:nvSpPr>
        <p:spPr>
          <a:xfrm flipH="1">
            <a:off x="6072197" y="2550819"/>
            <a:ext cx="77373" cy="378115"/>
          </a:xfrm>
          <a:prstGeom prst="line">
            <a:avLst/>
          </a:prstGeom>
          <a:ln w="19050">
            <a:solidFill/>
            <a:prstDash val="sysDash"/>
          </a:ln>
        </p:spPr>
        <p:txBody>
          <a:bodyPr lIns="0" tIns="0" rIns="0" bIns="0"/>
          <a:lstStyle/>
          <a:p>
            <a:pPr lvl="0" defTabSz="457200">
              <a:defRPr sz="1200">
                <a:latin typeface="+mn-lt"/>
                <a:ea typeface="+mn-ea"/>
                <a:cs typeface="+mn-cs"/>
                <a:sym typeface="Helvetica"/>
              </a:defRPr>
            </a:pPr>
          </a:p>
        </p:txBody>
      </p:sp>
      <p:sp>
        <p:nvSpPr>
          <p:cNvPr id="601" name="Shape 601"/>
          <p:cNvSpPr/>
          <p:nvPr/>
        </p:nvSpPr>
        <p:spPr>
          <a:xfrm flipH="1" flipV="1">
            <a:off x="6072198" y="2928933"/>
            <a:ext cx="428629" cy="2000265"/>
          </a:xfrm>
          <a:prstGeom prst="line">
            <a:avLst/>
          </a:prstGeom>
          <a:ln w="19050">
            <a:solidFill/>
            <a:prstDash val="sysDash"/>
          </a:ln>
        </p:spPr>
        <p:txBody>
          <a:bodyPr lIns="0" tIns="0" rIns="0" bIns="0"/>
          <a:lstStyle/>
          <a:p>
            <a:pPr lvl="0" defTabSz="457200">
              <a:defRPr sz="1200">
                <a:latin typeface="+mn-lt"/>
                <a:ea typeface="+mn-ea"/>
                <a:cs typeface="+mn-cs"/>
                <a:sym typeface="Helvetica"/>
              </a:defRPr>
            </a:pPr>
          </a:p>
        </p:txBody>
      </p:sp>
      <p:sp>
        <p:nvSpPr>
          <p:cNvPr id="602" name="Shape 602"/>
          <p:cNvSpPr/>
          <p:nvPr/>
        </p:nvSpPr>
        <p:spPr>
          <a:xfrm flipH="1" flipV="1">
            <a:off x="6200084" y="2500305"/>
            <a:ext cx="428629" cy="2000265"/>
          </a:xfrm>
          <a:prstGeom prst="line">
            <a:avLst/>
          </a:prstGeom>
          <a:ln w="19050">
            <a:solidFill/>
            <a:prstDash val="sysDash"/>
          </a:ln>
        </p:spPr>
        <p:txBody>
          <a:bodyPr lIns="0" tIns="0" rIns="0" bIns="0"/>
          <a:lstStyle/>
          <a:p>
            <a:pPr lvl="0" defTabSz="457200">
              <a:defRPr sz="1200">
                <a:latin typeface="+mn-lt"/>
                <a:ea typeface="+mn-ea"/>
                <a:cs typeface="+mn-cs"/>
                <a:sym typeface="Helvetica"/>
              </a:defRPr>
            </a:pPr>
          </a:p>
        </p:txBody>
      </p:sp>
      <p:sp>
        <p:nvSpPr>
          <p:cNvPr id="603" name="Shape 603"/>
          <p:cNvSpPr/>
          <p:nvPr/>
        </p:nvSpPr>
        <p:spPr>
          <a:xfrm flipH="1">
            <a:off x="6542284" y="4572008"/>
            <a:ext cx="101419" cy="357191"/>
          </a:xfrm>
          <a:prstGeom prst="line">
            <a:avLst/>
          </a:prstGeom>
          <a:ln w="19050">
            <a:solidFill/>
            <a:prstDash val="sysDash"/>
          </a:ln>
        </p:spPr>
        <p:txBody>
          <a:bodyPr lIns="0" tIns="0" rIns="0" bIns="0"/>
          <a:lstStyle/>
          <a:p>
            <a:pPr lvl="0" defTabSz="457200">
              <a:defRPr sz="1200">
                <a:latin typeface="+mn-lt"/>
                <a:ea typeface="+mn-ea"/>
                <a:cs typeface="+mn-cs"/>
                <a:sym typeface="Helvetica"/>
              </a:defRPr>
            </a:pP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5" name="Shape 605"/>
          <p:cNvSpPr/>
          <p:nvPr>
            <p:ph type="title"/>
          </p:nvPr>
        </p:nvSpPr>
        <p:spPr>
          <a:xfrm>
            <a:off x="457200" y="274638"/>
            <a:ext cx="8229600" cy="1143001"/>
          </a:xfrm>
          <a:prstGeom prst="rect">
            <a:avLst/>
          </a:prstGeom>
        </p:spPr>
        <p:txBody>
          <a:bodyPr/>
          <a:lstStyle/>
          <a:p>
            <a:pPr lvl="0">
              <a:defRPr sz="1800"/>
            </a:pPr>
            <a:r>
              <a:rPr sz="4400"/>
              <a:t>Slicing dinâmico</a:t>
            </a:r>
          </a:p>
        </p:txBody>
      </p:sp>
      <p:sp>
        <p:nvSpPr>
          <p:cNvPr id="606" name="Shape 606"/>
          <p:cNvSpPr/>
          <p:nvPr>
            <p:ph type="body" idx="1"/>
          </p:nvPr>
        </p:nvSpPr>
        <p:spPr>
          <a:xfrm>
            <a:off x="457200" y="1775191"/>
            <a:ext cx="8229600" cy="1368058"/>
          </a:xfrm>
          <a:prstGeom prst="rect">
            <a:avLst/>
          </a:prstGeom>
        </p:spPr>
        <p:txBody>
          <a:bodyPr/>
          <a:lstStyle/>
          <a:p>
            <a:pPr lvl="0" marL="336042" indent="-336042" defTabSz="896111">
              <a:defRPr sz="1800"/>
            </a:pPr>
            <a:r>
              <a:rPr sz="3136"/>
              <a:t>Aplicação original é depuração automatizada de código </a:t>
            </a:r>
            <a:r>
              <a:rPr sz="2352"/>
              <a:t>[“Program Slicing”, Weiser, ASE 1994]</a:t>
            </a:r>
          </a:p>
        </p:txBody>
      </p:sp>
      <p:grpSp>
        <p:nvGrpSpPr>
          <p:cNvPr id="609" name="Group 609"/>
          <p:cNvGrpSpPr/>
          <p:nvPr/>
        </p:nvGrpSpPr>
        <p:grpSpPr>
          <a:xfrm>
            <a:off x="3649297" y="3286123"/>
            <a:ext cx="2071703" cy="1285885"/>
            <a:chOff x="0" y="0"/>
            <a:chExt cx="2071702" cy="1285884"/>
          </a:xfrm>
        </p:grpSpPr>
        <p:sp>
          <p:nvSpPr>
            <p:cNvPr id="607" name="Shape 607"/>
            <p:cNvSpPr/>
            <p:nvPr/>
          </p:nvSpPr>
          <p:spPr>
            <a:xfrm>
              <a:off x="-1" y="-1"/>
              <a:ext cx="2071704" cy="1285886"/>
            </a:xfrm>
            <a:prstGeom prst="rect">
              <a:avLst/>
            </a:prstGeom>
            <a:solidFill>
              <a:srgbClr val="FFFFFF"/>
            </a:solidFill>
            <a:ln w="25400" cap="flat">
              <a:solidFill>
                <a:srgbClr val="000000"/>
              </a:solidFill>
              <a:prstDash val="solid"/>
              <a:bevel/>
            </a:ln>
            <a:effectLst/>
          </p:spPr>
          <p:txBody>
            <a:bodyPr wrap="square" lIns="0" tIns="0" rIns="0" bIns="0" numCol="1" anchor="ctr">
              <a:noAutofit/>
            </a:bodyPr>
            <a:lstStyle/>
            <a:p>
              <a:pPr lvl="0" algn="ctr"/>
            </a:p>
          </p:txBody>
        </p:sp>
        <p:sp>
          <p:nvSpPr>
            <p:cNvPr id="608" name="Shape 608"/>
            <p:cNvSpPr/>
            <p:nvPr/>
          </p:nvSpPr>
          <p:spPr>
            <a:xfrm>
              <a:off x="-1" y="330522"/>
              <a:ext cx="2071704"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600"/>
              </a:lvl1pPr>
            </a:lstStyle>
            <a:p>
              <a:pPr lvl="0">
                <a:defRPr sz="1800"/>
              </a:pPr>
              <a:r>
                <a:rPr sz="3600"/>
                <a:t>Slicer</a:t>
              </a:r>
            </a:p>
          </p:txBody>
        </p:sp>
      </p:grpSp>
      <p:sp>
        <p:nvSpPr>
          <p:cNvPr id="610" name="Shape 610"/>
          <p:cNvSpPr/>
          <p:nvPr/>
        </p:nvSpPr>
        <p:spPr>
          <a:xfrm>
            <a:off x="1142975" y="3357562"/>
            <a:ext cx="715193"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main</a:t>
            </a:r>
          </a:p>
        </p:txBody>
      </p:sp>
      <p:sp>
        <p:nvSpPr>
          <p:cNvPr id="611" name="Shape 611"/>
          <p:cNvSpPr/>
          <p:nvPr/>
        </p:nvSpPr>
        <p:spPr>
          <a:xfrm>
            <a:off x="642909" y="4000503"/>
            <a:ext cx="2294594"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critério de slicing</a:t>
            </a:r>
          </a:p>
        </p:txBody>
      </p:sp>
      <p:sp>
        <p:nvSpPr>
          <p:cNvPr id="612" name="Shape 612"/>
          <p:cNvSpPr/>
          <p:nvPr/>
        </p:nvSpPr>
        <p:spPr>
          <a:xfrm>
            <a:off x="2863479" y="3500437"/>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13" name="Shape 613"/>
          <p:cNvSpPr/>
          <p:nvPr/>
        </p:nvSpPr>
        <p:spPr>
          <a:xfrm>
            <a:off x="2863479" y="4143380"/>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14" name="Shape 614"/>
          <p:cNvSpPr/>
          <p:nvPr/>
        </p:nvSpPr>
        <p:spPr>
          <a:xfrm>
            <a:off x="5863875" y="3857628"/>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15" name="Shape 615"/>
          <p:cNvSpPr/>
          <p:nvPr/>
        </p:nvSpPr>
        <p:spPr>
          <a:xfrm>
            <a:off x="6764859" y="3728606"/>
            <a:ext cx="69131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Slice</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7" name="Shape 617"/>
          <p:cNvSpPr/>
          <p:nvPr>
            <p:ph type="title"/>
          </p:nvPr>
        </p:nvSpPr>
        <p:spPr>
          <a:xfrm>
            <a:off x="457200" y="274638"/>
            <a:ext cx="8229600" cy="1143001"/>
          </a:xfrm>
          <a:prstGeom prst="rect">
            <a:avLst/>
          </a:prstGeom>
        </p:spPr>
        <p:txBody>
          <a:bodyPr/>
          <a:lstStyle/>
          <a:p>
            <a:pPr lvl="0">
              <a:defRPr sz="1800"/>
            </a:pPr>
            <a:r>
              <a:rPr sz="4400"/>
              <a:t>Slicing dinâmico</a:t>
            </a:r>
          </a:p>
        </p:txBody>
      </p:sp>
      <p:sp>
        <p:nvSpPr>
          <p:cNvPr id="618" name="Shape 618"/>
          <p:cNvSpPr/>
          <p:nvPr>
            <p:ph type="body" idx="1"/>
          </p:nvPr>
        </p:nvSpPr>
        <p:spPr>
          <a:xfrm>
            <a:off x="457200" y="1775191"/>
            <a:ext cx="8229600" cy="1368058"/>
          </a:xfrm>
          <a:prstGeom prst="rect">
            <a:avLst/>
          </a:prstGeom>
        </p:spPr>
        <p:txBody>
          <a:bodyPr/>
          <a:lstStyle/>
          <a:p>
            <a:pPr lvl="0">
              <a:defRPr sz="1800"/>
            </a:pPr>
            <a:r>
              <a:rPr sz="3200"/>
              <a:t>Aplicação original é depuração automatizada de código</a:t>
            </a:r>
          </a:p>
        </p:txBody>
      </p:sp>
      <p:grpSp>
        <p:nvGrpSpPr>
          <p:cNvPr id="621" name="Group 621"/>
          <p:cNvGrpSpPr/>
          <p:nvPr/>
        </p:nvGrpSpPr>
        <p:grpSpPr>
          <a:xfrm>
            <a:off x="3649297" y="3286123"/>
            <a:ext cx="2071703" cy="1285885"/>
            <a:chOff x="0" y="0"/>
            <a:chExt cx="2071702" cy="1285884"/>
          </a:xfrm>
        </p:grpSpPr>
        <p:sp>
          <p:nvSpPr>
            <p:cNvPr id="619" name="Shape 619"/>
            <p:cNvSpPr/>
            <p:nvPr/>
          </p:nvSpPr>
          <p:spPr>
            <a:xfrm>
              <a:off x="-1" y="-1"/>
              <a:ext cx="2071704" cy="1285886"/>
            </a:xfrm>
            <a:prstGeom prst="rect">
              <a:avLst/>
            </a:prstGeom>
            <a:solidFill>
              <a:srgbClr val="FFFFFF"/>
            </a:solidFill>
            <a:ln w="25400" cap="flat">
              <a:solidFill>
                <a:srgbClr val="000000"/>
              </a:solidFill>
              <a:prstDash val="solid"/>
              <a:bevel/>
            </a:ln>
            <a:effectLst/>
          </p:spPr>
          <p:txBody>
            <a:bodyPr wrap="square" lIns="0" tIns="0" rIns="0" bIns="0" numCol="1" anchor="ctr">
              <a:noAutofit/>
            </a:bodyPr>
            <a:lstStyle/>
            <a:p>
              <a:pPr lvl="0" algn="ctr"/>
            </a:p>
          </p:txBody>
        </p:sp>
        <p:sp>
          <p:nvSpPr>
            <p:cNvPr id="620" name="Shape 620"/>
            <p:cNvSpPr/>
            <p:nvPr/>
          </p:nvSpPr>
          <p:spPr>
            <a:xfrm>
              <a:off x="-1" y="330522"/>
              <a:ext cx="2071704"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600"/>
              </a:lvl1pPr>
            </a:lstStyle>
            <a:p>
              <a:pPr lvl="0">
                <a:defRPr sz="1800"/>
              </a:pPr>
              <a:r>
                <a:rPr sz="3600"/>
                <a:t>Slicer</a:t>
              </a:r>
            </a:p>
          </p:txBody>
        </p:sp>
      </p:grpSp>
      <p:sp>
        <p:nvSpPr>
          <p:cNvPr id="622" name="Shape 622"/>
          <p:cNvSpPr/>
          <p:nvPr/>
        </p:nvSpPr>
        <p:spPr>
          <a:xfrm>
            <a:off x="1142975" y="3357562"/>
            <a:ext cx="715193"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main</a:t>
            </a:r>
          </a:p>
        </p:txBody>
      </p:sp>
      <p:sp>
        <p:nvSpPr>
          <p:cNvPr id="623" name="Shape 623"/>
          <p:cNvSpPr/>
          <p:nvPr/>
        </p:nvSpPr>
        <p:spPr>
          <a:xfrm>
            <a:off x="2863479" y="3500437"/>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24" name="Shape 624"/>
          <p:cNvSpPr/>
          <p:nvPr/>
        </p:nvSpPr>
        <p:spPr>
          <a:xfrm>
            <a:off x="2863479" y="4143380"/>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25" name="Shape 625"/>
          <p:cNvSpPr/>
          <p:nvPr/>
        </p:nvSpPr>
        <p:spPr>
          <a:xfrm>
            <a:off x="5863875" y="3857628"/>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26" name="Shape 626"/>
          <p:cNvSpPr/>
          <p:nvPr/>
        </p:nvSpPr>
        <p:spPr>
          <a:xfrm>
            <a:off x="6764859" y="3728606"/>
            <a:ext cx="69131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Slice</a:t>
            </a:r>
          </a:p>
        </p:txBody>
      </p:sp>
      <p:sp>
        <p:nvSpPr>
          <p:cNvPr id="627" name="Shape 627"/>
          <p:cNvSpPr/>
          <p:nvPr/>
        </p:nvSpPr>
        <p:spPr>
          <a:xfrm>
            <a:off x="642909" y="4000503"/>
            <a:ext cx="2294594"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critério de slicing</a:t>
            </a:r>
          </a:p>
        </p:txBody>
      </p:sp>
      <p:sp>
        <p:nvSpPr>
          <p:cNvPr id="628" name="Shape 628"/>
          <p:cNvSpPr/>
          <p:nvPr/>
        </p:nvSpPr>
        <p:spPr>
          <a:xfrm>
            <a:off x="1628574" y="3775811"/>
            <a:ext cx="6301013" cy="2725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12540"/>
                </a:moveTo>
                <a:lnTo>
                  <a:pt x="4458" y="12540"/>
                </a:lnTo>
                <a:lnTo>
                  <a:pt x="0" y="0"/>
                </a:lnTo>
                <a:lnTo>
                  <a:pt x="9600" y="12540"/>
                </a:lnTo>
                <a:lnTo>
                  <a:pt x="21600" y="12540"/>
                </a:lnTo>
                <a:lnTo>
                  <a:pt x="21600" y="21600"/>
                </a:lnTo>
                <a:lnTo>
                  <a:pt x="1029" y="21600"/>
                </a:lnTo>
                <a:lnTo>
                  <a:pt x="1029" y="14050"/>
                </a:lnTo>
                <a:close/>
              </a:path>
            </a:pathLst>
          </a:custGeom>
          <a:solidFill>
            <a:srgbClr val="FFFFFF"/>
          </a:solidFill>
          <a:ln w="25400">
            <a:solidFill/>
          </a:ln>
        </p:spPr>
        <p:txBody>
          <a:bodyPr lIns="0" tIns="0" rIns="0" bIns="0" anchor="ctr"/>
          <a:lstStyle/>
          <a:p>
            <a:pPr lvl="0" algn="ctr">
              <a:defRPr sz="2200"/>
            </a:pPr>
          </a:p>
        </p:txBody>
      </p:sp>
      <p:grpSp>
        <p:nvGrpSpPr>
          <p:cNvPr id="631" name="Group 631"/>
          <p:cNvGrpSpPr/>
          <p:nvPr/>
        </p:nvGrpSpPr>
        <p:grpSpPr>
          <a:xfrm>
            <a:off x="1628574" y="3775811"/>
            <a:ext cx="6301013" cy="2725024"/>
            <a:chOff x="0" y="0"/>
            <a:chExt cx="6301011" cy="2725023"/>
          </a:xfrm>
        </p:grpSpPr>
        <p:sp>
          <p:nvSpPr>
            <p:cNvPr id="629" name="Shape 629"/>
            <p:cNvSpPr/>
            <p:nvPr/>
          </p:nvSpPr>
          <p:spPr>
            <a:xfrm>
              <a:off x="0" y="0"/>
              <a:ext cx="6301013" cy="2725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9" y="12540"/>
                  </a:moveTo>
                  <a:lnTo>
                    <a:pt x="4458" y="12540"/>
                  </a:lnTo>
                  <a:lnTo>
                    <a:pt x="0" y="0"/>
                  </a:lnTo>
                  <a:lnTo>
                    <a:pt x="9600" y="12540"/>
                  </a:lnTo>
                  <a:lnTo>
                    <a:pt x="21600" y="12540"/>
                  </a:lnTo>
                  <a:lnTo>
                    <a:pt x="21600" y="21600"/>
                  </a:lnTo>
                  <a:lnTo>
                    <a:pt x="1029" y="21600"/>
                  </a:lnTo>
                  <a:lnTo>
                    <a:pt x="1029" y="14050"/>
                  </a:lnTo>
                  <a:close/>
                </a:path>
              </a:pathLst>
            </a:custGeom>
            <a:noFill/>
            <a:ln w="25400" cap="flat">
              <a:solidFill>
                <a:srgbClr val="000000"/>
              </a:solidFill>
              <a:prstDash val="solid"/>
              <a:bevel/>
            </a:ln>
            <a:effectLst/>
          </p:spPr>
          <p:txBody>
            <a:bodyPr wrap="square" lIns="0" tIns="0" rIns="0" bIns="0" numCol="1" anchor="ctr">
              <a:noAutofit/>
            </a:bodyPr>
            <a:lstStyle/>
            <a:p>
              <a:pPr lvl="0" algn="ctr">
                <a:defRPr sz="2200"/>
              </a:pPr>
            </a:p>
          </p:txBody>
        </p:sp>
        <p:sp>
          <p:nvSpPr>
            <p:cNvPr id="630" name="Shape 630"/>
            <p:cNvSpPr/>
            <p:nvPr/>
          </p:nvSpPr>
          <p:spPr>
            <a:xfrm>
              <a:off x="300219" y="1612499"/>
              <a:ext cx="6000794" cy="1082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200"/>
              </a:lvl1pPr>
            </a:lstStyle>
            <a:p>
              <a:pPr lvl="0">
                <a:defRPr sz="1800"/>
              </a:pPr>
              <a:r>
                <a:rPr sz="2200"/>
                <a:t>No contexto de depuração, a função main é o teste que falhou.  O usuário usa o slicer para tentar descobrir a causa da falha.</a:t>
              </a:r>
            </a:p>
          </p:txBody>
        </p:sp>
      </p:gr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3" name="Shape 633"/>
          <p:cNvSpPr/>
          <p:nvPr>
            <p:ph type="title"/>
          </p:nvPr>
        </p:nvSpPr>
        <p:spPr>
          <a:xfrm>
            <a:off x="457200" y="274638"/>
            <a:ext cx="8229600" cy="1143001"/>
          </a:xfrm>
          <a:prstGeom prst="rect">
            <a:avLst/>
          </a:prstGeom>
        </p:spPr>
        <p:txBody>
          <a:bodyPr/>
          <a:lstStyle/>
          <a:p>
            <a:pPr lvl="0">
              <a:defRPr sz="1800"/>
            </a:pPr>
            <a:r>
              <a:rPr sz="4400"/>
              <a:t>Slicing dinâmico</a:t>
            </a:r>
          </a:p>
        </p:txBody>
      </p:sp>
      <p:sp>
        <p:nvSpPr>
          <p:cNvPr id="634" name="Shape 634"/>
          <p:cNvSpPr/>
          <p:nvPr>
            <p:ph type="body" idx="1"/>
          </p:nvPr>
        </p:nvSpPr>
        <p:spPr>
          <a:xfrm>
            <a:off x="457200" y="1775191"/>
            <a:ext cx="8229600" cy="1368058"/>
          </a:xfrm>
          <a:prstGeom prst="rect">
            <a:avLst/>
          </a:prstGeom>
        </p:spPr>
        <p:txBody>
          <a:bodyPr/>
          <a:lstStyle/>
          <a:p>
            <a:pPr lvl="0">
              <a:defRPr sz="1800"/>
            </a:pPr>
            <a:r>
              <a:rPr sz="3200"/>
              <a:t>Aplicação original é depuração automatizada de código</a:t>
            </a:r>
          </a:p>
        </p:txBody>
      </p:sp>
      <p:grpSp>
        <p:nvGrpSpPr>
          <p:cNvPr id="637" name="Group 637"/>
          <p:cNvGrpSpPr/>
          <p:nvPr/>
        </p:nvGrpSpPr>
        <p:grpSpPr>
          <a:xfrm>
            <a:off x="3649297" y="3286123"/>
            <a:ext cx="2071703" cy="1285885"/>
            <a:chOff x="0" y="0"/>
            <a:chExt cx="2071702" cy="1285884"/>
          </a:xfrm>
        </p:grpSpPr>
        <p:sp>
          <p:nvSpPr>
            <p:cNvPr id="635" name="Shape 635"/>
            <p:cNvSpPr/>
            <p:nvPr/>
          </p:nvSpPr>
          <p:spPr>
            <a:xfrm>
              <a:off x="-1" y="-1"/>
              <a:ext cx="2071704" cy="1285886"/>
            </a:xfrm>
            <a:prstGeom prst="rect">
              <a:avLst/>
            </a:prstGeom>
            <a:solidFill>
              <a:srgbClr val="FFFFFF"/>
            </a:solidFill>
            <a:ln w="25400" cap="flat">
              <a:solidFill>
                <a:srgbClr val="000000"/>
              </a:solidFill>
              <a:prstDash val="solid"/>
              <a:bevel/>
            </a:ln>
            <a:effectLst/>
          </p:spPr>
          <p:txBody>
            <a:bodyPr wrap="square" lIns="0" tIns="0" rIns="0" bIns="0" numCol="1" anchor="ctr">
              <a:noAutofit/>
            </a:bodyPr>
            <a:lstStyle/>
            <a:p>
              <a:pPr lvl="0" algn="ctr"/>
            </a:p>
          </p:txBody>
        </p:sp>
        <p:sp>
          <p:nvSpPr>
            <p:cNvPr id="636" name="Shape 636"/>
            <p:cNvSpPr/>
            <p:nvPr/>
          </p:nvSpPr>
          <p:spPr>
            <a:xfrm>
              <a:off x="-1" y="330522"/>
              <a:ext cx="2071704"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600"/>
              </a:lvl1pPr>
            </a:lstStyle>
            <a:p>
              <a:pPr lvl="0">
                <a:defRPr sz="1800"/>
              </a:pPr>
              <a:r>
                <a:rPr sz="3600"/>
                <a:t>Slicer</a:t>
              </a:r>
            </a:p>
          </p:txBody>
        </p:sp>
      </p:grpSp>
      <p:sp>
        <p:nvSpPr>
          <p:cNvPr id="638" name="Shape 638"/>
          <p:cNvSpPr/>
          <p:nvPr/>
        </p:nvSpPr>
        <p:spPr>
          <a:xfrm>
            <a:off x="1142975" y="3357562"/>
            <a:ext cx="715193"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main</a:t>
            </a:r>
          </a:p>
        </p:txBody>
      </p:sp>
      <p:sp>
        <p:nvSpPr>
          <p:cNvPr id="639" name="Shape 639"/>
          <p:cNvSpPr/>
          <p:nvPr/>
        </p:nvSpPr>
        <p:spPr>
          <a:xfrm>
            <a:off x="642909" y="4000503"/>
            <a:ext cx="2294594"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critério de slicing</a:t>
            </a:r>
          </a:p>
        </p:txBody>
      </p:sp>
      <p:sp>
        <p:nvSpPr>
          <p:cNvPr id="640" name="Shape 640"/>
          <p:cNvSpPr/>
          <p:nvPr/>
        </p:nvSpPr>
        <p:spPr>
          <a:xfrm>
            <a:off x="2863479" y="3500437"/>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41" name="Shape 641"/>
          <p:cNvSpPr/>
          <p:nvPr/>
        </p:nvSpPr>
        <p:spPr>
          <a:xfrm>
            <a:off x="2863479" y="4143380"/>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42" name="Shape 642"/>
          <p:cNvSpPr/>
          <p:nvPr/>
        </p:nvSpPr>
        <p:spPr>
          <a:xfrm>
            <a:off x="5863875" y="3857628"/>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43" name="Shape 643"/>
          <p:cNvSpPr/>
          <p:nvPr/>
        </p:nvSpPr>
        <p:spPr>
          <a:xfrm>
            <a:off x="6764859" y="3728606"/>
            <a:ext cx="69131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Slice</a:t>
            </a:r>
          </a:p>
        </p:txBody>
      </p:sp>
      <p:grpSp>
        <p:nvGrpSpPr>
          <p:cNvPr id="646" name="Group 646"/>
          <p:cNvGrpSpPr/>
          <p:nvPr/>
        </p:nvGrpSpPr>
        <p:grpSpPr>
          <a:xfrm>
            <a:off x="1143649" y="4454689"/>
            <a:ext cx="6785938" cy="2046146"/>
            <a:chOff x="0" y="0"/>
            <a:chExt cx="6785936" cy="2046144"/>
          </a:xfrm>
        </p:grpSpPr>
        <p:sp>
          <p:nvSpPr>
            <p:cNvPr id="644" name="Shape 644"/>
            <p:cNvSpPr/>
            <p:nvPr/>
          </p:nvSpPr>
          <p:spPr>
            <a:xfrm>
              <a:off x="0" y="0"/>
              <a:ext cx="6785937" cy="2046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99" y="9534"/>
                  </a:moveTo>
                  <a:lnTo>
                    <a:pt x="5683" y="9534"/>
                  </a:lnTo>
                  <a:lnTo>
                    <a:pt x="0" y="0"/>
                  </a:lnTo>
                  <a:lnTo>
                    <a:pt x="10458" y="9534"/>
                  </a:lnTo>
                  <a:lnTo>
                    <a:pt x="21600" y="9534"/>
                  </a:lnTo>
                  <a:lnTo>
                    <a:pt x="21600" y="21600"/>
                  </a:lnTo>
                  <a:lnTo>
                    <a:pt x="2499" y="21600"/>
                  </a:lnTo>
                  <a:lnTo>
                    <a:pt x="2499" y="11545"/>
                  </a:lnTo>
                  <a:close/>
                </a:path>
              </a:pathLst>
            </a:custGeom>
            <a:noFill/>
            <a:ln w="25400" cap="flat">
              <a:solidFill>
                <a:srgbClr val="000000"/>
              </a:solidFill>
              <a:prstDash val="solid"/>
              <a:bevel/>
            </a:ln>
            <a:effectLst/>
          </p:spPr>
          <p:txBody>
            <a:bodyPr wrap="square" lIns="0" tIns="0" rIns="0" bIns="0" numCol="1" anchor="ctr">
              <a:noAutofit/>
            </a:bodyPr>
            <a:lstStyle/>
            <a:p>
              <a:pPr lvl="0" algn="ctr">
                <a:defRPr sz="2200"/>
              </a:pPr>
            </a:p>
          </p:txBody>
        </p:sp>
        <p:sp>
          <p:nvSpPr>
            <p:cNvPr id="645" name="Shape 645"/>
            <p:cNvSpPr/>
            <p:nvPr/>
          </p:nvSpPr>
          <p:spPr>
            <a:xfrm>
              <a:off x="785143" y="933620"/>
              <a:ext cx="6000794" cy="1082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200"/>
              </a:lvl1pPr>
            </a:lstStyle>
            <a:p>
              <a:pPr lvl="0">
                <a:defRPr sz="1800"/>
              </a:pPr>
              <a:r>
                <a:rPr sz="2200"/>
                <a:t>No contexto de depuração, o critério de slicing pode ser as variáveis envolvidas em uma asserção de estado que falhou.</a:t>
              </a:r>
            </a:p>
          </p:txBody>
        </p:sp>
      </p:gr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8" name="Shape 648"/>
          <p:cNvSpPr/>
          <p:nvPr>
            <p:ph type="title"/>
          </p:nvPr>
        </p:nvSpPr>
        <p:spPr>
          <a:xfrm>
            <a:off x="457200" y="274638"/>
            <a:ext cx="8229600" cy="1143001"/>
          </a:xfrm>
          <a:prstGeom prst="rect">
            <a:avLst/>
          </a:prstGeom>
        </p:spPr>
        <p:txBody>
          <a:bodyPr/>
          <a:lstStyle/>
          <a:p>
            <a:pPr lvl="0">
              <a:defRPr sz="1800"/>
            </a:pPr>
            <a:r>
              <a:rPr sz="4400"/>
              <a:t>Slicing dinâmico</a:t>
            </a:r>
          </a:p>
        </p:txBody>
      </p:sp>
      <p:sp>
        <p:nvSpPr>
          <p:cNvPr id="649" name="Shape 649"/>
          <p:cNvSpPr/>
          <p:nvPr>
            <p:ph type="body" idx="1"/>
          </p:nvPr>
        </p:nvSpPr>
        <p:spPr>
          <a:xfrm>
            <a:off x="457200" y="1775191"/>
            <a:ext cx="8229600" cy="1368058"/>
          </a:xfrm>
          <a:prstGeom prst="rect">
            <a:avLst/>
          </a:prstGeom>
        </p:spPr>
        <p:txBody>
          <a:bodyPr/>
          <a:lstStyle/>
          <a:p>
            <a:pPr lvl="0">
              <a:defRPr sz="1800"/>
            </a:pPr>
            <a:r>
              <a:rPr sz="3200"/>
              <a:t>Aplicação original é depuração automatizada de código</a:t>
            </a:r>
          </a:p>
        </p:txBody>
      </p:sp>
      <p:grpSp>
        <p:nvGrpSpPr>
          <p:cNvPr id="652" name="Group 652"/>
          <p:cNvGrpSpPr/>
          <p:nvPr/>
        </p:nvGrpSpPr>
        <p:grpSpPr>
          <a:xfrm>
            <a:off x="3649297" y="3286123"/>
            <a:ext cx="2071703" cy="1285885"/>
            <a:chOff x="0" y="0"/>
            <a:chExt cx="2071702" cy="1285884"/>
          </a:xfrm>
        </p:grpSpPr>
        <p:sp>
          <p:nvSpPr>
            <p:cNvPr id="650" name="Shape 650"/>
            <p:cNvSpPr/>
            <p:nvPr/>
          </p:nvSpPr>
          <p:spPr>
            <a:xfrm>
              <a:off x="-1" y="-1"/>
              <a:ext cx="2071704" cy="1285886"/>
            </a:xfrm>
            <a:prstGeom prst="rect">
              <a:avLst/>
            </a:prstGeom>
            <a:solidFill>
              <a:srgbClr val="FFFFFF"/>
            </a:solidFill>
            <a:ln w="25400" cap="flat">
              <a:solidFill>
                <a:srgbClr val="000000"/>
              </a:solidFill>
              <a:prstDash val="solid"/>
              <a:bevel/>
            </a:ln>
            <a:effectLst/>
          </p:spPr>
          <p:txBody>
            <a:bodyPr wrap="square" lIns="0" tIns="0" rIns="0" bIns="0" numCol="1" anchor="ctr">
              <a:noAutofit/>
            </a:bodyPr>
            <a:lstStyle/>
            <a:p>
              <a:pPr lvl="0" algn="ctr"/>
            </a:p>
          </p:txBody>
        </p:sp>
        <p:sp>
          <p:nvSpPr>
            <p:cNvPr id="651" name="Shape 651"/>
            <p:cNvSpPr/>
            <p:nvPr/>
          </p:nvSpPr>
          <p:spPr>
            <a:xfrm>
              <a:off x="-1" y="330522"/>
              <a:ext cx="2071704"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600"/>
              </a:lvl1pPr>
            </a:lstStyle>
            <a:p>
              <a:pPr lvl="0">
                <a:defRPr sz="1800"/>
              </a:pPr>
              <a:r>
                <a:rPr sz="3600"/>
                <a:t>Slicer</a:t>
              </a:r>
            </a:p>
          </p:txBody>
        </p:sp>
      </p:grpSp>
      <p:sp>
        <p:nvSpPr>
          <p:cNvPr id="653" name="Shape 653"/>
          <p:cNvSpPr/>
          <p:nvPr/>
        </p:nvSpPr>
        <p:spPr>
          <a:xfrm>
            <a:off x="1142975" y="3357562"/>
            <a:ext cx="715193"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main</a:t>
            </a:r>
          </a:p>
        </p:txBody>
      </p:sp>
      <p:sp>
        <p:nvSpPr>
          <p:cNvPr id="654" name="Shape 654"/>
          <p:cNvSpPr/>
          <p:nvPr/>
        </p:nvSpPr>
        <p:spPr>
          <a:xfrm>
            <a:off x="642909" y="4000503"/>
            <a:ext cx="2294594"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critério de slicing</a:t>
            </a:r>
          </a:p>
        </p:txBody>
      </p:sp>
      <p:sp>
        <p:nvSpPr>
          <p:cNvPr id="655" name="Shape 655"/>
          <p:cNvSpPr/>
          <p:nvPr/>
        </p:nvSpPr>
        <p:spPr>
          <a:xfrm>
            <a:off x="2863479" y="3500437"/>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56" name="Shape 656"/>
          <p:cNvSpPr/>
          <p:nvPr/>
        </p:nvSpPr>
        <p:spPr>
          <a:xfrm>
            <a:off x="2863479" y="4143380"/>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57" name="Shape 657"/>
          <p:cNvSpPr/>
          <p:nvPr/>
        </p:nvSpPr>
        <p:spPr>
          <a:xfrm>
            <a:off x="5863875" y="3857628"/>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58" name="Shape 658"/>
          <p:cNvSpPr/>
          <p:nvPr/>
        </p:nvSpPr>
        <p:spPr>
          <a:xfrm>
            <a:off x="6764859" y="3728606"/>
            <a:ext cx="69131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Slice</a:t>
            </a:r>
          </a:p>
        </p:txBody>
      </p:sp>
      <p:grpSp>
        <p:nvGrpSpPr>
          <p:cNvPr id="661" name="Group 661"/>
          <p:cNvGrpSpPr/>
          <p:nvPr/>
        </p:nvGrpSpPr>
        <p:grpSpPr>
          <a:xfrm>
            <a:off x="1928793" y="4648647"/>
            <a:ext cx="6000794" cy="1852188"/>
            <a:chOff x="0" y="0"/>
            <a:chExt cx="6000792" cy="1852186"/>
          </a:xfrm>
        </p:grpSpPr>
        <p:sp>
          <p:nvSpPr>
            <p:cNvPr id="659" name="Shape 659"/>
            <p:cNvSpPr/>
            <p:nvPr/>
          </p:nvSpPr>
          <p:spPr>
            <a:xfrm>
              <a:off x="0" y="0"/>
              <a:ext cx="6000793" cy="1852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270"/>
                  </a:moveTo>
                  <a:lnTo>
                    <a:pt x="3600" y="8270"/>
                  </a:lnTo>
                  <a:lnTo>
                    <a:pt x="8893" y="0"/>
                  </a:lnTo>
                  <a:lnTo>
                    <a:pt x="9000" y="8270"/>
                  </a:lnTo>
                  <a:lnTo>
                    <a:pt x="21600" y="8270"/>
                  </a:lnTo>
                  <a:lnTo>
                    <a:pt x="21600" y="21600"/>
                  </a:lnTo>
                  <a:lnTo>
                    <a:pt x="0" y="21600"/>
                  </a:lnTo>
                  <a:lnTo>
                    <a:pt x="0" y="10492"/>
                  </a:lnTo>
                  <a:close/>
                </a:path>
              </a:pathLst>
            </a:custGeom>
            <a:noFill/>
            <a:ln w="25400" cap="flat">
              <a:solidFill>
                <a:srgbClr val="000000"/>
              </a:solidFill>
              <a:prstDash val="solid"/>
              <a:bevel/>
            </a:ln>
            <a:effectLst/>
          </p:spPr>
          <p:txBody>
            <a:bodyPr wrap="square" lIns="0" tIns="0" rIns="0" bIns="0" numCol="1" anchor="ctr">
              <a:noAutofit/>
            </a:bodyPr>
            <a:lstStyle/>
            <a:p>
              <a:pPr lvl="0" algn="ctr">
                <a:defRPr sz="2200"/>
              </a:pPr>
            </a:p>
          </p:txBody>
        </p:sp>
        <p:sp>
          <p:nvSpPr>
            <p:cNvPr id="660" name="Shape 660"/>
            <p:cNvSpPr/>
            <p:nvPr/>
          </p:nvSpPr>
          <p:spPr>
            <a:xfrm>
              <a:off x="0" y="739662"/>
              <a:ext cx="6000793" cy="1082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sz="2200"/>
                <a:t>O slicer dinâmico </a:t>
              </a:r>
              <a:r>
                <a:rPr b="1" sz="2200"/>
                <a:t>executa</a:t>
              </a:r>
              <a:r>
                <a:rPr sz="2200"/>
                <a:t> o programa usando a função main.  Existe uma variedade de formas de se produzir o slice de saída. </a:t>
              </a:r>
            </a:p>
          </p:txBody>
        </p:sp>
      </p:gr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Shape 663"/>
          <p:cNvSpPr/>
          <p:nvPr>
            <p:ph type="title"/>
          </p:nvPr>
        </p:nvSpPr>
        <p:spPr>
          <a:xfrm>
            <a:off x="457200" y="274638"/>
            <a:ext cx="8229600" cy="1143001"/>
          </a:xfrm>
          <a:prstGeom prst="rect">
            <a:avLst/>
          </a:prstGeom>
        </p:spPr>
        <p:txBody>
          <a:bodyPr/>
          <a:lstStyle/>
          <a:p>
            <a:pPr lvl="0">
              <a:defRPr sz="1800"/>
            </a:pPr>
            <a:r>
              <a:rPr sz="4400"/>
              <a:t>Slicing dinâmico</a:t>
            </a:r>
          </a:p>
        </p:txBody>
      </p:sp>
      <p:sp>
        <p:nvSpPr>
          <p:cNvPr id="664" name="Shape 664"/>
          <p:cNvSpPr/>
          <p:nvPr>
            <p:ph type="body" idx="1"/>
          </p:nvPr>
        </p:nvSpPr>
        <p:spPr>
          <a:xfrm>
            <a:off x="457200" y="1775191"/>
            <a:ext cx="8229600" cy="1368058"/>
          </a:xfrm>
          <a:prstGeom prst="rect">
            <a:avLst/>
          </a:prstGeom>
        </p:spPr>
        <p:txBody>
          <a:bodyPr/>
          <a:lstStyle/>
          <a:p>
            <a:pPr lvl="0">
              <a:defRPr sz="1800"/>
            </a:pPr>
            <a:r>
              <a:rPr sz="3200"/>
              <a:t>Aplicação original é depuração automatizada de código</a:t>
            </a:r>
          </a:p>
        </p:txBody>
      </p:sp>
      <p:grpSp>
        <p:nvGrpSpPr>
          <p:cNvPr id="667" name="Group 667"/>
          <p:cNvGrpSpPr/>
          <p:nvPr/>
        </p:nvGrpSpPr>
        <p:grpSpPr>
          <a:xfrm>
            <a:off x="3649297" y="3286123"/>
            <a:ext cx="2071703" cy="1285885"/>
            <a:chOff x="0" y="0"/>
            <a:chExt cx="2071702" cy="1285884"/>
          </a:xfrm>
        </p:grpSpPr>
        <p:sp>
          <p:nvSpPr>
            <p:cNvPr id="665" name="Shape 665"/>
            <p:cNvSpPr/>
            <p:nvPr/>
          </p:nvSpPr>
          <p:spPr>
            <a:xfrm>
              <a:off x="-1" y="-1"/>
              <a:ext cx="2071704" cy="1285886"/>
            </a:xfrm>
            <a:prstGeom prst="rect">
              <a:avLst/>
            </a:prstGeom>
            <a:solidFill>
              <a:srgbClr val="FFFFFF"/>
            </a:solidFill>
            <a:ln w="25400" cap="flat">
              <a:solidFill>
                <a:srgbClr val="000000"/>
              </a:solidFill>
              <a:prstDash val="solid"/>
              <a:bevel/>
            </a:ln>
            <a:effectLst/>
          </p:spPr>
          <p:txBody>
            <a:bodyPr wrap="square" lIns="0" tIns="0" rIns="0" bIns="0" numCol="1" anchor="ctr">
              <a:noAutofit/>
            </a:bodyPr>
            <a:lstStyle/>
            <a:p>
              <a:pPr lvl="0" algn="ctr"/>
            </a:p>
          </p:txBody>
        </p:sp>
        <p:sp>
          <p:nvSpPr>
            <p:cNvPr id="666" name="Shape 666"/>
            <p:cNvSpPr/>
            <p:nvPr/>
          </p:nvSpPr>
          <p:spPr>
            <a:xfrm>
              <a:off x="-1" y="330522"/>
              <a:ext cx="2071704"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600"/>
              </a:lvl1pPr>
            </a:lstStyle>
            <a:p>
              <a:pPr lvl="0">
                <a:defRPr sz="1800"/>
              </a:pPr>
              <a:r>
                <a:rPr sz="3600"/>
                <a:t>Slicer</a:t>
              </a:r>
            </a:p>
          </p:txBody>
        </p:sp>
      </p:grpSp>
      <p:sp>
        <p:nvSpPr>
          <p:cNvPr id="668" name="Shape 668"/>
          <p:cNvSpPr/>
          <p:nvPr/>
        </p:nvSpPr>
        <p:spPr>
          <a:xfrm>
            <a:off x="1142975" y="3357562"/>
            <a:ext cx="715193"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main</a:t>
            </a:r>
          </a:p>
        </p:txBody>
      </p:sp>
      <p:sp>
        <p:nvSpPr>
          <p:cNvPr id="669" name="Shape 669"/>
          <p:cNvSpPr/>
          <p:nvPr/>
        </p:nvSpPr>
        <p:spPr>
          <a:xfrm>
            <a:off x="642909" y="4000503"/>
            <a:ext cx="2294594"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critério de slicing</a:t>
            </a:r>
          </a:p>
        </p:txBody>
      </p:sp>
      <p:sp>
        <p:nvSpPr>
          <p:cNvPr id="670" name="Shape 670"/>
          <p:cNvSpPr/>
          <p:nvPr/>
        </p:nvSpPr>
        <p:spPr>
          <a:xfrm>
            <a:off x="2863479" y="3500437"/>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71" name="Shape 671"/>
          <p:cNvSpPr/>
          <p:nvPr/>
        </p:nvSpPr>
        <p:spPr>
          <a:xfrm>
            <a:off x="2863479" y="4143380"/>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72" name="Shape 672"/>
          <p:cNvSpPr/>
          <p:nvPr/>
        </p:nvSpPr>
        <p:spPr>
          <a:xfrm>
            <a:off x="5863875" y="3857628"/>
            <a:ext cx="571505" cy="142877"/>
          </a:xfrm>
          <a:prstGeom prst="rightArrow">
            <a:avLst>
              <a:gd name="adj1" fmla="val 50000"/>
              <a:gd name="adj2" fmla="val 50000"/>
            </a:avLst>
          </a:prstGeom>
          <a:solidFill>
            <a:srgbClr val="FFFFFF"/>
          </a:solidFill>
          <a:ln w="25400">
            <a:solidFill/>
          </a:ln>
        </p:spPr>
        <p:txBody>
          <a:bodyPr lIns="0" tIns="0" rIns="0" bIns="0" anchor="ctr"/>
          <a:lstStyle/>
          <a:p>
            <a:pPr lvl="0" algn="ctr"/>
          </a:p>
        </p:txBody>
      </p:sp>
      <p:sp>
        <p:nvSpPr>
          <p:cNvPr id="673" name="Shape 673"/>
          <p:cNvSpPr/>
          <p:nvPr/>
        </p:nvSpPr>
        <p:spPr>
          <a:xfrm>
            <a:off x="6764859" y="3728606"/>
            <a:ext cx="69131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lvl1pPr>
          </a:lstStyle>
          <a:p>
            <a:pPr lvl="0">
              <a:defRPr sz="1800"/>
            </a:pPr>
            <a:r>
              <a:rPr sz="2200"/>
              <a:t>Slice</a:t>
            </a:r>
          </a:p>
        </p:txBody>
      </p:sp>
      <p:grpSp>
        <p:nvGrpSpPr>
          <p:cNvPr id="676" name="Group 676"/>
          <p:cNvGrpSpPr/>
          <p:nvPr/>
        </p:nvGrpSpPr>
        <p:grpSpPr>
          <a:xfrm>
            <a:off x="1571603" y="4140133"/>
            <a:ext cx="6000794" cy="2523515"/>
            <a:chOff x="0" y="0"/>
            <a:chExt cx="6000792" cy="2523513"/>
          </a:xfrm>
        </p:grpSpPr>
        <p:sp>
          <p:nvSpPr>
            <p:cNvPr id="674" name="Shape 674"/>
            <p:cNvSpPr/>
            <p:nvPr/>
          </p:nvSpPr>
          <p:spPr>
            <a:xfrm>
              <a:off x="0" y="0"/>
              <a:ext cx="6000793" cy="2503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1"/>
                  </a:moveTo>
                  <a:lnTo>
                    <a:pt x="12600" y="6911"/>
                  </a:lnTo>
                  <a:lnTo>
                    <a:pt x="19266" y="0"/>
                  </a:lnTo>
                  <a:lnTo>
                    <a:pt x="18000" y="6911"/>
                  </a:lnTo>
                  <a:lnTo>
                    <a:pt x="21600" y="6911"/>
                  </a:lnTo>
                  <a:lnTo>
                    <a:pt x="21600" y="21600"/>
                  </a:lnTo>
                  <a:lnTo>
                    <a:pt x="0" y="21600"/>
                  </a:lnTo>
                  <a:lnTo>
                    <a:pt x="0" y="9359"/>
                  </a:lnTo>
                  <a:close/>
                </a:path>
              </a:pathLst>
            </a:custGeom>
            <a:noFill/>
            <a:ln w="25400" cap="flat">
              <a:solidFill>
                <a:srgbClr val="000000"/>
              </a:solidFill>
              <a:prstDash val="solid"/>
              <a:bevel/>
            </a:ln>
            <a:effectLst/>
          </p:spPr>
          <p:txBody>
            <a:bodyPr wrap="square" lIns="0" tIns="0" rIns="0" bIns="0" numCol="1" anchor="ctr">
              <a:noAutofit/>
            </a:bodyPr>
            <a:lstStyle/>
            <a:p>
              <a:pPr lvl="0" algn="ctr">
                <a:defRPr sz="2200"/>
              </a:pPr>
            </a:p>
          </p:txBody>
        </p:sp>
        <p:sp>
          <p:nvSpPr>
            <p:cNvPr id="675" name="Shape 675"/>
            <p:cNvSpPr/>
            <p:nvPr/>
          </p:nvSpPr>
          <p:spPr>
            <a:xfrm>
              <a:off x="0" y="781073"/>
              <a:ext cx="6000793" cy="1742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200"/>
              </a:lvl1pPr>
            </a:lstStyle>
            <a:p>
              <a:pPr lvl="0">
                <a:defRPr sz="1800"/>
              </a:pPr>
              <a:r>
                <a:rPr sz="2200"/>
                <a:t>O slice de saída pode ter vários formatos.  Por exemplo, pode ser (i) um programa executável, (ii) um conjunto de linhas do programa, ou (iii) grafo de dependências enraizado no critério de slicing.</a:t>
              </a:r>
            </a:p>
          </p:txBody>
        </p:sp>
      </p:gr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8" name="Shape 678"/>
          <p:cNvSpPr/>
          <p:nvPr>
            <p:ph type="title"/>
          </p:nvPr>
        </p:nvSpPr>
        <p:spPr>
          <a:xfrm>
            <a:off x="457200" y="274638"/>
            <a:ext cx="8229600" cy="1143001"/>
          </a:xfrm>
          <a:prstGeom prst="rect">
            <a:avLst/>
          </a:prstGeom>
        </p:spPr>
        <p:txBody>
          <a:bodyPr/>
          <a:lstStyle>
            <a:lvl1pPr defTabSz="886968">
              <a:defRPr sz="4268"/>
            </a:lvl1pPr>
          </a:lstStyle>
          <a:p>
            <a:pPr lvl="0">
              <a:defRPr sz="1800"/>
            </a:pPr>
            <a:r>
              <a:rPr sz="4268"/>
              <a:t>Tipos de dependência suportadas</a:t>
            </a:r>
          </a:p>
        </p:txBody>
      </p:sp>
      <p:sp>
        <p:nvSpPr>
          <p:cNvPr id="679" name="Shape 679"/>
          <p:cNvSpPr/>
          <p:nvPr>
            <p:ph type="body" idx="1"/>
          </p:nvPr>
        </p:nvSpPr>
        <p:spPr>
          <a:xfrm>
            <a:off x="457200" y="1600200"/>
            <a:ext cx="8229600" cy="4525963"/>
          </a:xfrm>
          <a:prstGeom prst="rect">
            <a:avLst/>
          </a:prstGeom>
        </p:spPr>
        <p:txBody>
          <a:bodyPr/>
          <a:lstStyle/>
          <a:p>
            <a:pPr lvl="0">
              <a:defRPr sz="1800"/>
            </a:pPr>
            <a:r>
              <a:rPr sz="3200"/>
              <a:t>Dados</a:t>
            </a:r>
            <a:endParaRPr sz="3200"/>
          </a:p>
          <a:p>
            <a:pPr lvl="0">
              <a:defRPr sz="1800"/>
            </a:pPr>
            <a:r>
              <a:rPr sz="3200"/>
              <a:t>Dados + Controle</a:t>
            </a:r>
            <a:endParaRPr sz="3200"/>
          </a:p>
          <a:p>
            <a:pPr lvl="0">
              <a:defRPr sz="1800"/>
            </a:pPr>
            <a:r>
              <a:rPr sz="3200"/>
              <a:t>Relevante</a:t>
            </a:r>
          </a:p>
        </p:txBody>
      </p:sp>
      <p:grpSp>
        <p:nvGrpSpPr>
          <p:cNvPr id="682" name="Group 682"/>
          <p:cNvGrpSpPr/>
          <p:nvPr/>
        </p:nvGrpSpPr>
        <p:grpSpPr>
          <a:xfrm>
            <a:off x="3956155" y="1484783"/>
            <a:ext cx="4043160" cy="1571637"/>
            <a:chOff x="0" y="0"/>
            <a:chExt cx="4043158" cy="1571636"/>
          </a:xfrm>
        </p:grpSpPr>
        <p:sp>
          <p:nvSpPr>
            <p:cNvPr id="680" name="Shape 680"/>
            <p:cNvSpPr/>
            <p:nvPr/>
          </p:nvSpPr>
          <p:spPr>
            <a:xfrm>
              <a:off x="0" y="0"/>
              <a:ext cx="4043159" cy="157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6" y="0"/>
                  </a:moveTo>
                  <a:lnTo>
                    <a:pt x="21600" y="0"/>
                  </a:lnTo>
                  <a:lnTo>
                    <a:pt x="21600" y="21600"/>
                  </a:lnTo>
                  <a:lnTo>
                    <a:pt x="2136" y="21600"/>
                  </a:lnTo>
                  <a:lnTo>
                    <a:pt x="2136" y="9000"/>
                  </a:lnTo>
                  <a:lnTo>
                    <a:pt x="0" y="9070"/>
                  </a:lnTo>
                  <a:lnTo>
                    <a:pt x="2136" y="3600"/>
                  </a:lnTo>
                  <a:close/>
                </a:path>
              </a:pathLst>
            </a:custGeom>
            <a:solidFill>
              <a:srgbClr val="FFFFFF"/>
            </a:solidFill>
            <a:ln w="25400" cap="flat">
              <a:solidFill>
                <a:srgbClr val="000000"/>
              </a:solidFill>
              <a:prstDash val="solid"/>
              <a:bevel/>
            </a:ln>
            <a:effectLst/>
          </p:spPr>
          <p:txBody>
            <a:bodyPr wrap="square" lIns="0" tIns="0" rIns="0" bIns="0" numCol="1" anchor="ctr">
              <a:noAutofit/>
            </a:bodyPr>
            <a:lstStyle/>
            <a:p>
              <a:pPr lvl="0" algn="ctr">
                <a:defRPr b="1" sz="2800"/>
              </a:pPr>
            </a:p>
          </p:txBody>
        </p:sp>
        <p:sp>
          <p:nvSpPr>
            <p:cNvPr id="681" name="Shape 681"/>
            <p:cNvSpPr/>
            <p:nvPr/>
          </p:nvSpPr>
          <p:spPr>
            <a:xfrm>
              <a:off x="399820" y="130498"/>
              <a:ext cx="3643339" cy="1310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sz="2800"/>
                <a:t>Também conhecido por Slice </a:t>
              </a:r>
              <a:r>
                <a:rPr b="1" sz="2800"/>
                <a:t>Full </a:t>
              </a:r>
              <a:r>
                <a:rPr sz="2800"/>
                <a:t>ou </a:t>
              </a:r>
              <a:r>
                <a:rPr b="1" sz="2800"/>
                <a:t>Executável</a:t>
              </a:r>
            </a:p>
          </p:txBody>
        </p:sp>
      </p:gr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4" name="Shape 684"/>
          <p:cNvSpPr/>
          <p:nvPr>
            <p:ph type="title"/>
          </p:nvPr>
        </p:nvSpPr>
        <p:spPr>
          <a:xfrm>
            <a:off x="457200" y="274638"/>
            <a:ext cx="8229600" cy="1143001"/>
          </a:xfrm>
          <a:prstGeom prst="rect">
            <a:avLst/>
          </a:prstGeom>
        </p:spPr>
        <p:txBody>
          <a:bodyPr/>
          <a:lstStyle/>
          <a:p>
            <a:pPr lvl="0" defTabSz="832104">
              <a:defRPr sz="1800"/>
            </a:pPr>
            <a:r>
              <a:rPr sz="3549"/>
              <a:t>Ilustrando Limitações</a:t>
            </a:r>
            <a:br>
              <a:rPr sz="3549"/>
            </a:br>
            <a:r>
              <a:rPr sz="3549"/>
              <a:t>(Cenário Depuração)</a:t>
            </a:r>
          </a:p>
        </p:txBody>
      </p:sp>
      <p:sp>
        <p:nvSpPr>
          <p:cNvPr id="685" name="Shape 685"/>
          <p:cNvSpPr/>
          <p:nvPr/>
        </p:nvSpPr>
        <p:spPr>
          <a:xfrm>
            <a:off x="4643437" y="1928802"/>
            <a:ext cx="4000529" cy="42316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p>
            <a:pPr lvl="0"/>
            <a:r>
              <a:rPr b="1" sz="2400">
                <a:latin typeface="Courier New"/>
                <a:ea typeface="Courier New"/>
                <a:cs typeface="Courier New"/>
                <a:sym typeface="Courier New"/>
              </a:rPr>
              <a:t>foo()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x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y = 1;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(y &gt;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(z &lt;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assert(z &gt; 0);</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a:t>
            </a:r>
          </a:p>
        </p:txBody>
      </p:sp>
      <p:sp>
        <p:nvSpPr>
          <p:cNvPr id="686" name="Shape 686"/>
          <p:cNvSpPr/>
          <p:nvPr/>
        </p:nvSpPr>
        <p:spPr>
          <a:xfrm flipH="1">
            <a:off x="4857752" y="2429662"/>
            <a:ext cx="795" cy="1356528"/>
          </a:xfrm>
          <a:prstGeom prst="line">
            <a:avLst/>
          </a:prstGeom>
          <a:ln>
            <a:solidFill>
              <a:srgbClr val="FF0000"/>
            </a:solidFill>
          </a:ln>
        </p:spPr>
        <p:txBody>
          <a:bodyPr lIns="0" tIns="0" rIns="0" bIns="0"/>
          <a:lstStyle/>
          <a:p>
            <a:pPr lvl="0" defTabSz="457200">
              <a:defRPr sz="1200">
                <a:latin typeface="+mn-lt"/>
                <a:ea typeface="+mn-ea"/>
                <a:cs typeface="+mn-cs"/>
                <a:sym typeface="Helvetica"/>
              </a:defRPr>
            </a:pPr>
          </a:p>
        </p:txBody>
      </p:sp>
      <p:sp>
        <p:nvSpPr>
          <p:cNvPr id="687" name="Shape 687"/>
          <p:cNvSpPr/>
          <p:nvPr/>
        </p:nvSpPr>
        <p:spPr>
          <a:xfrm>
            <a:off x="4857751" y="3786189"/>
            <a:ext cx="357191" cy="1589"/>
          </a:xfrm>
          <a:prstGeom prst="line">
            <a:avLst/>
          </a:prstGeom>
          <a:ln>
            <a:solidFill>
              <a:srgbClr val="FF0000"/>
            </a:solidFill>
          </a:ln>
        </p:spPr>
        <p:txBody>
          <a:bodyPr lIns="0" tIns="0" rIns="0" bIns="0"/>
          <a:lstStyle/>
          <a:p>
            <a:pPr lvl="0" defTabSz="457200">
              <a:defRPr sz="1200">
                <a:latin typeface="+mn-lt"/>
                <a:ea typeface="+mn-ea"/>
                <a:cs typeface="+mn-cs"/>
                <a:sym typeface="Helvetica"/>
              </a:defRPr>
            </a:pPr>
          </a:p>
        </p:txBody>
      </p:sp>
      <p:sp>
        <p:nvSpPr>
          <p:cNvPr id="688" name="Shape 688"/>
          <p:cNvSpPr/>
          <p:nvPr/>
        </p:nvSpPr>
        <p:spPr>
          <a:xfrm flipH="1">
            <a:off x="5228002" y="3786983"/>
            <a:ext cx="1589" cy="285753"/>
          </a:xfrm>
          <a:prstGeom prst="line">
            <a:avLst/>
          </a:prstGeom>
          <a:ln>
            <a:solidFill>
              <a:srgbClr val="FF0000"/>
            </a:solidFill>
          </a:ln>
        </p:spPr>
        <p:txBody>
          <a:bodyPr lIns="0" tIns="0" rIns="0" bIns="0"/>
          <a:lstStyle/>
          <a:p>
            <a:pPr lvl="0" defTabSz="457200">
              <a:defRPr sz="1200">
                <a:latin typeface="+mn-lt"/>
                <a:ea typeface="+mn-ea"/>
                <a:cs typeface="+mn-cs"/>
                <a:sym typeface="Helvetica"/>
              </a:defRPr>
            </a:pPr>
          </a:p>
        </p:txBody>
      </p:sp>
      <p:sp>
        <p:nvSpPr>
          <p:cNvPr id="689" name="Shape 689"/>
          <p:cNvSpPr/>
          <p:nvPr/>
        </p:nvSpPr>
        <p:spPr>
          <a:xfrm>
            <a:off x="4857751" y="4070353"/>
            <a:ext cx="357191" cy="1589"/>
          </a:xfrm>
          <a:prstGeom prst="line">
            <a:avLst/>
          </a:prstGeom>
          <a:ln>
            <a:solidFill>
              <a:srgbClr val="FF0000"/>
            </a:solidFill>
          </a:ln>
        </p:spPr>
        <p:txBody>
          <a:bodyPr lIns="0" tIns="0" rIns="0" bIns="0"/>
          <a:lstStyle/>
          <a:p>
            <a:pPr lvl="0" defTabSz="457200">
              <a:defRPr sz="1200">
                <a:latin typeface="+mn-lt"/>
                <a:ea typeface="+mn-ea"/>
                <a:cs typeface="+mn-cs"/>
                <a:sym typeface="Helvetica"/>
              </a:defRPr>
            </a:pPr>
          </a:p>
        </p:txBody>
      </p:sp>
      <p:sp>
        <p:nvSpPr>
          <p:cNvPr id="690" name="Shape 690"/>
          <p:cNvSpPr/>
          <p:nvPr/>
        </p:nvSpPr>
        <p:spPr>
          <a:xfrm>
            <a:off x="4858546" y="4072735"/>
            <a:ext cx="32145" cy="1584699"/>
          </a:xfrm>
          <a:prstGeom prst="line">
            <a:avLst/>
          </a:prstGeom>
          <a:ln>
            <a:solidFill>
              <a:srgbClr val="FF0000"/>
            </a:solidFill>
          </a:ln>
        </p:spPr>
        <p:txBody>
          <a:bodyPr lIns="0" tIns="0" rIns="0" bIns="0"/>
          <a:lstStyle/>
          <a:p>
            <a:pPr lvl="0" defTabSz="457200">
              <a:defRPr sz="1200">
                <a:latin typeface="+mn-lt"/>
                <a:ea typeface="+mn-ea"/>
                <a:cs typeface="+mn-cs"/>
                <a:sym typeface="Helvetica"/>
              </a:defRPr>
            </a:pPr>
          </a:p>
        </p:txBody>
      </p:sp>
      <p:sp>
        <p:nvSpPr>
          <p:cNvPr id="691" name="Shape 691"/>
          <p:cNvSpPr/>
          <p:nvPr/>
        </p:nvSpPr>
        <p:spPr>
          <a:xfrm>
            <a:off x="4657292" y="5657432"/>
            <a:ext cx="375877"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00B050"/>
                </a:solidFill>
                <a:latin typeface="Wingdings"/>
                <a:ea typeface="Wingdings"/>
                <a:cs typeface="Wingdings"/>
                <a:sym typeface="Wingdings"/>
              </a:defRPr>
            </a:lvl1pPr>
          </a:lstStyle>
          <a:p>
            <a:pPr lvl="0">
              <a:defRPr sz="1800">
                <a:solidFill>
                  <a:srgbClr val="000000"/>
                </a:solidFill>
              </a:defRPr>
            </a:pPr>
            <a:r>
              <a:rPr sz="2800">
                <a:solidFill>
                  <a:srgbClr val="00B050"/>
                </a:solidFill>
              </a:rPr>
              <a:t>✓</a:t>
            </a:r>
          </a:p>
        </p:txBody>
      </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3" name="Shape 693"/>
          <p:cNvSpPr/>
          <p:nvPr>
            <p:ph type="title"/>
          </p:nvPr>
        </p:nvSpPr>
        <p:spPr>
          <a:xfrm>
            <a:off x="457200" y="274638"/>
            <a:ext cx="8229600" cy="1143001"/>
          </a:xfrm>
          <a:prstGeom prst="rect">
            <a:avLst/>
          </a:prstGeom>
        </p:spPr>
        <p:txBody>
          <a:bodyPr/>
          <a:lstStyle/>
          <a:p>
            <a:pPr lvl="0" defTabSz="832104">
              <a:defRPr sz="1800"/>
            </a:pPr>
            <a:r>
              <a:rPr sz="3549"/>
              <a:t>Ilustrando Limitações</a:t>
            </a:r>
            <a:br>
              <a:rPr sz="3549"/>
            </a:br>
            <a:r>
              <a:rPr sz="3549"/>
              <a:t>(Cenário Depuração)</a:t>
            </a:r>
          </a:p>
        </p:txBody>
      </p:sp>
      <p:sp>
        <p:nvSpPr>
          <p:cNvPr id="694" name="Shape 694"/>
          <p:cNvSpPr/>
          <p:nvPr/>
        </p:nvSpPr>
        <p:spPr>
          <a:xfrm>
            <a:off x="4643437" y="1928802"/>
            <a:ext cx="4000529" cy="42316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p>
            <a:pPr lvl="0"/>
            <a:r>
              <a:rPr b="1" sz="2400">
                <a:latin typeface="Courier New"/>
                <a:ea typeface="Courier New"/>
                <a:cs typeface="Courier New"/>
                <a:sym typeface="Courier New"/>
              </a:rPr>
              <a:t>foo()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x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y = 0; // TOFIX: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(y &gt;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(z &lt;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assert(z &gt; 0);</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a:t>
            </a:r>
          </a:p>
        </p:txBody>
      </p:sp>
      <p:grpSp>
        <p:nvGrpSpPr>
          <p:cNvPr id="700" name="Group 700"/>
          <p:cNvGrpSpPr/>
          <p:nvPr/>
        </p:nvGrpSpPr>
        <p:grpSpPr>
          <a:xfrm>
            <a:off x="4856958" y="2429662"/>
            <a:ext cx="372634" cy="3357587"/>
            <a:chOff x="0" y="0"/>
            <a:chExt cx="372633" cy="3357585"/>
          </a:xfrm>
        </p:grpSpPr>
        <p:sp>
          <p:nvSpPr>
            <p:cNvPr id="695" name="Shape 695"/>
            <p:cNvSpPr/>
            <p:nvPr/>
          </p:nvSpPr>
          <p:spPr>
            <a:xfrm flipH="1">
              <a:off x="793" y="0"/>
              <a:ext cx="795" cy="2499537"/>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96" name="Shape 696"/>
            <p:cNvSpPr/>
            <p:nvPr/>
          </p:nvSpPr>
          <p:spPr>
            <a:xfrm>
              <a:off x="794" y="2499536"/>
              <a:ext cx="357191" cy="1589"/>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97" name="Shape 697"/>
            <p:cNvSpPr/>
            <p:nvPr/>
          </p:nvSpPr>
          <p:spPr>
            <a:xfrm flipH="1">
              <a:off x="371045" y="2500330"/>
              <a:ext cx="1589" cy="285753"/>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98" name="Shape 698"/>
            <p:cNvSpPr/>
            <p:nvPr/>
          </p:nvSpPr>
          <p:spPr>
            <a:xfrm>
              <a:off x="794" y="2783700"/>
              <a:ext cx="357191" cy="1589"/>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699" name="Shape 699"/>
            <p:cNvSpPr/>
            <p:nvPr/>
          </p:nvSpPr>
          <p:spPr>
            <a:xfrm flipH="1">
              <a:off x="-1" y="2786082"/>
              <a:ext cx="1589" cy="571505"/>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grpSp>
      <p:sp>
        <p:nvSpPr>
          <p:cNvPr id="701" name="Shape 701"/>
          <p:cNvSpPr/>
          <p:nvPr/>
        </p:nvSpPr>
        <p:spPr>
          <a:xfrm>
            <a:off x="4657292" y="5657432"/>
            <a:ext cx="307118"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FF0000"/>
                </a:solidFill>
                <a:latin typeface="Wingdings"/>
                <a:ea typeface="Wingdings"/>
                <a:cs typeface="Wingdings"/>
                <a:sym typeface="Wingdings"/>
              </a:defRPr>
            </a:lvl1pPr>
          </a:lstStyle>
          <a:p>
            <a:pPr lvl="0">
              <a:defRPr sz="1800">
                <a:solidFill>
                  <a:srgbClr val="000000"/>
                </a:solidFill>
              </a:defRPr>
            </a:pPr>
            <a:r>
              <a:rPr sz="2800">
                <a:solidFill>
                  <a:srgbClr val="FF0000"/>
                </a:solidFill>
              </a:rPr>
              <a:t>✗</a:t>
            </a:r>
          </a:p>
        </p:txBody>
      </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3" name="Shape 703"/>
          <p:cNvSpPr/>
          <p:nvPr>
            <p:ph type="title"/>
          </p:nvPr>
        </p:nvSpPr>
        <p:spPr>
          <a:xfrm>
            <a:off x="457200" y="274638"/>
            <a:ext cx="8229600" cy="1143001"/>
          </a:xfrm>
          <a:prstGeom prst="rect">
            <a:avLst/>
          </a:prstGeom>
        </p:spPr>
        <p:txBody>
          <a:bodyPr/>
          <a:lstStyle/>
          <a:p>
            <a:pPr lvl="0" defTabSz="832104">
              <a:defRPr sz="1800"/>
            </a:pPr>
            <a:r>
              <a:rPr sz="3549"/>
              <a:t>Ilustrando Limitações</a:t>
            </a:r>
            <a:br>
              <a:rPr sz="3549"/>
            </a:br>
            <a:r>
              <a:rPr sz="3549"/>
              <a:t>(Cenário Depuração)</a:t>
            </a:r>
          </a:p>
        </p:txBody>
      </p:sp>
      <p:sp>
        <p:nvSpPr>
          <p:cNvPr id="704" name="Shape 704"/>
          <p:cNvSpPr/>
          <p:nvPr/>
        </p:nvSpPr>
        <p:spPr>
          <a:xfrm>
            <a:off x="4643437" y="1928802"/>
            <a:ext cx="4000529" cy="42316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p>
            <a:pPr lvl="0"/>
            <a:r>
              <a:rPr b="1" sz="2400">
                <a:latin typeface="Courier New"/>
                <a:ea typeface="Courier New"/>
                <a:cs typeface="Courier New"/>
                <a:sym typeface="Courier New"/>
              </a:rPr>
              <a:t>foo()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x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y = 0; // TOFIX: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(y &gt;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(z &lt;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assert(z &gt; 0);</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a:t>
            </a:r>
          </a:p>
        </p:txBody>
      </p:sp>
      <p:grpSp>
        <p:nvGrpSpPr>
          <p:cNvPr id="710" name="Group 710"/>
          <p:cNvGrpSpPr/>
          <p:nvPr/>
        </p:nvGrpSpPr>
        <p:grpSpPr>
          <a:xfrm>
            <a:off x="4856958" y="2429662"/>
            <a:ext cx="372634" cy="3357587"/>
            <a:chOff x="0" y="0"/>
            <a:chExt cx="372633" cy="3357585"/>
          </a:xfrm>
        </p:grpSpPr>
        <p:sp>
          <p:nvSpPr>
            <p:cNvPr id="705" name="Shape 705"/>
            <p:cNvSpPr/>
            <p:nvPr/>
          </p:nvSpPr>
          <p:spPr>
            <a:xfrm flipH="1">
              <a:off x="793" y="0"/>
              <a:ext cx="795" cy="2499537"/>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06" name="Shape 706"/>
            <p:cNvSpPr/>
            <p:nvPr/>
          </p:nvSpPr>
          <p:spPr>
            <a:xfrm>
              <a:off x="794" y="2499536"/>
              <a:ext cx="357191" cy="1589"/>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07" name="Shape 707"/>
            <p:cNvSpPr/>
            <p:nvPr/>
          </p:nvSpPr>
          <p:spPr>
            <a:xfrm flipH="1">
              <a:off x="371045" y="2500330"/>
              <a:ext cx="1589" cy="285753"/>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08" name="Shape 708"/>
            <p:cNvSpPr/>
            <p:nvPr/>
          </p:nvSpPr>
          <p:spPr>
            <a:xfrm>
              <a:off x="794" y="2783700"/>
              <a:ext cx="357191" cy="1589"/>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09" name="Shape 709"/>
            <p:cNvSpPr/>
            <p:nvPr/>
          </p:nvSpPr>
          <p:spPr>
            <a:xfrm flipH="1">
              <a:off x="-1" y="2786082"/>
              <a:ext cx="1589" cy="571505"/>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grpSp>
      <p:sp>
        <p:nvSpPr>
          <p:cNvPr id="711" name="Shape 711"/>
          <p:cNvSpPr/>
          <p:nvPr/>
        </p:nvSpPr>
        <p:spPr>
          <a:xfrm>
            <a:off x="4657292" y="5657432"/>
            <a:ext cx="307118"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FF0000"/>
                </a:solidFill>
                <a:latin typeface="Wingdings"/>
                <a:ea typeface="Wingdings"/>
                <a:cs typeface="Wingdings"/>
                <a:sym typeface="Wingdings"/>
              </a:defRPr>
            </a:lvl1pPr>
          </a:lstStyle>
          <a:p>
            <a:pPr lvl="0">
              <a:defRPr sz="1800">
                <a:solidFill>
                  <a:srgbClr val="000000"/>
                </a:solidFill>
              </a:defRPr>
            </a:pPr>
            <a:r>
              <a:rPr sz="2800">
                <a:solidFill>
                  <a:srgbClr val="FF0000"/>
                </a:solidFill>
              </a:rPr>
              <a:t>✗</a:t>
            </a:r>
          </a:p>
        </p:txBody>
      </p:sp>
      <p:grpSp>
        <p:nvGrpSpPr>
          <p:cNvPr id="714" name="Group 714"/>
          <p:cNvGrpSpPr/>
          <p:nvPr/>
        </p:nvGrpSpPr>
        <p:grpSpPr>
          <a:xfrm>
            <a:off x="428595" y="4143380"/>
            <a:ext cx="3714777" cy="1714513"/>
            <a:chOff x="0" y="0"/>
            <a:chExt cx="3714775" cy="1714512"/>
          </a:xfrm>
        </p:grpSpPr>
        <p:sp>
          <p:nvSpPr>
            <p:cNvPr id="712" name="Shape 712"/>
            <p:cNvSpPr/>
            <p:nvPr/>
          </p:nvSpPr>
          <p:spPr>
            <a:xfrm>
              <a:off x="0" y="-1"/>
              <a:ext cx="3714776" cy="1714514"/>
            </a:xfrm>
            <a:prstGeom prst="rect">
              <a:avLst/>
            </a:prstGeom>
            <a:noFill/>
            <a:ln w="25400" cap="flat">
              <a:solidFill>
                <a:srgbClr val="000000"/>
              </a:solidFill>
              <a:prstDash val="solid"/>
              <a:bevel/>
            </a:ln>
            <a:effectLst/>
          </p:spPr>
          <p:txBody>
            <a:bodyPr wrap="square" lIns="0" tIns="0" rIns="0" bIns="0" numCol="1" anchor="ctr">
              <a:noAutofit/>
            </a:bodyPr>
            <a:lstStyle/>
            <a:p>
              <a:pPr lvl="0" algn="ctr">
                <a:defRPr sz="3600"/>
              </a:pPr>
            </a:p>
          </p:txBody>
        </p:sp>
        <p:sp>
          <p:nvSpPr>
            <p:cNvPr id="713" name="Shape 713"/>
            <p:cNvSpPr/>
            <p:nvPr/>
          </p:nvSpPr>
          <p:spPr>
            <a:xfrm>
              <a:off x="0" y="544835"/>
              <a:ext cx="3714776"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600"/>
              </a:lvl1pPr>
            </a:lstStyle>
            <a:p>
              <a:pPr lvl="0">
                <a:defRPr sz="1800"/>
              </a:pPr>
              <a:r>
                <a:rPr sz="3600"/>
                <a:t>Erro de omissão!</a:t>
              </a:r>
            </a:p>
          </p:txBody>
        </p:sp>
      </p:grpSp>
      <p:sp>
        <p:nvSpPr>
          <p:cNvPr id="715" name="Shape 715"/>
          <p:cNvSpPr/>
          <p:nvPr/>
        </p:nvSpPr>
        <p:spPr>
          <a:xfrm>
            <a:off x="5000628" y="3428999"/>
            <a:ext cx="2428893" cy="1129147"/>
          </a:xfrm>
          <a:prstGeom prst="rect">
            <a:avLst/>
          </a:prstGeom>
          <a:ln w="25400">
            <a:solidFill/>
          </a:ln>
        </p:spPr>
        <p:txBody>
          <a:bodyPr lIns="0" tIns="0" rIns="0" bIns="0" anchor="ctr"/>
          <a:lstStyle/>
          <a:p>
            <a:pPr lvl="0" algn="ctr">
              <a:defRPr>
                <a:solidFill>
                  <a:srgbClr val="FFFFFF"/>
                </a:solidFill>
              </a:defRPr>
            </a:pP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xfrm>
            <a:off x="457200" y="274638"/>
            <a:ext cx="8229600" cy="1143001"/>
          </a:xfrm>
          <a:prstGeom prst="rect">
            <a:avLst/>
          </a:prstGeom>
        </p:spPr>
        <p:txBody>
          <a:bodyPr/>
          <a:lstStyle/>
          <a:p>
            <a:pPr lvl="0">
              <a:defRPr sz="1800"/>
            </a:pPr>
            <a:r>
              <a:rPr sz="4400"/>
              <a:t>Dependência de controle</a:t>
            </a:r>
          </a:p>
        </p:txBody>
      </p:sp>
      <p:sp>
        <p:nvSpPr>
          <p:cNvPr id="71" name="Shape 71"/>
          <p:cNvSpPr/>
          <p:nvPr>
            <p:ph type="body" idx="1"/>
          </p:nvPr>
        </p:nvSpPr>
        <p:spPr>
          <a:xfrm>
            <a:off x="457199" y="1773915"/>
            <a:ext cx="4644508" cy="4625611"/>
          </a:xfrm>
          <a:prstGeom prst="rect">
            <a:avLst/>
          </a:prstGeom>
        </p:spPr>
        <p:txBody>
          <a:bodyPr/>
          <a:lstStyle/>
          <a:p>
            <a:pPr lvl="0">
              <a:defRPr sz="1800"/>
            </a:pPr>
            <a:r>
              <a:rPr sz="3200"/>
              <a:t>Linha j possui uma dependência de controle para linha i se execução de i determina a execução de j.</a:t>
            </a:r>
          </a:p>
        </p:txBody>
      </p:sp>
      <p:sp>
        <p:nvSpPr>
          <p:cNvPr id="72" name="Shape 72"/>
          <p:cNvSpPr/>
          <p:nvPr/>
        </p:nvSpPr>
        <p:spPr>
          <a:xfrm>
            <a:off x="5101706" y="1772815"/>
            <a:ext cx="3214711" cy="32029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p>
            <a:pPr lvl="0"/>
            <a:r>
              <a:rPr b="1" sz="2400">
                <a:latin typeface="Courier New"/>
                <a:ea typeface="Courier New"/>
                <a:cs typeface="Courier New"/>
                <a:sym typeface="Courier New"/>
              </a:rPr>
              <a:t>foo(int x)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(x &gt; 10)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x = x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 else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x = 5;</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print(x);</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a:t>
            </a:r>
          </a:p>
        </p:txBody>
      </p:sp>
      <p:sp>
        <p:nvSpPr>
          <p:cNvPr id="73" name="Shape 73"/>
          <p:cNvSpPr/>
          <p:nvPr/>
        </p:nvSpPr>
        <p:spPr>
          <a:xfrm rot="653807">
            <a:off x="5865912" y="2727294"/>
            <a:ext cx="273879" cy="380387"/>
          </a:xfrm>
          <a:custGeom>
            <a:avLst/>
            <a:gdLst/>
            <a:ahLst/>
            <a:cxnLst>
              <a:cxn ang="0">
                <a:pos x="wd2" y="hd2"/>
              </a:cxn>
              <a:cxn ang="5400000">
                <a:pos x="wd2" y="hd2"/>
              </a:cxn>
              <a:cxn ang="10800000">
                <a:pos x="wd2" y="hd2"/>
              </a:cxn>
              <a:cxn ang="16200000">
                <a:pos x="wd2" y="hd2"/>
              </a:cxn>
            </a:cxnLst>
            <a:rect l="0" t="0" r="r" b="b"/>
            <a:pathLst>
              <a:path w="20296" h="21600" fill="norm" stroke="1" extrusionOk="0">
                <a:moveTo>
                  <a:pt x="1782" y="21600"/>
                </a:moveTo>
                <a:cubicBezTo>
                  <a:pt x="239" y="16200"/>
                  <a:pt x="-1304" y="10800"/>
                  <a:pt x="1782" y="7200"/>
                </a:cubicBezTo>
                <a:cubicBezTo>
                  <a:pt x="4867" y="3600"/>
                  <a:pt x="12582" y="1800"/>
                  <a:pt x="20296" y="0"/>
                </a:cubicBezTo>
              </a:path>
            </a:pathLst>
          </a:custGeom>
          <a:ln w="28575">
            <a:solidFill>
              <a:srgbClr val="0070C0"/>
            </a:solidFill>
            <a:prstDash val="dash"/>
            <a:tailEnd type="triangle"/>
          </a:ln>
        </p:spPr>
        <p:txBody>
          <a:bodyPr lIns="0" tIns="0" rIns="0" bIns="0" anchor="ctr"/>
          <a:lstStyle/>
          <a:p>
            <a:pPr lvl="0" algn="ctr">
              <a:defRPr>
                <a:solidFill>
                  <a:srgbClr val="0070C0"/>
                </a:solidFill>
              </a:defRPr>
            </a:pPr>
          </a:p>
        </p:txBody>
      </p:sp>
      <p:sp>
        <p:nvSpPr>
          <p:cNvPr id="74" name="Shape 74"/>
          <p:cNvSpPr/>
          <p:nvPr/>
        </p:nvSpPr>
        <p:spPr>
          <a:xfrm rot="417461">
            <a:off x="7042731" y="2861971"/>
            <a:ext cx="351136" cy="1000133"/>
          </a:xfrm>
          <a:custGeom>
            <a:avLst/>
            <a:gdLst/>
            <a:ahLst/>
            <a:cxnLst>
              <a:cxn ang="0">
                <a:pos x="wd2" y="hd2"/>
              </a:cxn>
              <a:cxn ang="5400000">
                <a:pos x="wd2" y="hd2"/>
              </a:cxn>
              <a:cxn ang="10800000">
                <a:pos x="wd2" y="hd2"/>
              </a:cxn>
              <a:cxn ang="16200000">
                <a:pos x="wd2" y="hd2"/>
              </a:cxn>
            </a:cxnLst>
            <a:rect l="0" t="0" r="r" b="b"/>
            <a:pathLst>
              <a:path w="21234" h="21600" fill="norm" stroke="1" extrusionOk="0">
                <a:moveTo>
                  <a:pt x="0" y="21600"/>
                </a:moveTo>
                <a:cubicBezTo>
                  <a:pt x="10428" y="15663"/>
                  <a:pt x="20855" y="9725"/>
                  <a:pt x="21228" y="6125"/>
                </a:cubicBezTo>
                <a:cubicBezTo>
                  <a:pt x="21600" y="2525"/>
                  <a:pt x="5214" y="1075"/>
                  <a:pt x="2234" y="0"/>
                </a:cubicBezTo>
              </a:path>
            </a:pathLst>
          </a:custGeom>
          <a:ln w="28575">
            <a:solidFill>
              <a:srgbClr val="0070C0"/>
            </a:solidFill>
            <a:prstDash val="dash"/>
            <a:tailEnd type="triangle"/>
          </a:ln>
        </p:spPr>
        <p:txBody>
          <a:bodyPr lIns="0" tIns="0" rIns="0" bIns="0" anchor="ctr"/>
          <a:lstStyle/>
          <a:p>
            <a:pPr lvl="0" algn="ctr">
              <a:defRPr>
                <a:solidFill>
                  <a:srgbClr val="0070C0"/>
                </a:solidFill>
              </a:defRPr>
            </a:pPr>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7" name="Shape 717"/>
          <p:cNvSpPr/>
          <p:nvPr>
            <p:ph type="title"/>
          </p:nvPr>
        </p:nvSpPr>
        <p:spPr>
          <a:xfrm>
            <a:off x="457200" y="274638"/>
            <a:ext cx="8229600" cy="1143001"/>
          </a:xfrm>
          <a:prstGeom prst="rect">
            <a:avLst/>
          </a:prstGeom>
        </p:spPr>
        <p:txBody>
          <a:bodyPr/>
          <a:lstStyle/>
          <a:p>
            <a:pPr lvl="0">
              <a:defRPr sz="1800"/>
            </a:pPr>
            <a:r>
              <a:rPr sz="4400"/>
              <a:t>Tipos de slice</a:t>
            </a:r>
          </a:p>
        </p:txBody>
      </p:sp>
      <p:sp>
        <p:nvSpPr>
          <p:cNvPr id="718" name="Shape 718"/>
          <p:cNvSpPr/>
          <p:nvPr>
            <p:ph type="body" idx="1"/>
          </p:nvPr>
        </p:nvSpPr>
        <p:spPr>
          <a:xfrm>
            <a:off x="457200" y="1600200"/>
            <a:ext cx="8229600" cy="4525963"/>
          </a:xfrm>
          <a:prstGeom prst="rect">
            <a:avLst/>
          </a:prstGeom>
        </p:spPr>
        <p:txBody>
          <a:bodyPr/>
          <a:lstStyle/>
          <a:p>
            <a:pPr lvl="0">
              <a:defRPr sz="1800"/>
            </a:pPr>
            <a:r>
              <a:rPr sz="3200"/>
              <a:t>Dados</a:t>
            </a:r>
            <a:endParaRPr sz="3200"/>
          </a:p>
          <a:p>
            <a:pPr lvl="0">
              <a:buClr>
                <a:srgbClr val="EEECE1"/>
              </a:buClr>
              <a:defRPr sz="1800"/>
            </a:pPr>
            <a:r>
              <a:rPr sz="3200">
                <a:solidFill>
                  <a:srgbClr val="EEECE1"/>
                </a:solidFill>
              </a:rPr>
              <a:t>Dados + Controle</a:t>
            </a:r>
            <a:endParaRPr sz="3200">
              <a:solidFill>
                <a:srgbClr val="EEECE1"/>
              </a:solidFill>
            </a:endParaRPr>
          </a:p>
          <a:p>
            <a:pPr lvl="0">
              <a:buClr>
                <a:srgbClr val="EEECE1"/>
              </a:buClr>
              <a:defRPr sz="1800"/>
            </a:pPr>
            <a:r>
              <a:rPr sz="3200">
                <a:solidFill>
                  <a:srgbClr val="EEECE1"/>
                </a:solidFill>
              </a:rPr>
              <a:t>Relevante</a:t>
            </a:r>
          </a:p>
        </p:txBody>
      </p:sp>
      <p:sp>
        <p:nvSpPr>
          <p:cNvPr id="719" name="Shape 719"/>
          <p:cNvSpPr/>
          <p:nvPr/>
        </p:nvSpPr>
        <p:spPr>
          <a:xfrm>
            <a:off x="4643437" y="1928802"/>
            <a:ext cx="4000529" cy="42316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p>
            <a:pPr lvl="0"/>
            <a:r>
              <a:rPr b="1" sz="2400">
                <a:latin typeface="Courier New"/>
                <a:ea typeface="Courier New"/>
                <a:cs typeface="Courier New"/>
                <a:sym typeface="Courier New"/>
              </a:rPr>
              <a:t>foo()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x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y = 0; // TOFIX: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(y &gt;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(z &lt;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assert(z &gt; 0);</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a:t>
            </a:r>
          </a:p>
        </p:txBody>
      </p:sp>
      <p:grpSp>
        <p:nvGrpSpPr>
          <p:cNvPr id="725" name="Group 725"/>
          <p:cNvGrpSpPr/>
          <p:nvPr/>
        </p:nvGrpSpPr>
        <p:grpSpPr>
          <a:xfrm>
            <a:off x="4856958" y="2429662"/>
            <a:ext cx="372634" cy="3357587"/>
            <a:chOff x="0" y="0"/>
            <a:chExt cx="372633" cy="3357585"/>
          </a:xfrm>
        </p:grpSpPr>
        <p:sp>
          <p:nvSpPr>
            <p:cNvPr id="720" name="Shape 720"/>
            <p:cNvSpPr/>
            <p:nvPr/>
          </p:nvSpPr>
          <p:spPr>
            <a:xfrm flipH="1">
              <a:off x="793" y="0"/>
              <a:ext cx="795" cy="2499537"/>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21" name="Shape 721"/>
            <p:cNvSpPr/>
            <p:nvPr/>
          </p:nvSpPr>
          <p:spPr>
            <a:xfrm>
              <a:off x="794" y="2499536"/>
              <a:ext cx="357191" cy="1589"/>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22" name="Shape 722"/>
            <p:cNvSpPr/>
            <p:nvPr/>
          </p:nvSpPr>
          <p:spPr>
            <a:xfrm flipH="1">
              <a:off x="371045" y="2500330"/>
              <a:ext cx="1589" cy="285753"/>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23" name="Shape 723"/>
            <p:cNvSpPr/>
            <p:nvPr/>
          </p:nvSpPr>
          <p:spPr>
            <a:xfrm>
              <a:off x="794" y="2783700"/>
              <a:ext cx="357191" cy="1589"/>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24" name="Shape 724"/>
            <p:cNvSpPr/>
            <p:nvPr/>
          </p:nvSpPr>
          <p:spPr>
            <a:xfrm flipH="1">
              <a:off x="-1" y="2786082"/>
              <a:ext cx="1589" cy="571505"/>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grpSp>
      <p:sp>
        <p:nvSpPr>
          <p:cNvPr id="726" name="Shape 726"/>
          <p:cNvSpPr/>
          <p:nvPr/>
        </p:nvSpPr>
        <p:spPr>
          <a:xfrm>
            <a:off x="4657292" y="5657432"/>
            <a:ext cx="307118"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FF0000"/>
                </a:solidFill>
                <a:latin typeface="Wingdings"/>
                <a:ea typeface="Wingdings"/>
                <a:cs typeface="Wingdings"/>
                <a:sym typeface="Wingdings"/>
              </a:defRPr>
            </a:lvl1pPr>
          </a:lstStyle>
          <a:p>
            <a:pPr lvl="0">
              <a:defRPr sz="1800">
                <a:solidFill>
                  <a:srgbClr val="000000"/>
                </a:solidFill>
              </a:defRPr>
            </a:pPr>
            <a:r>
              <a:rPr sz="2800">
                <a:solidFill>
                  <a:srgbClr val="FF0000"/>
                </a:solidFill>
              </a:rPr>
              <a:t>✗</a:t>
            </a:r>
          </a:p>
        </p:txBody>
      </p:sp>
      <p:sp>
        <p:nvSpPr>
          <p:cNvPr id="727" name="Shape 727"/>
          <p:cNvSpPr/>
          <p:nvPr/>
        </p:nvSpPr>
        <p:spPr>
          <a:xfrm rot="19753279">
            <a:off x="5748017" y="3102318"/>
            <a:ext cx="351136" cy="1900890"/>
          </a:xfrm>
          <a:custGeom>
            <a:avLst/>
            <a:gdLst/>
            <a:ahLst/>
            <a:cxnLst>
              <a:cxn ang="0">
                <a:pos x="wd2" y="hd2"/>
              </a:cxn>
              <a:cxn ang="5400000">
                <a:pos x="wd2" y="hd2"/>
              </a:cxn>
              <a:cxn ang="10800000">
                <a:pos x="wd2" y="hd2"/>
              </a:cxn>
              <a:cxn ang="16200000">
                <a:pos x="wd2" y="hd2"/>
              </a:cxn>
            </a:cxnLst>
            <a:rect l="0" t="0" r="r" b="b"/>
            <a:pathLst>
              <a:path w="21234" h="21600" fill="norm" stroke="1" extrusionOk="0">
                <a:moveTo>
                  <a:pt x="0" y="21600"/>
                </a:moveTo>
                <a:cubicBezTo>
                  <a:pt x="10428" y="15663"/>
                  <a:pt x="20855" y="9725"/>
                  <a:pt x="21228" y="6125"/>
                </a:cubicBezTo>
                <a:cubicBezTo>
                  <a:pt x="21600" y="2525"/>
                  <a:pt x="5214" y="1075"/>
                  <a:pt x="2234" y="0"/>
                </a:cubicBezTo>
              </a:path>
            </a:pathLst>
          </a:custGeom>
          <a:ln>
            <a:solidFill>
              <a:srgbClr val="FF0000"/>
            </a:solidFill>
            <a:tailEnd type="triangle"/>
          </a:ln>
        </p:spPr>
        <p:txBody>
          <a:bodyPr lIns="0" tIns="0" rIns="0" bIns="0" anchor="ctr"/>
          <a:lstStyle/>
          <a:p>
            <a:pPr lvl="0" algn="ctr"/>
          </a:p>
        </p:txBody>
      </p:sp>
      <p:sp>
        <p:nvSpPr>
          <p:cNvPr id="728" name="Shape 728"/>
          <p:cNvSpPr/>
          <p:nvPr/>
        </p:nvSpPr>
        <p:spPr>
          <a:xfrm rot="10800000">
            <a:off x="5388994" y="5286388"/>
            <a:ext cx="968957" cy="428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20355" y="21600"/>
                  <a:pt x="19110" y="21600"/>
                </a:cubicBezTo>
              </a:path>
            </a:pathLst>
          </a:custGeom>
          <a:ln>
            <a:solidFill>
              <a:srgbClr val="FF0000"/>
            </a:solidFill>
            <a:tailEnd type="triangle"/>
          </a:ln>
        </p:spPr>
        <p:txBody>
          <a:bodyPr lIns="0" tIns="0" rIns="0" bIns="0" anchor="ctr"/>
          <a:lstStyle/>
          <a:p>
            <a:pPr lvl="0"/>
          </a:p>
        </p:txBody>
      </p:sp>
      <p:grpSp>
        <p:nvGrpSpPr>
          <p:cNvPr id="731" name="Group 731"/>
          <p:cNvGrpSpPr/>
          <p:nvPr/>
        </p:nvGrpSpPr>
        <p:grpSpPr>
          <a:xfrm>
            <a:off x="428595" y="4143380"/>
            <a:ext cx="3714777" cy="1714513"/>
            <a:chOff x="0" y="0"/>
            <a:chExt cx="3714775" cy="1714512"/>
          </a:xfrm>
        </p:grpSpPr>
        <p:sp>
          <p:nvSpPr>
            <p:cNvPr id="729" name="Shape 729"/>
            <p:cNvSpPr/>
            <p:nvPr/>
          </p:nvSpPr>
          <p:spPr>
            <a:xfrm>
              <a:off x="0" y="-1"/>
              <a:ext cx="3714776" cy="1714514"/>
            </a:xfrm>
            <a:prstGeom prst="rect">
              <a:avLst/>
            </a:prstGeom>
            <a:noFill/>
            <a:ln w="25400" cap="flat">
              <a:solidFill>
                <a:srgbClr val="000000"/>
              </a:solidFill>
              <a:prstDash val="solid"/>
              <a:bevel/>
            </a:ln>
            <a:effectLst/>
          </p:spPr>
          <p:txBody>
            <a:bodyPr wrap="square" lIns="0" tIns="0" rIns="0" bIns="0" numCol="1" anchor="ctr">
              <a:noAutofit/>
            </a:bodyPr>
            <a:lstStyle/>
            <a:p>
              <a:pPr lvl="0" algn="ctr">
                <a:defRPr sz="3600"/>
              </a:pPr>
            </a:p>
          </p:txBody>
        </p:sp>
        <p:sp>
          <p:nvSpPr>
            <p:cNvPr id="730" name="Shape 730"/>
            <p:cNvSpPr/>
            <p:nvPr/>
          </p:nvSpPr>
          <p:spPr>
            <a:xfrm>
              <a:off x="0" y="11435"/>
              <a:ext cx="3714776" cy="169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sz="3600"/>
                <a:t>Neste caso, o slice de dados </a:t>
              </a:r>
              <a:r>
                <a:rPr b="1" sz="3600"/>
                <a:t>não</a:t>
              </a:r>
              <a:r>
                <a:rPr sz="3600"/>
                <a:t> ajuda!</a:t>
              </a:r>
            </a:p>
          </p:txBody>
        </p:sp>
      </p:grpSp>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3" name="Shape 733"/>
          <p:cNvSpPr/>
          <p:nvPr>
            <p:ph type="title"/>
          </p:nvPr>
        </p:nvSpPr>
        <p:spPr>
          <a:xfrm>
            <a:off x="457200" y="274638"/>
            <a:ext cx="8229600" cy="1143001"/>
          </a:xfrm>
          <a:prstGeom prst="rect">
            <a:avLst/>
          </a:prstGeom>
        </p:spPr>
        <p:txBody>
          <a:bodyPr/>
          <a:lstStyle/>
          <a:p>
            <a:pPr lvl="0">
              <a:defRPr sz="1800"/>
            </a:pPr>
            <a:r>
              <a:rPr sz="4400"/>
              <a:t>Tipos de slice</a:t>
            </a:r>
          </a:p>
        </p:txBody>
      </p:sp>
      <p:sp>
        <p:nvSpPr>
          <p:cNvPr id="734" name="Shape 734"/>
          <p:cNvSpPr/>
          <p:nvPr>
            <p:ph type="body" idx="1"/>
          </p:nvPr>
        </p:nvSpPr>
        <p:spPr>
          <a:xfrm>
            <a:off x="457200" y="1600200"/>
            <a:ext cx="8229600" cy="4525963"/>
          </a:xfrm>
          <a:prstGeom prst="rect">
            <a:avLst/>
          </a:prstGeom>
        </p:spPr>
        <p:txBody>
          <a:bodyPr/>
          <a:lstStyle/>
          <a:p>
            <a:pPr lvl="0">
              <a:buClr>
                <a:srgbClr val="EEECE1"/>
              </a:buClr>
              <a:defRPr sz="1800"/>
            </a:pPr>
            <a:r>
              <a:rPr sz="3200">
                <a:solidFill>
                  <a:srgbClr val="EEECE1"/>
                </a:solidFill>
              </a:rPr>
              <a:t>Dados</a:t>
            </a:r>
            <a:endParaRPr sz="3200">
              <a:solidFill>
                <a:srgbClr val="EEECE1"/>
              </a:solidFill>
            </a:endParaRPr>
          </a:p>
          <a:p>
            <a:pPr lvl="0">
              <a:defRPr sz="1800"/>
            </a:pPr>
            <a:r>
              <a:rPr sz="3200"/>
              <a:t>Dados + Controle</a:t>
            </a:r>
            <a:endParaRPr sz="3200"/>
          </a:p>
          <a:p>
            <a:pPr lvl="0">
              <a:buClr>
                <a:srgbClr val="EEECE1"/>
              </a:buClr>
              <a:defRPr sz="1800"/>
            </a:pPr>
            <a:r>
              <a:rPr sz="3200">
                <a:solidFill>
                  <a:srgbClr val="EEECE1"/>
                </a:solidFill>
              </a:rPr>
              <a:t>Relevante</a:t>
            </a:r>
          </a:p>
        </p:txBody>
      </p:sp>
      <p:sp>
        <p:nvSpPr>
          <p:cNvPr id="735" name="Shape 735"/>
          <p:cNvSpPr/>
          <p:nvPr/>
        </p:nvSpPr>
        <p:spPr>
          <a:xfrm>
            <a:off x="4643437" y="1928802"/>
            <a:ext cx="4000529" cy="42316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p>
            <a:pPr lvl="0"/>
            <a:r>
              <a:rPr b="1" sz="2400">
                <a:latin typeface="Courier New"/>
                <a:ea typeface="Courier New"/>
                <a:cs typeface="Courier New"/>
                <a:sym typeface="Courier New"/>
              </a:rPr>
              <a:t>foo()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x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y = 0; // TOFIX: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(y &gt;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(z &lt;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assert(z &gt; 0);</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a:t>
            </a:r>
          </a:p>
        </p:txBody>
      </p:sp>
      <p:grpSp>
        <p:nvGrpSpPr>
          <p:cNvPr id="741" name="Group 741"/>
          <p:cNvGrpSpPr/>
          <p:nvPr/>
        </p:nvGrpSpPr>
        <p:grpSpPr>
          <a:xfrm>
            <a:off x="4856958" y="2429662"/>
            <a:ext cx="372634" cy="3357587"/>
            <a:chOff x="0" y="0"/>
            <a:chExt cx="372633" cy="3357585"/>
          </a:xfrm>
        </p:grpSpPr>
        <p:sp>
          <p:nvSpPr>
            <p:cNvPr id="736" name="Shape 736"/>
            <p:cNvSpPr/>
            <p:nvPr/>
          </p:nvSpPr>
          <p:spPr>
            <a:xfrm flipH="1">
              <a:off x="793" y="0"/>
              <a:ext cx="795" cy="2499537"/>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37" name="Shape 737"/>
            <p:cNvSpPr/>
            <p:nvPr/>
          </p:nvSpPr>
          <p:spPr>
            <a:xfrm>
              <a:off x="794" y="2499536"/>
              <a:ext cx="357191" cy="1589"/>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38" name="Shape 738"/>
            <p:cNvSpPr/>
            <p:nvPr/>
          </p:nvSpPr>
          <p:spPr>
            <a:xfrm flipH="1">
              <a:off x="371045" y="2500330"/>
              <a:ext cx="1589" cy="285753"/>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39" name="Shape 739"/>
            <p:cNvSpPr/>
            <p:nvPr/>
          </p:nvSpPr>
          <p:spPr>
            <a:xfrm>
              <a:off x="794" y="2783700"/>
              <a:ext cx="357191" cy="1589"/>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40" name="Shape 740"/>
            <p:cNvSpPr/>
            <p:nvPr/>
          </p:nvSpPr>
          <p:spPr>
            <a:xfrm flipH="1">
              <a:off x="-1" y="2786082"/>
              <a:ext cx="1589" cy="571505"/>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grpSp>
      <p:sp>
        <p:nvSpPr>
          <p:cNvPr id="742" name="Shape 742"/>
          <p:cNvSpPr/>
          <p:nvPr/>
        </p:nvSpPr>
        <p:spPr>
          <a:xfrm>
            <a:off x="4657292" y="5657432"/>
            <a:ext cx="307118"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FF0000"/>
                </a:solidFill>
                <a:latin typeface="Wingdings"/>
                <a:ea typeface="Wingdings"/>
                <a:cs typeface="Wingdings"/>
                <a:sym typeface="Wingdings"/>
              </a:defRPr>
            </a:lvl1pPr>
          </a:lstStyle>
          <a:p>
            <a:pPr lvl="0">
              <a:defRPr sz="1800">
                <a:solidFill>
                  <a:srgbClr val="000000"/>
                </a:solidFill>
              </a:defRPr>
            </a:pPr>
            <a:r>
              <a:rPr sz="2800">
                <a:solidFill>
                  <a:srgbClr val="FF0000"/>
                </a:solidFill>
              </a:rPr>
              <a:t>✗</a:t>
            </a:r>
          </a:p>
        </p:txBody>
      </p:sp>
      <p:sp>
        <p:nvSpPr>
          <p:cNvPr id="743" name="Shape 743"/>
          <p:cNvSpPr/>
          <p:nvPr/>
        </p:nvSpPr>
        <p:spPr>
          <a:xfrm rot="19753279">
            <a:off x="5748017" y="3102318"/>
            <a:ext cx="351136" cy="1900890"/>
          </a:xfrm>
          <a:custGeom>
            <a:avLst/>
            <a:gdLst/>
            <a:ahLst/>
            <a:cxnLst>
              <a:cxn ang="0">
                <a:pos x="wd2" y="hd2"/>
              </a:cxn>
              <a:cxn ang="5400000">
                <a:pos x="wd2" y="hd2"/>
              </a:cxn>
              <a:cxn ang="10800000">
                <a:pos x="wd2" y="hd2"/>
              </a:cxn>
              <a:cxn ang="16200000">
                <a:pos x="wd2" y="hd2"/>
              </a:cxn>
            </a:cxnLst>
            <a:rect l="0" t="0" r="r" b="b"/>
            <a:pathLst>
              <a:path w="21234" h="21600" fill="norm" stroke="1" extrusionOk="0">
                <a:moveTo>
                  <a:pt x="0" y="21600"/>
                </a:moveTo>
                <a:cubicBezTo>
                  <a:pt x="10428" y="15663"/>
                  <a:pt x="20855" y="9725"/>
                  <a:pt x="21228" y="6125"/>
                </a:cubicBezTo>
                <a:cubicBezTo>
                  <a:pt x="21600" y="2525"/>
                  <a:pt x="5214" y="1075"/>
                  <a:pt x="2234" y="0"/>
                </a:cubicBezTo>
              </a:path>
            </a:pathLst>
          </a:custGeom>
          <a:ln>
            <a:solidFill>
              <a:srgbClr val="C4BD97"/>
            </a:solidFill>
            <a:tailEnd type="triangle"/>
          </a:ln>
        </p:spPr>
        <p:txBody>
          <a:bodyPr lIns="0" tIns="0" rIns="0" bIns="0" anchor="ctr"/>
          <a:lstStyle/>
          <a:p>
            <a:pPr lvl="0" algn="ctr">
              <a:defRPr>
                <a:solidFill>
                  <a:srgbClr val="EEECE1"/>
                </a:solidFill>
              </a:defRPr>
            </a:pPr>
          </a:p>
        </p:txBody>
      </p:sp>
      <p:sp>
        <p:nvSpPr>
          <p:cNvPr id="744" name="Shape 744"/>
          <p:cNvSpPr/>
          <p:nvPr/>
        </p:nvSpPr>
        <p:spPr>
          <a:xfrm rot="10800000">
            <a:off x="5388994" y="5286388"/>
            <a:ext cx="968957" cy="428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20355" y="21600"/>
                  <a:pt x="19110" y="21600"/>
                </a:cubicBezTo>
              </a:path>
            </a:pathLst>
          </a:custGeom>
          <a:ln>
            <a:solidFill>
              <a:srgbClr val="C4BD97"/>
            </a:solidFill>
            <a:tailEnd type="triangle"/>
          </a:ln>
        </p:spPr>
        <p:txBody>
          <a:bodyPr lIns="0" tIns="0" rIns="0" bIns="0" anchor="ctr"/>
          <a:lstStyle/>
          <a:p>
            <a:pPr lvl="0"/>
          </a:p>
        </p:txBody>
      </p:sp>
      <p:grpSp>
        <p:nvGrpSpPr>
          <p:cNvPr id="747" name="Group 747"/>
          <p:cNvGrpSpPr/>
          <p:nvPr/>
        </p:nvGrpSpPr>
        <p:grpSpPr>
          <a:xfrm>
            <a:off x="428595" y="4143380"/>
            <a:ext cx="3714777" cy="1714513"/>
            <a:chOff x="0" y="0"/>
            <a:chExt cx="3714775" cy="1714512"/>
          </a:xfrm>
        </p:grpSpPr>
        <p:sp>
          <p:nvSpPr>
            <p:cNvPr id="745" name="Shape 745"/>
            <p:cNvSpPr/>
            <p:nvPr/>
          </p:nvSpPr>
          <p:spPr>
            <a:xfrm>
              <a:off x="0" y="-1"/>
              <a:ext cx="3714776" cy="1714514"/>
            </a:xfrm>
            <a:prstGeom prst="rect">
              <a:avLst/>
            </a:prstGeom>
            <a:noFill/>
            <a:ln w="25400" cap="flat">
              <a:solidFill>
                <a:srgbClr val="000000"/>
              </a:solidFill>
              <a:prstDash val="solid"/>
              <a:bevel/>
            </a:ln>
            <a:effectLst/>
          </p:spPr>
          <p:txBody>
            <a:bodyPr wrap="square" lIns="0" tIns="0" rIns="0" bIns="0" numCol="1" anchor="ctr">
              <a:noAutofit/>
            </a:bodyPr>
            <a:lstStyle/>
            <a:p>
              <a:pPr lvl="0" algn="ctr">
                <a:defRPr sz="3600"/>
              </a:pPr>
            </a:p>
          </p:txBody>
        </p:sp>
        <p:sp>
          <p:nvSpPr>
            <p:cNvPr id="746" name="Shape 746"/>
            <p:cNvSpPr/>
            <p:nvPr/>
          </p:nvSpPr>
          <p:spPr>
            <a:xfrm>
              <a:off x="0" y="11435"/>
              <a:ext cx="3714776" cy="169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sz="3600"/>
                <a:t>Também </a:t>
              </a:r>
              <a:r>
                <a:rPr b="1" sz="3600"/>
                <a:t>não</a:t>
              </a:r>
              <a:r>
                <a:rPr sz="3600"/>
                <a:t> cobre linha errada.</a:t>
              </a:r>
            </a:p>
          </p:txBody>
        </p:sp>
      </p:grpSp>
      <p:sp>
        <p:nvSpPr>
          <p:cNvPr id="748" name="Shape 748"/>
          <p:cNvSpPr/>
          <p:nvPr/>
        </p:nvSpPr>
        <p:spPr>
          <a:xfrm flipV="1" rot="16200000">
            <a:off x="5582633" y="4511071"/>
            <a:ext cx="693378" cy="285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8589" y="21600"/>
                  <a:pt x="15578" y="21600"/>
                </a:cubicBezTo>
              </a:path>
            </a:pathLst>
          </a:custGeom>
          <a:ln>
            <a:solidFill>
              <a:srgbClr val="FF0000"/>
            </a:solidFill>
            <a:tailEnd type="triangle"/>
          </a:ln>
        </p:spPr>
        <p:txBody>
          <a:bodyPr lIns="0" tIns="0" rIns="0" bIns="0" anchor="ctr"/>
          <a:lstStyle/>
          <a:p>
            <a:pPr lvl="0"/>
          </a:p>
        </p:txBody>
      </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0" name="Shape 750"/>
          <p:cNvSpPr/>
          <p:nvPr>
            <p:ph type="title"/>
          </p:nvPr>
        </p:nvSpPr>
        <p:spPr>
          <a:xfrm>
            <a:off x="457200" y="274638"/>
            <a:ext cx="8229600" cy="1143001"/>
          </a:xfrm>
          <a:prstGeom prst="rect">
            <a:avLst/>
          </a:prstGeom>
        </p:spPr>
        <p:txBody>
          <a:bodyPr/>
          <a:lstStyle/>
          <a:p>
            <a:pPr lvl="0">
              <a:defRPr sz="1800"/>
            </a:pPr>
            <a:r>
              <a:rPr sz="4400"/>
              <a:t>Tipos de slice</a:t>
            </a:r>
          </a:p>
        </p:txBody>
      </p:sp>
      <p:sp>
        <p:nvSpPr>
          <p:cNvPr id="751" name="Shape 751"/>
          <p:cNvSpPr/>
          <p:nvPr>
            <p:ph type="body" idx="1"/>
          </p:nvPr>
        </p:nvSpPr>
        <p:spPr>
          <a:xfrm>
            <a:off x="457200" y="1600200"/>
            <a:ext cx="8229600" cy="4525963"/>
          </a:xfrm>
          <a:prstGeom prst="rect">
            <a:avLst/>
          </a:prstGeom>
        </p:spPr>
        <p:txBody>
          <a:bodyPr/>
          <a:lstStyle/>
          <a:p>
            <a:pPr lvl="0">
              <a:buClr>
                <a:srgbClr val="EEECE1"/>
              </a:buClr>
              <a:defRPr sz="1800"/>
            </a:pPr>
            <a:r>
              <a:rPr sz="3200">
                <a:solidFill>
                  <a:srgbClr val="EEECE1"/>
                </a:solidFill>
              </a:rPr>
              <a:t>Dados</a:t>
            </a:r>
            <a:endParaRPr sz="3200">
              <a:solidFill>
                <a:srgbClr val="EEECE1"/>
              </a:solidFill>
            </a:endParaRPr>
          </a:p>
          <a:p>
            <a:pPr lvl="0">
              <a:buClr>
                <a:srgbClr val="EEECE1"/>
              </a:buClr>
              <a:defRPr sz="1800"/>
            </a:pPr>
            <a:r>
              <a:rPr sz="3200">
                <a:solidFill>
                  <a:srgbClr val="EEECE1"/>
                </a:solidFill>
              </a:rPr>
              <a:t>Dados + Controle</a:t>
            </a:r>
            <a:endParaRPr sz="3200">
              <a:solidFill>
                <a:srgbClr val="EEECE1"/>
              </a:solidFill>
            </a:endParaRPr>
          </a:p>
          <a:p>
            <a:pPr lvl="0">
              <a:defRPr sz="1800"/>
            </a:pPr>
            <a:r>
              <a:rPr sz="3200"/>
              <a:t>Relevante</a:t>
            </a:r>
          </a:p>
        </p:txBody>
      </p:sp>
      <p:sp>
        <p:nvSpPr>
          <p:cNvPr id="752" name="Shape 752"/>
          <p:cNvSpPr/>
          <p:nvPr/>
        </p:nvSpPr>
        <p:spPr>
          <a:xfrm>
            <a:off x="4643437" y="1928802"/>
            <a:ext cx="4000529" cy="42316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p>
            <a:pPr lvl="0"/>
            <a:r>
              <a:rPr b="1" sz="2400">
                <a:latin typeface="Courier New"/>
                <a:ea typeface="Courier New"/>
                <a:cs typeface="Courier New"/>
                <a:sym typeface="Courier New"/>
              </a:rPr>
              <a:t>foo()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x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y = 0; // TOFIX: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(y &gt;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if (z &lt; 0)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z = z + 1;</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  assert(z &gt; 0);</a:t>
            </a:r>
            <a:endParaRPr b="1" sz="2400">
              <a:latin typeface="Courier New"/>
              <a:ea typeface="Courier New"/>
              <a:cs typeface="Courier New"/>
              <a:sym typeface="Courier New"/>
            </a:endParaRPr>
          </a:p>
          <a:p>
            <a:pPr lvl="0"/>
            <a:r>
              <a:rPr b="1" sz="2400">
                <a:latin typeface="Courier New"/>
                <a:ea typeface="Courier New"/>
                <a:cs typeface="Courier New"/>
                <a:sym typeface="Courier New"/>
              </a:rPr>
              <a:t>}</a:t>
            </a:r>
          </a:p>
        </p:txBody>
      </p:sp>
      <p:grpSp>
        <p:nvGrpSpPr>
          <p:cNvPr id="758" name="Group 758"/>
          <p:cNvGrpSpPr/>
          <p:nvPr/>
        </p:nvGrpSpPr>
        <p:grpSpPr>
          <a:xfrm>
            <a:off x="4856958" y="2429662"/>
            <a:ext cx="372634" cy="3357587"/>
            <a:chOff x="0" y="0"/>
            <a:chExt cx="372633" cy="3357585"/>
          </a:xfrm>
        </p:grpSpPr>
        <p:sp>
          <p:nvSpPr>
            <p:cNvPr id="753" name="Shape 753"/>
            <p:cNvSpPr/>
            <p:nvPr/>
          </p:nvSpPr>
          <p:spPr>
            <a:xfrm flipH="1">
              <a:off x="793" y="0"/>
              <a:ext cx="795" cy="2499537"/>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54" name="Shape 754"/>
            <p:cNvSpPr/>
            <p:nvPr/>
          </p:nvSpPr>
          <p:spPr>
            <a:xfrm>
              <a:off x="794" y="2499536"/>
              <a:ext cx="357191" cy="1589"/>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55" name="Shape 755"/>
            <p:cNvSpPr/>
            <p:nvPr/>
          </p:nvSpPr>
          <p:spPr>
            <a:xfrm flipH="1">
              <a:off x="371045" y="2500330"/>
              <a:ext cx="1589" cy="285753"/>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56" name="Shape 756"/>
            <p:cNvSpPr/>
            <p:nvPr/>
          </p:nvSpPr>
          <p:spPr>
            <a:xfrm>
              <a:off x="794" y="2783700"/>
              <a:ext cx="357191" cy="1589"/>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sp>
          <p:nvSpPr>
            <p:cNvPr id="757" name="Shape 757"/>
            <p:cNvSpPr/>
            <p:nvPr/>
          </p:nvSpPr>
          <p:spPr>
            <a:xfrm flipH="1">
              <a:off x="-1" y="2786082"/>
              <a:ext cx="1589" cy="571505"/>
            </a:xfrm>
            <a:prstGeom prst="line">
              <a:avLst/>
            </a:prstGeom>
            <a:noFill/>
            <a:ln w="9525" cap="flat">
              <a:solidFill>
                <a:srgbClr val="FF0000"/>
              </a:solidFill>
              <a:prstDash val="solid"/>
              <a:bevel/>
            </a:ln>
            <a:effectLst/>
          </p:spPr>
          <p:txBody>
            <a:bodyPr wrap="square" lIns="0" tIns="0" rIns="0" bIns="0" numCol="1" anchor="t">
              <a:noAutofit/>
            </a:bodyPr>
            <a:lstStyle/>
            <a:p>
              <a:pPr lvl="0" defTabSz="457200">
                <a:defRPr sz="1200">
                  <a:latin typeface="+mn-lt"/>
                  <a:ea typeface="+mn-ea"/>
                  <a:cs typeface="+mn-cs"/>
                  <a:sym typeface="Helvetica"/>
                </a:defRPr>
              </a:pPr>
            </a:p>
          </p:txBody>
        </p:sp>
      </p:grpSp>
      <p:sp>
        <p:nvSpPr>
          <p:cNvPr id="759" name="Shape 759"/>
          <p:cNvSpPr/>
          <p:nvPr/>
        </p:nvSpPr>
        <p:spPr>
          <a:xfrm>
            <a:off x="4657292" y="5657432"/>
            <a:ext cx="307118"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FF0000"/>
                </a:solidFill>
                <a:latin typeface="Wingdings"/>
                <a:ea typeface="Wingdings"/>
                <a:cs typeface="Wingdings"/>
                <a:sym typeface="Wingdings"/>
              </a:defRPr>
            </a:lvl1pPr>
          </a:lstStyle>
          <a:p>
            <a:pPr lvl="0">
              <a:defRPr sz="1800">
                <a:solidFill>
                  <a:srgbClr val="000000"/>
                </a:solidFill>
              </a:defRPr>
            </a:pPr>
            <a:r>
              <a:rPr sz="2800">
                <a:solidFill>
                  <a:srgbClr val="FF0000"/>
                </a:solidFill>
              </a:rPr>
              <a:t>✗</a:t>
            </a:r>
          </a:p>
        </p:txBody>
      </p:sp>
      <p:sp>
        <p:nvSpPr>
          <p:cNvPr id="760" name="Shape 760"/>
          <p:cNvSpPr/>
          <p:nvPr/>
        </p:nvSpPr>
        <p:spPr>
          <a:xfrm rot="19753279">
            <a:off x="5748017" y="3102318"/>
            <a:ext cx="351136" cy="1900890"/>
          </a:xfrm>
          <a:custGeom>
            <a:avLst/>
            <a:gdLst/>
            <a:ahLst/>
            <a:cxnLst>
              <a:cxn ang="0">
                <a:pos x="wd2" y="hd2"/>
              </a:cxn>
              <a:cxn ang="5400000">
                <a:pos x="wd2" y="hd2"/>
              </a:cxn>
              <a:cxn ang="10800000">
                <a:pos x="wd2" y="hd2"/>
              </a:cxn>
              <a:cxn ang="16200000">
                <a:pos x="wd2" y="hd2"/>
              </a:cxn>
            </a:cxnLst>
            <a:rect l="0" t="0" r="r" b="b"/>
            <a:pathLst>
              <a:path w="21234" h="21600" fill="norm" stroke="1" extrusionOk="0">
                <a:moveTo>
                  <a:pt x="0" y="21600"/>
                </a:moveTo>
                <a:cubicBezTo>
                  <a:pt x="10428" y="15663"/>
                  <a:pt x="20855" y="9725"/>
                  <a:pt x="21228" y="6125"/>
                </a:cubicBezTo>
                <a:cubicBezTo>
                  <a:pt x="21600" y="2525"/>
                  <a:pt x="5214" y="1075"/>
                  <a:pt x="2234" y="0"/>
                </a:cubicBezTo>
              </a:path>
            </a:pathLst>
          </a:custGeom>
          <a:ln>
            <a:solidFill>
              <a:srgbClr val="C4BD97"/>
            </a:solidFill>
            <a:tailEnd type="triangle"/>
          </a:ln>
        </p:spPr>
        <p:txBody>
          <a:bodyPr lIns="0" tIns="0" rIns="0" bIns="0" anchor="ctr"/>
          <a:lstStyle/>
          <a:p>
            <a:pPr lvl="0" algn="ctr">
              <a:defRPr>
                <a:solidFill>
                  <a:srgbClr val="EEECE1"/>
                </a:solidFill>
              </a:defRPr>
            </a:pPr>
          </a:p>
        </p:txBody>
      </p:sp>
      <p:sp>
        <p:nvSpPr>
          <p:cNvPr id="761" name="Shape 761"/>
          <p:cNvSpPr/>
          <p:nvPr/>
        </p:nvSpPr>
        <p:spPr>
          <a:xfrm rot="10800000">
            <a:off x="5388994" y="5286388"/>
            <a:ext cx="968957" cy="428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20355" y="21600"/>
                  <a:pt x="19110" y="21600"/>
                </a:cubicBezTo>
              </a:path>
            </a:pathLst>
          </a:custGeom>
          <a:ln>
            <a:solidFill>
              <a:srgbClr val="C4BD97"/>
            </a:solidFill>
            <a:tailEnd type="triangle"/>
          </a:ln>
        </p:spPr>
        <p:txBody>
          <a:bodyPr lIns="0" tIns="0" rIns="0" bIns="0" anchor="ctr"/>
          <a:lstStyle/>
          <a:p>
            <a:pPr lvl="0"/>
          </a:p>
        </p:txBody>
      </p:sp>
      <p:sp>
        <p:nvSpPr>
          <p:cNvPr id="762" name="Shape 762"/>
          <p:cNvSpPr/>
          <p:nvPr/>
        </p:nvSpPr>
        <p:spPr>
          <a:xfrm flipV="1" rot="16200000">
            <a:off x="5582633" y="4511071"/>
            <a:ext cx="693378" cy="285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8589" y="21600"/>
                  <a:pt x="15578" y="21600"/>
                </a:cubicBezTo>
              </a:path>
            </a:pathLst>
          </a:custGeom>
          <a:ln>
            <a:solidFill>
              <a:srgbClr val="C4BD97"/>
            </a:solidFill>
            <a:tailEnd type="triangle"/>
          </a:ln>
        </p:spPr>
        <p:txBody>
          <a:bodyPr lIns="0" tIns="0" rIns="0" bIns="0" anchor="ctr"/>
          <a:lstStyle/>
          <a:p>
            <a:pPr lvl="0"/>
          </a:p>
        </p:txBody>
      </p:sp>
      <p:grpSp>
        <p:nvGrpSpPr>
          <p:cNvPr id="765" name="Group 765"/>
          <p:cNvGrpSpPr/>
          <p:nvPr/>
        </p:nvGrpSpPr>
        <p:grpSpPr>
          <a:xfrm>
            <a:off x="428595" y="3064157"/>
            <a:ext cx="3714777" cy="3825241"/>
            <a:chOff x="0" y="0"/>
            <a:chExt cx="3714775" cy="3825240"/>
          </a:xfrm>
        </p:grpSpPr>
        <p:sp>
          <p:nvSpPr>
            <p:cNvPr id="763" name="Shape 763"/>
            <p:cNvSpPr/>
            <p:nvPr/>
          </p:nvSpPr>
          <p:spPr>
            <a:xfrm>
              <a:off x="0" y="436280"/>
              <a:ext cx="3714776" cy="2952681"/>
            </a:xfrm>
            <a:prstGeom prst="rect">
              <a:avLst/>
            </a:prstGeom>
            <a:noFill/>
            <a:ln w="25400" cap="flat">
              <a:solidFill>
                <a:srgbClr val="000000"/>
              </a:solidFill>
              <a:prstDash val="solid"/>
              <a:bevel/>
            </a:ln>
            <a:effectLst/>
          </p:spPr>
          <p:txBody>
            <a:bodyPr wrap="square" lIns="0" tIns="0" rIns="0" bIns="0" numCol="1" anchor="ctr">
              <a:noAutofit/>
            </a:bodyPr>
            <a:lstStyle/>
            <a:p>
              <a:pPr lvl="0" algn="ctr">
                <a:defRPr sz="3600"/>
              </a:pPr>
            </a:p>
          </p:txBody>
        </p:sp>
        <p:sp>
          <p:nvSpPr>
            <p:cNvPr id="764" name="Shape 764"/>
            <p:cNvSpPr/>
            <p:nvPr/>
          </p:nvSpPr>
          <p:spPr>
            <a:xfrm>
              <a:off x="0" y="0"/>
              <a:ext cx="3714776" cy="3825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600"/>
              </a:lvl1pPr>
            </a:lstStyle>
            <a:p>
              <a:pPr lvl="0">
                <a:defRPr sz="1800"/>
              </a:pPr>
              <a:r>
                <a:rPr sz="3600"/>
                <a:t>O relevante ajuda! Na verdade, é sempre suficiente.  Porém captura bem mais deps.</a:t>
              </a:r>
            </a:p>
          </p:txBody>
        </p:sp>
      </p:grpSp>
      <p:sp>
        <p:nvSpPr>
          <p:cNvPr id="766" name="Shape 766"/>
          <p:cNvSpPr/>
          <p:nvPr/>
        </p:nvSpPr>
        <p:spPr>
          <a:xfrm flipV="1" rot="16200000">
            <a:off x="5435751" y="4006999"/>
            <a:ext cx="701392" cy="285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9600" y="21600"/>
                  <a:pt x="17600" y="21600"/>
                </a:cubicBezTo>
              </a:path>
            </a:pathLst>
          </a:custGeom>
          <a:ln>
            <a:solidFill>
              <a:srgbClr val="FF0000"/>
            </a:solidFill>
            <a:tailEnd type="triangle"/>
          </a:ln>
        </p:spPr>
        <p:txBody>
          <a:bodyPr lIns="0" tIns="0" rIns="0" bIns="0" anchor="ctr"/>
          <a:lstStyle/>
          <a:p>
            <a:pPr lvl="0"/>
          </a:p>
        </p:txBody>
      </p:sp>
      <p:sp>
        <p:nvSpPr>
          <p:cNvPr id="767" name="Shape 767"/>
          <p:cNvSpPr/>
          <p:nvPr/>
        </p:nvSpPr>
        <p:spPr>
          <a:xfrm flipV="1" rot="16200000">
            <a:off x="5617268" y="3474136"/>
            <a:ext cx="552670" cy="214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7780" y="21600"/>
                  <a:pt x="13960" y="21600"/>
                </a:cubicBezTo>
              </a:path>
            </a:pathLst>
          </a:custGeom>
          <a:ln>
            <a:solidFill>
              <a:srgbClr val="FF0000"/>
            </a:solidFill>
            <a:tailEnd type="triangle"/>
          </a:ln>
        </p:spPr>
        <p:txBody>
          <a:bodyPr lIns="0" tIns="0" rIns="0" bIns="0" anchor="ctr"/>
          <a:lstStyle/>
          <a:p>
            <a:pPr lvl="0"/>
          </a:p>
        </p:txBody>
      </p:sp>
      <p:sp>
        <p:nvSpPr>
          <p:cNvPr id="768" name="Shape 768"/>
          <p:cNvSpPr/>
          <p:nvPr/>
        </p:nvSpPr>
        <p:spPr>
          <a:xfrm flipV="1" rot="16200000">
            <a:off x="5170023" y="2812579"/>
            <a:ext cx="947094" cy="571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9761" y="21600"/>
                  <a:pt x="17922" y="21600"/>
                </a:cubicBezTo>
              </a:path>
            </a:pathLst>
          </a:custGeom>
          <a:ln>
            <a:solidFill>
              <a:srgbClr val="FF0000"/>
            </a:solidFill>
            <a:tailEnd type="triangle"/>
          </a:ln>
        </p:spPr>
        <p:txBody>
          <a:bodyPr lIns="0" tIns="0" rIns="0" bIns="0" anchor="ctr"/>
          <a:lstStyle/>
          <a:p>
            <a:pPr lvl="0"/>
          </a:p>
        </p:txBody>
      </p:sp>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0" name="Shape 770"/>
          <p:cNvSpPr/>
          <p:nvPr>
            <p:ph type="title"/>
          </p:nvPr>
        </p:nvSpPr>
        <p:spPr>
          <a:xfrm>
            <a:off x="457200" y="274638"/>
            <a:ext cx="8229600" cy="1143001"/>
          </a:xfrm>
          <a:prstGeom prst="rect">
            <a:avLst/>
          </a:prstGeom>
        </p:spPr>
        <p:txBody>
          <a:bodyPr/>
          <a:lstStyle/>
          <a:p>
            <a:pPr lvl="0">
              <a:defRPr sz="1800"/>
            </a:pPr>
            <a:r>
              <a:rPr sz="4400"/>
              <a:t>Limitações de slicing</a:t>
            </a:r>
          </a:p>
        </p:txBody>
      </p:sp>
      <p:sp>
        <p:nvSpPr>
          <p:cNvPr id="771" name="Shape 771"/>
          <p:cNvSpPr/>
          <p:nvPr>
            <p:ph type="body" idx="1"/>
          </p:nvPr>
        </p:nvSpPr>
        <p:spPr>
          <a:xfrm>
            <a:off x="457200" y="1600200"/>
            <a:ext cx="8229600" cy="4525963"/>
          </a:xfrm>
          <a:prstGeom prst="rect">
            <a:avLst/>
          </a:prstGeom>
        </p:spPr>
        <p:txBody>
          <a:bodyPr/>
          <a:lstStyle/>
          <a:p>
            <a:pPr lvl="0">
              <a:defRPr sz="1800"/>
            </a:pPr>
            <a:r>
              <a:rPr sz="3200"/>
              <a:t>Pode capturar muitas dependências</a:t>
            </a:r>
            <a:endParaRPr sz="3200"/>
          </a:p>
          <a:p>
            <a:pPr lvl="1" marL="742950" indent="-285750">
              <a:spcBef>
                <a:spcPts val="600"/>
              </a:spcBef>
              <a:defRPr sz="1800"/>
            </a:pPr>
            <a:r>
              <a:rPr sz="2800"/>
              <a:t>Principalmente slicing estático</a:t>
            </a:r>
            <a:endParaRPr sz="2800"/>
          </a:p>
          <a:p>
            <a:pPr lvl="1" marL="742950" indent="-285750">
              <a:spcBef>
                <a:spcPts val="600"/>
              </a:spcBef>
              <a:defRPr sz="1800"/>
            </a:pPr>
            <a:r>
              <a:rPr sz="2800"/>
              <a:t>Slicing dinâmico usa informação dinâmica e pode mitigar este problema.  Porém...</a:t>
            </a:r>
            <a:endParaRPr sz="2800"/>
          </a:p>
          <a:p>
            <a:pPr lvl="2" marL="1143000" indent="-228600">
              <a:spcBef>
                <a:spcPts val="500"/>
              </a:spcBef>
              <a:defRPr sz="1800"/>
            </a:pPr>
            <a:r>
              <a:rPr sz="2400"/>
              <a:t>Lembrar de erros de omissão (para depuração)</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xfrm>
            <a:off x="457200" y="274638"/>
            <a:ext cx="8229600" cy="1143001"/>
          </a:xfrm>
          <a:prstGeom prst="rect">
            <a:avLst/>
          </a:prstGeom>
        </p:spPr>
        <p:txBody>
          <a:bodyPr/>
          <a:lstStyle/>
          <a:p>
            <a:pPr lvl="0">
              <a:defRPr sz="1800"/>
            </a:pPr>
            <a:r>
              <a:rPr sz="4400"/>
              <a:t>Dados e controle juntos</a:t>
            </a:r>
          </a:p>
        </p:txBody>
      </p:sp>
      <p:pic>
        <p:nvPicPr>
          <p:cNvPr id="77" name="image2.png"/>
          <p:cNvPicPr/>
          <p:nvPr/>
        </p:nvPicPr>
        <p:blipFill>
          <a:blip r:embed="rId2">
            <a:extLst/>
          </a:blip>
          <a:stretch>
            <a:fillRect/>
          </a:stretch>
        </p:blipFill>
        <p:spPr>
          <a:xfrm>
            <a:off x="5420972" y="1831468"/>
            <a:ext cx="3151556" cy="4312176"/>
          </a:xfrm>
          <a:prstGeom prst="rect">
            <a:avLst/>
          </a:prstGeom>
          <a:ln>
            <a:solidFill>
              <a:srgbClr val="05022C"/>
            </a:solidFill>
            <a:miter/>
          </a:ln>
        </p:spPr>
      </p:pic>
      <p:sp>
        <p:nvSpPr>
          <p:cNvPr id="78" name="Shape 78"/>
          <p:cNvSpPr/>
          <p:nvPr/>
        </p:nvSpPr>
        <p:spPr>
          <a:xfrm>
            <a:off x="428595" y="2402971"/>
            <a:ext cx="2363352"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rgbClr val="05022C"/>
                </a:solidFill>
              </a:defRPr>
            </a:lvl1pPr>
          </a:lstStyle>
          <a:p>
            <a:pPr lvl="0">
              <a:defRPr b="0">
                <a:solidFill>
                  <a:srgbClr val="000000"/>
                </a:solidFill>
              </a:defRPr>
            </a:pPr>
            <a:r>
              <a:rPr b="1">
                <a:solidFill>
                  <a:srgbClr val="05022C"/>
                </a:solidFill>
              </a:rPr>
              <a:t>DEPENDENCE GRAPH </a:t>
            </a:r>
          </a:p>
        </p:txBody>
      </p:sp>
      <p:sp>
        <p:nvSpPr>
          <p:cNvPr id="79" name="Shape 79"/>
          <p:cNvSpPr/>
          <p:nvPr/>
        </p:nvSpPr>
        <p:spPr>
          <a:xfrm>
            <a:off x="412092" y="6417254"/>
            <a:ext cx="655104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From “Dynamic Program Slicing”, Agrawal and Horgan, PLDI’90</a:t>
            </a:r>
          </a:p>
        </p:txBody>
      </p:sp>
      <p:pic>
        <p:nvPicPr>
          <p:cNvPr id="80" name="image3.png"/>
          <p:cNvPicPr/>
          <p:nvPr/>
        </p:nvPicPr>
        <p:blipFill>
          <a:blip r:embed="rId3">
            <a:extLst/>
          </a:blip>
          <a:stretch>
            <a:fillRect/>
          </a:stretch>
        </p:blipFill>
        <p:spPr>
          <a:xfrm>
            <a:off x="520869" y="2716433"/>
            <a:ext cx="4672047" cy="2786084"/>
          </a:xfrm>
          <a:prstGeom prst="rect">
            <a:avLst/>
          </a:prstGeom>
          <a:ln>
            <a:solidFill>
              <a:srgbClr val="05022C"/>
            </a:solidFill>
            <a:miter/>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title"/>
          </p:nvPr>
        </p:nvSpPr>
        <p:spPr>
          <a:xfrm>
            <a:off x="457200" y="274638"/>
            <a:ext cx="8229600" cy="1143001"/>
          </a:xfrm>
          <a:prstGeom prst="rect">
            <a:avLst/>
          </a:prstGeom>
        </p:spPr>
        <p:txBody>
          <a:bodyPr/>
          <a:lstStyle/>
          <a:p>
            <a:pPr lvl="0">
              <a:defRPr sz="1800"/>
            </a:pPr>
            <a:r>
              <a:rPr sz="4400"/>
              <a:t>Exemplo</a:t>
            </a:r>
          </a:p>
        </p:txBody>
      </p:sp>
      <p:sp>
        <p:nvSpPr>
          <p:cNvPr id="83" name="Shape 83"/>
          <p:cNvSpPr/>
          <p:nvPr/>
        </p:nvSpPr>
        <p:spPr>
          <a:xfrm>
            <a:off x="-33" y="6211692"/>
            <a:ext cx="7462539"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*Example from Barbara Ryder’s ACACES Summer School Lecture Notes: </a:t>
            </a:r>
          </a:p>
          <a:p>
            <a:pPr lvl="0"/>
            <a:r>
              <a:t>http://www.cs.rutgers.edu/~ryder/ACACES07/</a:t>
            </a:r>
          </a:p>
        </p:txBody>
      </p:sp>
      <p:pic>
        <p:nvPicPr>
          <p:cNvPr id="84" name="image4.png"/>
          <p:cNvPicPr/>
          <p:nvPr/>
        </p:nvPicPr>
        <p:blipFill>
          <a:blip r:embed="rId2">
            <a:extLst/>
          </a:blip>
          <a:stretch>
            <a:fillRect/>
          </a:stretch>
        </p:blipFill>
        <p:spPr>
          <a:xfrm>
            <a:off x="142843" y="1571612"/>
            <a:ext cx="2702624" cy="3586173"/>
          </a:xfrm>
          <a:prstGeom prst="rect">
            <a:avLst/>
          </a:prstGeom>
          <a:ln w="12700">
            <a:miter lim="400000"/>
          </a:ln>
        </p:spPr>
      </p:pic>
      <p:sp>
        <p:nvSpPr>
          <p:cNvPr id="85" name="Shape 85"/>
          <p:cNvSpPr/>
          <p:nvPr/>
        </p:nvSpPr>
        <p:spPr>
          <a:xfrm>
            <a:off x="4067943" y="1571612"/>
            <a:ext cx="3960441" cy="17424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p>
            <a:pPr lvl="0" algn="ctr"/>
            <a:r>
              <a:rPr sz="2800"/>
              <a:t>Alguma das expressões que manipulam “j” denotam constantes em tempo de compilação</a:t>
            </a:r>
            <a:r>
              <a:rPr sz="2800"/>
              <a:t>?</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xfrm>
            <a:off x="457200" y="274638"/>
            <a:ext cx="8229600" cy="1143001"/>
          </a:xfrm>
          <a:prstGeom prst="rect">
            <a:avLst/>
          </a:prstGeom>
        </p:spPr>
        <p:txBody>
          <a:bodyPr/>
          <a:lstStyle/>
          <a:p>
            <a:pPr lvl="0">
              <a:defRPr sz="1800"/>
            </a:pPr>
            <a:r>
              <a:rPr sz="4400"/>
              <a:t>Exemplo</a:t>
            </a:r>
          </a:p>
        </p:txBody>
      </p:sp>
      <p:pic>
        <p:nvPicPr>
          <p:cNvPr id="88" name="image5.png"/>
          <p:cNvPicPr/>
          <p:nvPr/>
        </p:nvPicPr>
        <p:blipFill>
          <a:blip r:embed="rId2">
            <a:extLst/>
          </a:blip>
          <a:stretch>
            <a:fillRect/>
          </a:stretch>
        </p:blipFill>
        <p:spPr>
          <a:xfrm>
            <a:off x="3995935" y="1571173"/>
            <a:ext cx="3056375" cy="2786084"/>
          </a:xfrm>
          <a:prstGeom prst="rect">
            <a:avLst/>
          </a:prstGeom>
          <a:ln w="12700">
            <a:miter lim="400000"/>
          </a:ln>
        </p:spPr>
      </p:pic>
      <p:sp>
        <p:nvSpPr>
          <p:cNvPr id="89" name="Shape 89"/>
          <p:cNvSpPr/>
          <p:nvPr/>
        </p:nvSpPr>
        <p:spPr>
          <a:xfrm>
            <a:off x="-33" y="6211692"/>
            <a:ext cx="7462539"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*Example from Barbara Ryder’s ACACES Summer School Lecture Notes: </a:t>
            </a:r>
          </a:p>
          <a:p>
            <a:pPr lvl="0"/>
            <a:r>
              <a:t>http://www.cs.rutgers.edu/~ryder/ACACES07/</a:t>
            </a:r>
          </a:p>
        </p:txBody>
      </p:sp>
      <p:pic>
        <p:nvPicPr>
          <p:cNvPr id="90" name="image4.png"/>
          <p:cNvPicPr/>
          <p:nvPr/>
        </p:nvPicPr>
        <p:blipFill>
          <a:blip r:embed="rId3">
            <a:extLst/>
          </a:blip>
          <a:stretch>
            <a:fillRect/>
          </a:stretch>
        </p:blipFill>
        <p:spPr>
          <a:xfrm>
            <a:off x="142843" y="1571612"/>
            <a:ext cx="2702624" cy="3586173"/>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xfrm>
            <a:off x="457200" y="274638"/>
            <a:ext cx="8229600" cy="1143001"/>
          </a:xfrm>
          <a:prstGeom prst="rect">
            <a:avLst/>
          </a:prstGeom>
        </p:spPr>
        <p:txBody>
          <a:bodyPr/>
          <a:lstStyle/>
          <a:p>
            <a:pPr lvl="0">
              <a:defRPr sz="1800"/>
            </a:pPr>
            <a:r>
              <a:rPr sz="4400"/>
              <a:t>Exemplo</a:t>
            </a:r>
          </a:p>
        </p:txBody>
      </p:sp>
      <p:sp>
        <p:nvSpPr>
          <p:cNvPr id="93" name="Shape 93"/>
          <p:cNvSpPr/>
          <p:nvPr/>
        </p:nvSpPr>
        <p:spPr>
          <a:xfrm>
            <a:off x="-33" y="6211692"/>
            <a:ext cx="7462539"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*Example from Barbara Ryder’s ACACES Summer School Lecture Notes: </a:t>
            </a:r>
          </a:p>
          <a:p>
            <a:pPr lvl="0"/>
            <a:r>
              <a:t>http://www.cs.rutgers.edu/~ryder/ACACES07/</a:t>
            </a:r>
          </a:p>
        </p:txBody>
      </p:sp>
      <p:pic>
        <p:nvPicPr>
          <p:cNvPr id="94" name="image4.png"/>
          <p:cNvPicPr/>
          <p:nvPr/>
        </p:nvPicPr>
        <p:blipFill>
          <a:blip r:embed="rId2">
            <a:extLst/>
          </a:blip>
          <a:stretch>
            <a:fillRect/>
          </a:stretch>
        </p:blipFill>
        <p:spPr>
          <a:xfrm>
            <a:off x="142843" y="1571612"/>
            <a:ext cx="2702624" cy="3586173"/>
          </a:xfrm>
          <a:prstGeom prst="rect">
            <a:avLst/>
          </a:prstGeom>
          <a:ln w="12700">
            <a:miter lim="400000"/>
          </a:ln>
        </p:spPr>
      </p:pic>
      <p:sp>
        <p:nvSpPr>
          <p:cNvPr id="95" name="Shape 95"/>
          <p:cNvSpPr/>
          <p:nvPr/>
        </p:nvSpPr>
        <p:spPr>
          <a:xfrm>
            <a:off x="4737363" y="4465285"/>
            <a:ext cx="3960441" cy="1336041"/>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spAutoFit/>
          </a:bodyPr>
          <a:lstStyle>
            <a:lvl1pPr algn="ctr">
              <a:defRPr sz="2800"/>
            </a:lvl1pPr>
          </a:lstStyle>
          <a:p>
            <a:pPr lvl="0">
              <a:defRPr sz="1800"/>
            </a:pPr>
            <a:r>
              <a:rPr sz="2800"/>
              <a:t>Arestas denotam dependência de dados e de controle</a:t>
            </a:r>
          </a:p>
        </p:txBody>
      </p:sp>
      <p:pic>
        <p:nvPicPr>
          <p:cNvPr id="96" name="image5.png"/>
          <p:cNvPicPr/>
          <p:nvPr/>
        </p:nvPicPr>
        <p:blipFill>
          <a:blip r:embed="rId3">
            <a:extLst/>
          </a:blip>
          <a:stretch>
            <a:fillRect/>
          </a:stretch>
        </p:blipFill>
        <p:spPr>
          <a:xfrm>
            <a:off x="3995935" y="1571173"/>
            <a:ext cx="3056375" cy="2786084"/>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