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ida\Desktop\SCHOOL\BigData\Project3\pValuesANDcoefficien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ida\Desktop\SCHOOL\BigData\Project3\pValuesANDcoefficien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Sheet1!$O$18</c:f>
              <c:strCache>
                <c:ptCount val="1"/>
                <c:pt idx="0">
                  <c:v>Fare Difference</c:v>
                </c:pt>
              </c:strCache>
            </c:strRef>
          </c:tx>
          <c:spPr>
            <a:ln w="28575" cap="rnd">
              <a:solidFill>
                <a:schemeClr val="accent4"/>
              </a:solidFill>
              <a:round/>
            </a:ln>
            <a:effectLst/>
          </c:spPr>
          <c:marker>
            <c:symbol val="none"/>
          </c:marker>
          <c:cat>
            <c:strRef>
              <c:f>Sheet1!$N$19:$N$30</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Sheet1!$O$19:$O$30</c:f>
              <c:numCache>
                <c:formatCode>0.00</c:formatCode>
                <c:ptCount val="12"/>
                <c:pt idx="0">
                  <c:v>-0.17599999999999999</c:v>
                </c:pt>
                <c:pt idx="1">
                  <c:v>-0.17899999999999999</c:v>
                </c:pt>
                <c:pt idx="2">
                  <c:v>-0.191</c:v>
                </c:pt>
                <c:pt idx="3">
                  <c:v>-9.7000000000000003E-2</c:v>
                </c:pt>
                <c:pt idx="4">
                  <c:v>-0.06</c:v>
                </c:pt>
                <c:pt idx="5">
                  <c:v>-0.04</c:v>
                </c:pt>
                <c:pt idx="6">
                  <c:v>-1.9E-2</c:v>
                </c:pt>
                <c:pt idx="7">
                  <c:v>-4.4999999999999998E-2</c:v>
                </c:pt>
                <c:pt idx="8">
                  <c:v>0</c:v>
                </c:pt>
                <c:pt idx="9">
                  <c:v>1.4E-2</c:v>
                </c:pt>
                <c:pt idx="10">
                  <c:v>0</c:v>
                </c:pt>
                <c:pt idx="11">
                  <c:v>-6.0000000000000001E-3</c:v>
                </c:pt>
              </c:numCache>
            </c:numRef>
          </c:val>
          <c:smooth val="0"/>
          <c:extLst>
            <c:ext xmlns:c16="http://schemas.microsoft.com/office/drawing/2014/chart" uri="{C3380CC4-5D6E-409C-BE32-E72D297353CC}">
              <c16:uniqueId val="{00000000-CBB6-432F-82A3-700BB0810EAF}"/>
            </c:ext>
          </c:extLst>
        </c:ser>
        <c:dLbls>
          <c:showLegendKey val="0"/>
          <c:showVal val="0"/>
          <c:showCatName val="0"/>
          <c:showSerName val="0"/>
          <c:showPercent val="0"/>
          <c:showBubbleSize val="0"/>
        </c:dLbls>
        <c:smooth val="0"/>
        <c:axId val="1315475807"/>
        <c:axId val="1310206879"/>
      </c:lineChart>
      <c:catAx>
        <c:axId val="1315475807"/>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310206879"/>
        <c:crosses val="autoZero"/>
        <c:auto val="1"/>
        <c:lblAlgn val="ctr"/>
        <c:lblOffset val="100"/>
        <c:noMultiLvlLbl val="0"/>
      </c:catAx>
      <c:valAx>
        <c:axId val="1310206879"/>
        <c:scaling>
          <c:orientation val="minMax"/>
          <c:max val="0.25"/>
          <c:min val="-0.25"/>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4758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Sheet3!$G$2</c:f>
              <c:strCache>
                <c:ptCount val="1"/>
                <c:pt idx="0">
                  <c:v>Fare Difference</c:v>
                </c:pt>
              </c:strCache>
            </c:strRef>
          </c:tx>
          <c:spPr>
            <a:solidFill>
              <a:schemeClr val="accent1"/>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529E-4841-94BE-81A59A564730}"/>
              </c:ext>
            </c:extLst>
          </c:dPt>
          <c:dPt>
            <c:idx val="1"/>
            <c:invertIfNegative val="0"/>
            <c:bubble3D val="0"/>
            <c:spPr>
              <a:solidFill>
                <a:srgbClr val="92D050"/>
              </a:solidFill>
              <a:ln>
                <a:noFill/>
              </a:ln>
              <a:effectLst/>
            </c:spPr>
            <c:extLst>
              <c:ext xmlns:c16="http://schemas.microsoft.com/office/drawing/2014/chart" uri="{C3380CC4-5D6E-409C-BE32-E72D297353CC}">
                <c16:uniqueId val="{00000003-529E-4841-94BE-81A59A564730}"/>
              </c:ext>
            </c:extLst>
          </c:dPt>
          <c:dPt>
            <c:idx val="2"/>
            <c:invertIfNegative val="0"/>
            <c:bubble3D val="0"/>
            <c:spPr>
              <a:solidFill>
                <a:srgbClr val="92D050"/>
              </a:solidFill>
              <a:ln>
                <a:noFill/>
              </a:ln>
              <a:effectLst/>
            </c:spPr>
            <c:extLst>
              <c:ext xmlns:c16="http://schemas.microsoft.com/office/drawing/2014/chart" uri="{C3380CC4-5D6E-409C-BE32-E72D297353CC}">
                <c16:uniqueId val="{00000005-529E-4841-94BE-81A59A564730}"/>
              </c:ext>
            </c:extLst>
          </c:dPt>
          <c:dPt>
            <c:idx val="3"/>
            <c:invertIfNegative val="0"/>
            <c:bubble3D val="0"/>
            <c:spPr>
              <a:solidFill>
                <a:srgbClr val="92D050"/>
              </a:solidFill>
              <a:ln>
                <a:noFill/>
              </a:ln>
              <a:effectLst/>
            </c:spPr>
            <c:extLst>
              <c:ext xmlns:c16="http://schemas.microsoft.com/office/drawing/2014/chart" uri="{C3380CC4-5D6E-409C-BE32-E72D297353CC}">
                <c16:uniqueId val="{00000007-529E-4841-94BE-81A59A564730}"/>
              </c:ext>
            </c:extLst>
          </c:dPt>
          <c:dPt>
            <c:idx val="5"/>
            <c:invertIfNegative val="0"/>
            <c:bubble3D val="0"/>
            <c:spPr>
              <a:solidFill>
                <a:srgbClr val="C00000"/>
              </a:solidFill>
              <a:ln>
                <a:noFill/>
              </a:ln>
              <a:effectLst/>
            </c:spPr>
            <c:extLst>
              <c:ext xmlns:c16="http://schemas.microsoft.com/office/drawing/2014/chart" uri="{C3380CC4-5D6E-409C-BE32-E72D297353CC}">
                <c16:uniqueId val="{00000009-529E-4841-94BE-81A59A564730}"/>
              </c:ext>
            </c:extLst>
          </c:dPt>
          <c:dPt>
            <c:idx val="6"/>
            <c:invertIfNegative val="0"/>
            <c:bubble3D val="0"/>
            <c:spPr>
              <a:solidFill>
                <a:srgbClr val="C00000"/>
              </a:solidFill>
              <a:ln>
                <a:noFill/>
              </a:ln>
              <a:effectLst/>
            </c:spPr>
            <c:extLst>
              <c:ext xmlns:c16="http://schemas.microsoft.com/office/drawing/2014/chart" uri="{C3380CC4-5D6E-409C-BE32-E72D297353CC}">
                <c16:uniqueId val="{0000000B-529E-4841-94BE-81A59A564730}"/>
              </c:ext>
            </c:extLst>
          </c:dPt>
          <c:cat>
            <c:strRef>
              <c:f>Sheet3!$F$3:$F$9</c:f>
              <c:strCache>
                <c:ptCount val="7"/>
                <c:pt idx="0">
                  <c:v>Mon</c:v>
                </c:pt>
                <c:pt idx="1">
                  <c:v>Tue</c:v>
                </c:pt>
                <c:pt idx="2">
                  <c:v>Wed</c:v>
                </c:pt>
                <c:pt idx="3">
                  <c:v>Thu</c:v>
                </c:pt>
                <c:pt idx="4">
                  <c:v>Fri</c:v>
                </c:pt>
                <c:pt idx="5">
                  <c:v>Sat</c:v>
                </c:pt>
                <c:pt idx="6">
                  <c:v>Sun</c:v>
                </c:pt>
              </c:strCache>
            </c:strRef>
          </c:cat>
          <c:val>
            <c:numRef>
              <c:f>Sheet3!$G$3:$G$9</c:f>
              <c:numCache>
                <c:formatCode>General</c:formatCode>
                <c:ptCount val="7"/>
                <c:pt idx="0">
                  <c:v>-0.01</c:v>
                </c:pt>
                <c:pt idx="1">
                  <c:v>0.01</c:v>
                </c:pt>
                <c:pt idx="2">
                  <c:v>0.02</c:v>
                </c:pt>
                <c:pt idx="3">
                  <c:v>0.02</c:v>
                </c:pt>
                <c:pt idx="4">
                  <c:v>0</c:v>
                </c:pt>
                <c:pt idx="5">
                  <c:v>-0.04</c:v>
                </c:pt>
                <c:pt idx="6">
                  <c:v>-7.0000000000000007E-2</c:v>
                </c:pt>
              </c:numCache>
            </c:numRef>
          </c:val>
          <c:extLst>
            <c:ext xmlns:c16="http://schemas.microsoft.com/office/drawing/2014/chart" uri="{C3380CC4-5D6E-409C-BE32-E72D297353CC}">
              <c16:uniqueId val="{0000000C-529E-4841-94BE-81A59A564730}"/>
            </c:ext>
          </c:extLst>
        </c:ser>
        <c:dLbls>
          <c:showLegendKey val="0"/>
          <c:showVal val="0"/>
          <c:showCatName val="0"/>
          <c:showSerName val="0"/>
          <c:showPercent val="0"/>
          <c:showBubbleSize val="0"/>
        </c:dLbls>
        <c:gapWidth val="219"/>
        <c:overlap val="-27"/>
        <c:axId val="1340548671"/>
        <c:axId val="929327743"/>
      </c:barChart>
      <c:catAx>
        <c:axId val="1340548671"/>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9327743"/>
        <c:crosses val="autoZero"/>
        <c:auto val="1"/>
        <c:lblAlgn val="ctr"/>
        <c:lblOffset val="100"/>
        <c:noMultiLvlLbl val="0"/>
      </c:catAx>
      <c:valAx>
        <c:axId val="929327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54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48F2169-D3D4-4259-B96B-331AE46EE7D3}" type="datetimeFigureOut">
              <a:rPr lang="en-US" smtClean="0"/>
              <a:t>11/19/2020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012BFE4-7F9B-4D28-B467-47F28DA4A518}" type="slidenum">
              <a:rPr lang="en-US" smtClean="0"/>
              <a:t>‹#›</a:t>
            </a:fld>
            <a:endParaRPr lang="en-US"/>
          </a:p>
        </p:txBody>
      </p:sp>
    </p:spTree>
    <p:extLst>
      <p:ext uri="{BB962C8B-B14F-4D97-AF65-F5344CB8AC3E}">
        <p14:creationId xmlns:p14="http://schemas.microsoft.com/office/powerpoint/2010/main" val="86276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F2169-D3D4-4259-B96B-331AE46EE7D3}"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BFE4-7F9B-4D28-B467-47F28DA4A518}" type="slidenum">
              <a:rPr lang="en-US" smtClean="0"/>
              <a:t>‹#›</a:t>
            </a:fld>
            <a:endParaRPr lang="en-US"/>
          </a:p>
        </p:txBody>
      </p:sp>
    </p:spTree>
    <p:extLst>
      <p:ext uri="{BB962C8B-B14F-4D97-AF65-F5344CB8AC3E}">
        <p14:creationId xmlns:p14="http://schemas.microsoft.com/office/powerpoint/2010/main" val="87305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48F2169-D3D4-4259-B96B-331AE46EE7D3}" type="datetimeFigureOut">
              <a:rPr lang="en-US" smtClean="0"/>
              <a:t>11/19/2020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012BFE4-7F9B-4D28-B467-47F28DA4A518}" type="slidenum">
              <a:rPr lang="en-US" smtClean="0"/>
              <a:t>‹#›</a:t>
            </a:fld>
            <a:endParaRPr lang="en-US"/>
          </a:p>
        </p:txBody>
      </p:sp>
    </p:spTree>
    <p:extLst>
      <p:ext uri="{BB962C8B-B14F-4D97-AF65-F5344CB8AC3E}">
        <p14:creationId xmlns:p14="http://schemas.microsoft.com/office/powerpoint/2010/main" val="331500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F2169-D3D4-4259-B96B-331AE46EE7D3}"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012BFE4-7F9B-4D28-B467-47F28DA4A518}" type="slidenum">
              <a:rPr lang="en-US" smtClean="0"/>
              <a:t>‹#›</a:t>
            </a:fld>
            <a:endParaRPr lang="en-US"/>
          </a:p>
        </p:txBody>
      </p:sp>
    </p:spTree>
    <p:extLst>
      <p:ext uri="{BB962C8B-B14F-4D97-AF65-F5344CB8AC3E}">
        <p14:creationId xmlns:p14="http://schemas.microsoft.com/office/powerpoint/2010/main" val="171244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48F2169-D3D4-4259-B96B-331AE46EE7D3}" type="datetimeFigureOut">
              <a:rPr lang="en-US" smtClean="0"/>
              <a:t>11/19/2020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012BFE4-7F9B-4D28-B467-47F28DA4A518}" type="slidenum">
              <a:rPr lang="en-US" smtClean="0"/>
              <a:t>‹#›</a:t>
            </a:fld>
            <a:endParaRPr lang="en-US"/>
          </a:p>
        </p:txBody>
      </p:sp>
    </p:spTree>
    <p:extLst>
      <p:ext uri="{BB962C8B-B14F-4D97-AF65-F5344CB8AC3E}">
        <p14:creationId xmlns:p14="http://schemas.microsoft.com/office/powerpoint/2010/main" val="302577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F2169-D3D4-4259-B96B-331AE46EE7D3}"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BFE4-7F9B-4D28-B467-47F28DA4A518}" type="slidenum">
              <a:rPr lang="en-US" smtClean="0"/>
              <a:t>‹#›</a:t>
            </a:fld>
            <a:endParaRPr lang="en-US"/>
          </a:p>
        </p:txBody>
      </p:sp>
    </p:spTree>
    <p:extLst>
      <p:ext uri="{BB962C8B-B14F-4D97-AF65-F5344CB8AC3E}">
        <p14:creationId xmlns:p14="http://schemas.microsoft.com/office/powerpoint/2010/main" val="29730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F2169-D3D4-4259-B96B-331AE46EE7D3}" type="datetimeFigureOut">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2BFE4-7F9B-4D28-B467-47F28DA4A518}" type="slidenum">
              <a:rPr lang="en-US" smtClean="0"/>
              <a:t>‹#›</a:t>
            </a:fld>
            <a:endParaRPr lang="en-US"/>
          </a:p>
        </p:txBody>
      </p:sp>
    </p:spTree>
    <p:extLst>
      <p:ext uri="{BB962C8B-B14F-4D97-AF65-F5344CB8AC3E}">
        <p14:creationId xmlns:p14="http://schemas.microsoft.com/office/powerpoint/2010/main" val="37977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48F2169-D3D4-4259-B96B-331AE46EE7D3}"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2BFE4-7F9B-4D28-B467-47F28DA4A518}"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98552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F2169-D3D4-4259-B96B-331AE46EE7D3}" type="datetimeFigureOut">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2BFE4-7F9B-4D28-B467-47F28DA4A518}" type="slidenum">
              <a:rPr lang="en-US" smtClean="0"/>
              <a:t>‹#›</a:t>
            </a:fld>
            <a:endParaRPr lang="en-US"/>
          </a:p>
        </p:txBody>
      </p:sp>
    </p:spTree>
    <p:extLst>
      <p:ext uri="{BB962C8B-B14F-4D97-AF65-F5344CB8AC3E}">
        <p14:creationId xmlns:p14="http://schemas.microsoft.com/office/powerpoint/2010/main" val="27412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48F2169-D3D4-4259-B96B-331AE46EE7D3}" type="datetimeFigureOut">
              <a:rPr lang="en-US" smtClean="0"/>
              <a:t>11/19/2020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012BFE4-7F9B-4D28-B467-47F28DA4A518}" type="slidenum">
              <a:rPr lang="en-US" smtClean="0"/>
              <a:t>‹#›</a:t>
            </a:fld>
            <a:endParaRPr lang="en-US"/>
          </a:p>
        </p:txBody>
      </p:sp>
    </p:spTree>
    <p:extLst>
      <p:ext uri="{BB962C8B-B14F-4D97-AF65-F5344CB8AC3E}">
        <p14:creationId xmlns:p14="http://schemas.microsoft.com/office/powerpoint/2010/main" val="168265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F2169-D3D4-4259-B96B-331AE46EE7D3}"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BFE4-7F9B-4D28-B467-47F28DA4A518}" type="slidenum">
              <a:rPr lang="en-US" smtClean="0"/>
              <a:t>‹#›</a:t>
            </a:fld>
            <a:endParaRPr lang="en-US"/>
          </a:p>
        </p:txBody>
      </p:sp>
    </p:spTree>
    <p:extLst>
      <p:ext uri="{BB962C8B-B14F-4D97-AF65-F5344CB8AC3E}">
        <p14:creationId xmlns:p14="http://schemas.microsoft.com/office/powerpoint/2010/main" val="81256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8F2169-D3D4-4259-B96B-331AE46EE7D3}" type="datetimeFigureOut">
              <a:rPr lang="en-US" smtClean="0"/>
              <a:t>11/19/2020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012BFE4-7F9B-4D28-B467-47F28DA4A518}"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601338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681E-A3F0-4D74-8315-7178F125A6CF}"/>
              </a:ext>
            </a:extLst>
          </p:cNvPr>
          <p:cNvSpPr>
            <a:spLocks noGrp="1"/>
          </p:cNvSpPr>
          <p:nvPr>
            <p:ph type="ctrTitle"/>
          </p:nvPr>
        </p:nvSpPr>
        <p:spPr/>
        <p:txBody>
          <a:bodyPr/>
          <a:lstStyle/>
          <a:p>
            <a:r>
              <a:rPr lang="en-US" dirty="0"/>
              <a:t>Ryde – taxi fare analysis</a:t>
            </a:r>
          </a:p>
        </p:txBody>
      </p:sp>
      <p:sp>
        <p:nvSpPr>
          <p:cNvPr id="3" name="Subtitle 2">
            <a:extLst>
              <a:ext uri="{FF2B5EF4-FFF2-40B4-BE49-F238E27FC236}">
                <a16:creationId xmlns:a16="http://schemas.microsoft.com/office/drawing/2014/main" id="{B1519FB3-0CB9-4242-BF7A-6F76775683A8}"/>
              </a:ext>
            </a:extLst>
          </p:cNvPr>
          <p:cNvSpPr>
            <a:spLocks noGrp="1"/>
          </p:cNvSpPr>
          <p:nvPr>
            <p:ph type="subTitle" idx="1"/>
          </p:nvPr>
        </p:nvSpPr>
        <p:spPr/>
        <p:txBody>
          <a:bodyPr/>
          <a:lstStyle/>
          <a:p>
            <a:r>
              <a:rPr lang="en-US" dirty="0"/>
              <a:t>Daniel Dai</a:t>
            </a:r>
          </a:p>
        </p:txBody>
      </p:sp>
      <p:pic>
        <p:nvPicPr>
          <p:cNvPr id="5" name="Graphic 4" descr="Taxi">
            <a:extLst>
              <a:ext uri="{FF2B5EF4-FFF2-40B4-BE49-F238E27FC236}">
                <a16:creationId xmlns:a16="http://schemas.microsoft.com/office/drawing/2014/main" id="{7873B0F9-9A63-4ADD-A3A2-00F5C82527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2981" y="3522852"/>
            <a:ext cx="2489199" cy="2489199"/>
          </a:xfrm>
          <a:prstGeom prst="rect">
            <a:avLst/>
          </a:prstGeom>
        </p:spPr>
      </p:pic>
    </p:spTree>
    <p:extLst>
      <p:ext uri="{BB962C8B-B14F-4D97-AF65-F5344CB8AC3E}">
        <p14:creationId xmlns:p14="http://schemas.microsoft.com/office/powerpoint/2010/main" val="135103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97E3-4E39-4EA0-BFB2-E0949CFEB5FC}"/>
              </a:ext>
            </a:extLst>
          </p:cNvPr>
          <p:cNvSpPr>
            <a:spLocks noGrp="1"/>
          </p:cNvSpPr>
          <p:nvPr>
            <p:ph type="title"/>
          </p:nvPr>
        </p:nvSpPr>
        <p:spPr/>
        <p:txBody>
          <a:bodyPr/>
          <a:lstStyle/>
          <a:p>
            <a:r>
              <a:rPr lang="en-US" dirty="0"/>
              <a:t>Linear regression model 1 – Features (</a:t>
            </a:r>
            <a:r>
              <a:rPr lang="en-US" dirty="0" err="1"/>
              <a:t>ratecode</a:t>
            </a:r>
            <a:r>
              <a:rPr lang="en-US" dirty="0"/>
              <a:t>/trip type)</a:t>
            </a:r>
          </a:p>
        </p:txBody>
      </p:sp>
      <p:sp>
        <p:nvSpPr>
          <p:cNvPr id="3" name="Content Placeholder 2">
            <a:extLst>
              <a:ext uri="{FF2B5EF4-FFF2-40B4-BE49-F238E27FC236}">
                <a16:creationId xmlns:a16="http://schemas.microsoft.com/office/drawing/2014/main" id="{693519EB-397B-4AF8-B223-301E7846E5EE}"/>
              </a:ext>
            </a:extLst>
          </p:cNvPr>
          <p:cNvSpPr>
            <a:spLocks noGrp="1"/>
          </p:cNvSpPr>
          <p:nvPr>
            <p:ph sz="half" idx="1"/>
          </p:nvPr>
        </p:nvSpPr>
        <p:spPr/>
        <p:txBody>
          <a:bodyPr anchor="t"/>
          <a:lstStyle/>
          <a:p>
            <a:r>
              <a:rPr lang="en-US" dirty="0"/>
              <a:t>Base features for Rate Code and Trip Type were Standard and Yellow Taxi respectively</a:t>
            </a:r>
          </a:p>
          <a:p>
            <a:r>
              <a:rPr lang="en-US" dirty="0"/>
              <a:t>Rate Code features saw the largest coefficients, indicating that rate code has strong effects on trip fares</a:t>
            </a:r>
          </a:p>
          <a:p>
            <a:r>
              <a:rPr lang="en-US" dirty="0"/>
              <a:t>All else equal, riders saved $5.31 by using group ride</a:t>
            </a:r>
          </a:p>
          <a:p>
            <a:r>
              <a:rPr lang="en-US" dirty="0"/>
              <a:t>Special and Negotiated rides drove up trip fares substantially</a:t>
            </a:r>
          </a:p>
          <a:p>
            <a:r>
              <a:rPr lang="en-US" dirty="0"/>
              <a:t>Green taxis had marginally higher fares than yellow taxis</a:t>
            </a:r>
          </a:p>
        </p:txBody>
      </p:sp>
      <p:graphicFrame>
        <p:nvGraphicFramePr>
          <p:cNvPr id="5" name="Table 5">
            <a:extLst>
              <a:ext uri="{FF2B5EF4-FFF2-40B4-BE49-F238E27FC236}">
                <a16:creationId xmlns:a16="http://schemas.microsoft.com/office/drawing/2014/main" id="{DAB92554-D726-4F32-8015-5C04CDA9EB54}"/>
              </a:ext>
            </a:extLst>
          </p:cNvPr>
          <p:cNvGraphicFramePr>
            <a:graphicFrameLocks noGrp="1"/>
          </p:cNvGraphicFramePr>
          <p:nvPr>
            <p:ph sz="half" idx="2"/>
            <p:extLst>
              <p:ext uri="{D42A27DB-BD31-4B8C-83A1-F6EECF244321}">
                <p14:modId xmlns:p14="http://schemas.microsoft.com/office/powerpoint/2010/main" val="549263028"/>
              </p:ext>
            </p:extLst>
          </p:nvPr>
        </p:nvGraphicFramePr>
        <p:xfrm>
          <a:off x="6188419" y="2561166"/>
          <a:ext cx="5422899" cy="2966720"/>
        </p:xfrm>
        <a:graphic>
          <a:graphicData uri="http://schemas.openxmlformats.org/drawingml/2006/table">
            <a:tbl>
              <a:tblPr firstRow="1" bandRow="1">
                <a:tableStyleId>{5C22544A-7EE6-4342-B048-85BDC9FD1C3A}</a:tableStyleId>
              </a:tblPr>
              <a:tblGrid>
                <a:gridCol w="2121424">
                  <a:extLst>
                    <a:ext uri="{9D8B030D-6E8A-4147-A177-3AD203B41FA5}">
                      <a16:colId xmlns:a16="http://schemas.microsoft.com/office/drawing/2014/main" val="3102214617"/>
                    </a:ext>
                  </a:extLst>
                </a:gridCol>
                <a:gridCol w="1493842">
                  <a:extLst>
                    <a:ext uri="{9D8B030D-6E8A-4147-A177-3AD203B41FA5}">
                      <a16:colId xmlns:a16="http://schemas.microsoft.com/office/drawing/2014/main" val="3998506590"/>
                    </a:ext>
                  </a:extLst>
                </a:gridCol>
                <a:gridCol w="1807633">
                  <a:extLst>
                    <a:ext uri="{9D8B030D-6E8A-4147-A177-3AD203B41FA5}">
                      <a16:colId xmlns:a16="http://schemas.microsoft.com/office/drawing/2014/main" val="888928558"/>
                    </a:ext>
                  </a:extLst>
                </a:gridCol>
              </a:tblGrid>
              <a:tr h="370840">
                <a:tc>
                  <a:txBody>
                    <a:bodyPr/>
                    <a:lstStyle/>
                    <a:p>
                      <a:r>
                        <a:rPr lang="en-US" dirty="0"/>
                        <a:t>Feature</a:t>
                      </a:r>
                    </a:p>
                  </a:txBody>
                  <a:tcPr/>
                </a:tc>
                <a:tc>
                  <a:txBody>
                    <a:bodyPr/>
                    <a:lstStyle/>
                    <a:p>
                      <a:r>
                        <a:rPr lang="en-US" dirty="0"/>
                        <a:t>P-Value</a:t>
                      </a:r>
                    </a:p>
                  </a:txBody>
                  <a:tcPr/>
                </a:tc>
                <a:tc>
                  <a:txBody>
                    <a:bodyPr/>
                    <a:lstStyle/>
                    <a:p>
                      <a:r>
                        <a:rPr lang="en-US" dirty="0"/>
                        <a:t>Coefficient</a:t>
                      </a:r>
                    </a:p>
                  </a:txBody>
                  <a:tcPr/>
                </a:tc>
                <a:extLst>
                  <a:ext uri="{0D108BD9-81ED-4DB2-BD59-A6C34878D82A}">
                    <a16:rowId xmlns:a16="http://schemas.microsoft.com/office/drawing/2014/main" val="3202711960"/>
                  </a:ext>
                </a:extLst>
              </a:tr>
              <a:tr h="370840">
                <a:tc>
                  <a:txBody>
                    <a:bodyPr/>
                    <a:lstStyle/>
                    <a:p>
                      <a:pPr algn="r"/>
                      <a:r>
                        <a:rPr lang="en-US" dirty="0"/>
                        <a:t>JFK</a:t>
                      </a:r>
                    </a:p>
                  </a:txBody>
                  <a:tcPr/>
                </a:tc>
                <a:tc>
                  <a:txBody>
                    <a:bodyPr/>
                    <a:lstStyle/>
                    <a:p>
                      <a:pPr algn="ctr"/>
                      <a:r>
                        <a:rPr lang="en-US" dirty="0"/>
                        <a:t>Approx. 0</a:t>
                      </a:r>
                    </a:p>
                  </a:txBody>
                  <a:tcPr/>
                </a:tc>
                <a:tc>
                  <a:txBody>
                    <a:bodyPr/>
                    <a:lstStyle/>
                    <a:p>
                      <a:r>
                        <a:rPr lang="en-US" dirty="0"/>
                        <a:t>3.88</a:t>
                      </a:r>
                    </a:p>
                  </a:txBody>
                  <a:tcPr/>
                </a:tc>
                <a:extLst>
                  <a:ext uri="{0D108BD9-81ED-4DB2-BD59-A6C34878D82A}">
                    <a16:rowId xmlns:a16="http://schemas.microsoft.com/office/drawing/2014/main" val="1172293399"/>
                  </a:ext>
                </a:extLst>
              </a:tr>
              <a:tr h="370840">
                <a:tc>
                  <a:txBody>
                    <a:bodyPr/>
                    <a:lstStyle/>
                    <a:p>
                      <a:pPr algn="r"/>
                      <a:r>
                        <a:rPr lang="en-US" dirty="0"/>
                        <a:t>Nassau/Westchester</a:t>
                      </a:r>
                    </a:p>
                  </a:txBody>
                  <a:tcPr/>
                </a:tc>
                <a:tc>
                  <a:txBody>
                    <a:bodyPr/>
                    <a:lstStyle/>
                    <a:p>
                      <a:pPr algn="ctr"/>
                      <a:r>
                        <a:rPr lang="en-US" dirty="0"/>
                        <a:t>Approx. 0</a:t>
                      </a:r>
                    </a:p>
                  </a:txBody>
                  <a:tcPr/>
                </a:tc>
                <a:tc>
                  <a:txBody>
                    <a:bodyPr/>
                    <a:lstStyle/>
                    <a:p>
                      <a:r>
                        <a:rPr lang="en-US" dirty="0"/>
                        <a:t>15.73</a:t>
                      </a:r>
                    </a:p>
                  </a:txBody>
                  <a:tcPr/>
                </a:tc>
                <a:extLst>
                  <a:ext uri="{0D108BD9-81ED-4DB2-BD59-A6C34878D82A}">
                    <a16:rowId xmlns:a16="http://schemas.microsoft.com/office/drawing/2014/main" val="2334891795"/>
                  </a:ext>
                </a:extLst>
              </a:tr>
              <a:tr h="370840">
                <a:tc>
                  <a:txBody>
                    <a:bodyPr/>
                    <a:lstStyle/>
                    <a:p>
                      <a:pPr algn="r"/>
                      <a:r>
                        <a:rPr lang="en-US" dirty="0"/>
                        <a:t>Group Ride</a:t>
                      </a:r>
                    </a:p>
                  </a:txBody>
                  <a:tcPr/>
                </a:tc>
                <a:tc>
                  <a:txBody>
                    <a:bodyPr/>
                    <a:lstStyle/>
                    <a:p>
                      <a:pPr algn="ctr"/>
                      <a:r>
                        <a:rPr lang="en-US" dirty="0"/>
                        <a:t>Approx. 0</a:t>
                      </a:r>
                    </a:p>
                  </a:txBody>
                  <a:tcPr/>
                </a:tc>
                <a:tc>
                  <a:txBody>
                    <a:bodyPr/>
                    <a:lstStyle/>
                    <a:p>
                      <a:r>
                        <a:rPr lang="en-US" dirty="0"/>
                        <a:t>-5.31</a:t>
                      </a:r>
                    </a:p>
                  </a:txBody>
                  <a:tcPr/>
                </a:tc>
                <a:extLst>
                  <a:ext uri="{0D108BD9-81ED-4DB2-BD59-A6C34878D82A}">
                    <a16:rowId xmlns:a16="http://schemas.microsoft.com/office/drawing/2014/main" val="786323531"/>
                  </a:ext>
                </a:extLst>
              </a:tr>
              <a:tr h="370840">
                <a:tc>
                  <a:txBody>
                    <a:bodyPr/>
                    <a:lstStyle/>
                    <a:p>
                      <a:pPr algn="r"/>
                      <a:r>
                        <a:rPr lang="en-US" dirty="0"/>
                        <a:t>Newark</a:t>
                      </a:r>
                    </a:p>
                  </a:txBody>
                  <a:tcPr/>
                </a:tc>
                <a:tc>
                  <a:txBody>
                    <a:bodyPr/>
                    <a:lstStyle/>
                    <a:p>
                      <a:pPr algn="ctr"/>
                      <a:r>
                        <a:rPr lang="en-US" dirty="0"/>
                        <a:t>Approx. 0</a:t>
                      </a:r>
                    </a:p>
                  </a:txBody>
                  <a:tcPr/>
                </a:tc>
                <a:tc>
                  <a:txBody>
                    <a:bodyPr/>
                    <a:lstStyle/>
                    <a:p>
                      <a:r>
                        <a:rPr lang="en-US" dirty="0"/>
                        <a:t>2.33</a:t>
                      </a:r>
                    </a:p>
                  </a:txBody>
                  <a:tcPr/>
                </a:tc>
                <a:extLst>
                  <a:ext uri="{0D108BD9-81ED-4DB2-BD59-A6C34878D82A}">
                    <a16:rowId xmlns:a16="http://schemas.microsoft.com/office/drawing/2014/main" val="360516809"/>
                  </a:ext>
                </a:extLst>
              </a:tr>
              <a:tr h="370840">
                <a:tc>
                  <a:txBody>
                    <a:bodyPr/>
                    <a:lstStyle/>
                    <a:p>
                      <a:pPr algn="r"/>
                      <a:r>
                        <a:rPr lang="en-US" dirty="0"/>
                        <a:t>Negotiated</a:t>
                      </a:r>
                    </a:p>
                  </a:txBody>
                  <a:tcPr/>
                </a:tc>
                <a:tc>
                  <a:txBody>
                    <a:bodyPr/>
                    <a:lstStyle/>
                    <a:p>
                      <a:pPr algn="ctr"/>
                      <a:r>
                        <a:rPr lang="en-US" dirty="0"/>
                        <a:t>Approx. 0</a:t>
                      </a:r>
                    </a:p>
                  </a:txBody>
                  <a:tcPr/>
                </a:tc>
                <a:tc>
                  <a:txBody>
                    <a:bodyPr/>
                    <a:lstStyle/>
                    <a:p>
                      <a:r>
                        <a:rPr lang="en-US" dirty="0"/>
                        <a:t>21.42</a:t>
                      </a:r>
                    </a:p>
                  </a:txBody>
                  <a:tcPr/>
                </a:tc>
                <a:extLst>
                  <a:ext uri="{0D108BD9-81ED-4DB2-BD59-A6C34878D82A}">
                    <a16:rowId xmlns:a16="http://schemas.microsoft.com/office/drawing/2014/main" val="3847435351"/>
                  </a:ext>
                </a:extLst>
              </a:tr>
              <a:tr h="370840">
                <a:tc>
                  <a:txBody>
                    <a:bodyPr/>
                    <a:lstStyle/>
                    <a:p>
                      <a:pPr algn="r"/>
                      <a:r>
                        <a:rPr lang="en-US" dirty="0"/>
                        <a:t>Green Dispatch</a:t>
                      </a:r>
                    </a:p>
                  </a:txBody>
                  <a:tcPr/>
                </a:tc>
                <a:tc>
                  <a:txBody>
                    <a:bodyPr/>
                    <a:lstStyle/>
                    <a:p>
                      <a:pPr algn="ctr"/>
                      <a:r>
                        <a:rPr lang="en-US" dirty="0"/>
                        <a:t>Approx. 0</a:t>
                      </a:r>
                    </a:p>
                  </a:txBody>
                  <a:tcPr/>
                </a:tc>
                <a:tc>
                  <a:txBody>
                    <a:bodyPr/>
                    <a:lstStyle/>
                    <a:p>
                      <a:r>
                        <a:rPr lang="en-US" dirty="0"/>
                        <a:t>0.10</a:t>
                      </a:r>
                    </a:p>
                  </a:txBody>
                  <a:tcPr/>
                </a:tc>
                <a:extLst>
                  <a:ext uri="{0D108BD9-81ED-4DB2-BD59-A6C34878D82A}">
                    <a16:rowId xmlns:a16="http://schemas.microsoft.com/office/drawing/2014/main" val="3726910521"/>
                  </a:ext>
                </a:extLst>
              </a:tr>
              <a:tr h="370840">
                <a:tc>
                  <a:txBody>
                    <a:bodyPr/>
                    <a:lstStyle/>
                    <a:p>
                      <a:pPr algn="r"/>
                      <a:r>
                        <a:rPr lang="en-US" dirty="0"/>
                        <a:t>Green Street Hail</a:t>
                      </a:r>
                    </a:p>
                  </a:txBody>
                  <a:tcPr/>
                </a:tc>
                <a:tc>
                  <a:txBody>
                    <a:bodyPr/>
                    <a:lstStyle/>
                    <a:p>
                      <a:pPr algn="ctr"/>
                      <a:r>
                        <a:rPr lang="en-US" dirty="0"/>
                        <a:t>Approx. 0</a:t>
                      </a:r>
                    </a:p>
                  </a:txBody>
                  <a:tcPr/>
                </a:tc>
                <a:tc>
                  <a:txBody>
                    <a:bodyPr/>
                    <a:lstStyle/>
                    <a:p>
                      <a:r>
                        <a:rPr lang="en-US" dirty="0"/>
                        <a:t>0.07</a:t>
                      </a:r>
                    </a:p>
                  </a:txBody>
                  <a:tcPr/>
                </a:tc>
                <a:extLst>
                  <a:ext uri="{0D108BD9-81ED-4DB2-BD59-A6C34878D82A}">
                    <a16:rowId xmlns:a16="http://schemas.microsoft.com/office/drawing/2014/main" val="2621987940"/>
                  </a:ext>
                </a:extLst>
              </a:tr>
            </a:tbl>
          </a:graphicData>
        </a:graphic>
      </p:graphicFrame>
    </p:spTree>
    <p:extLst>
      <p:ext uri="{BB962C8B-B14F-4D97-AF65-F5344CB8AC3E}">
        <p14:creationId xmlns:p14="http://schemas.microsoft.com/office/powerpoint/2010/main" val="414155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7184-B7B8-4726-9003-BAE8EF9FA9F7}"/>
              </a:ext>
            </a:extLst>
          </p:cNvPr>
          <p:cNvSpPr>
            <a:spLocks noGrp="1"/>
          </p:cNvSpPr>
          <p:nvPr>
            <p:ph type="title"/>
          </p:nvPr>
        </p:nvSpPr>
        <p:spPr/>
        <p:txBody>
          <a:bodyPr/>
          <a:lstStyle/>
          <a:p>
            <a:r>
              <a:rPr lang="en-US" dirty="0"/>
              <a:t>Linear regression model 2</a:t>
            </a:r>
          </a:p>
        </p:txBody>
      </p:sp>
      <p:graphicFrame>
        <p:nvGraphicFramePr>
          <p:cNvPr id="4" name="Table 4">
            <a:extLst>
              <a:ext uri="{FF2B5EF4-FFF2-40B4-BE49-F238E27FC236}">
                <a16:creationId xmlns:a16="http://schemas.microsoft.com/office/drawing/2014/main" id="{5DE7D727-0E74-48E2-8A1B-741398E4D897}"/>
              </a:ext>
            </a:extLst>
          </p:cNvPr>
          <p:cNvGraphicFramePr>
            <a:graphicFrameLocks noGrp="1"/>
          </p:cNvGraphicFramePr>
          <p:nvPr>
            <p:ph idx="1"/>
            <p:extLst>
              <p:ext uri="{D42A27DB-BD31-4B8C-83A1-F6EECF244321}">
                <p14:modId xmlns:p14="http://schemas.microsoft.com/office/powerpoint/2010/main" val="4063096823"/>
              </p:ext>
            </p:extLst>
          </p:nvPr>
        </p:nvGraphicFramePr>
        <p:xfrm>
          <a:off x="7856571" y="2225613"/>
          <a:ext cx="3754237" cy="2926080"/>
        </p:xfrm>
        <a:graphic>
          <a:graphicData uri="http://schemas.openxmlformats.org/drawingml/2006/table">
            <a:tbl>
              <a:tblPr bandRow="1">
                <a:tableStyleId>{5C22544A-7EE6-4342-B048-85BDC9FD1C3A}</a:tableStyleId>
              </a:tblPr>
              <a:tblGrid>
                <a:gridCol w="3754237">
                  <a:extLst>
                    <a:ext uri="{9D8B030D-6E8A-4147-A177-3AD203B41FA5}">
                      <a16:colId xmlns:a16="http://schemas.microsoft.com/office/drawing/2014/main" val="2029904522"/>
                    </a:ext>
                  </a:extLst>
                </a:gridCol>
              </a:tblGrid>
              <a:tr h="347280">
                <a:tc>
                  <a:txBody>
                    <a:bodyPr/>
                    <a:lstStyle/>
                    <a:p>
                      <a:pPr algn="ctr"/>
                      <a:r>
                        <a:rPr lang="en-US" dirty="0"/>
                        <a:t>Trip Distance</a:t>
                      </a:r>
                    </a:p>
                  </a:txBody>
                  <a:tcPr/>
                </a:tc>
                <a:extLst>
                  <a:ext uri="{0D108BD9-81ED-4DB2-BD59-A6C34878D82A}">
                    <a16:rowId xmlns:a16="http://schemas.microsoft.com/office/drawing/2014/main" val="3156093944"/>
                  </a:ext>
                </a:extLst>
              </a:tr>
              <a:tr h="347280">
                <a:tc>
                  <a:txBody>
                    <a:bodyPr/>
                    <a:lstStyle/>
                    <a:p>
                      <a:pPr algn="ctr"/>
                      <a:r>
                        <a:rPr lang="en-US" dirty="0"/>
                        <a:t>Trip Time</a:t>
                      </a:r>
                    </a:p>
                  </a:txBody>
                  <a:tcPr/>
                </a:tc>
                <a:extLst>
                  <a:ext uri="{0D108BD9-81ED-4DB2-BD59-A6C34878D82A}">
                    <a16:rowId xmlns:a16="http://schemas.microsoft.com/office/drawing/2014/main" val="2612456808"/>
                  </a:ext>
                </a:extLst>
              </a:tr>
              <a:tr h="347280">
                <a:tc>
                  <a:txBody>
                    <a:bodyPr/>
                    <a:lstStyle/>
                    <a:p>
                      <a:pPr algn="ctr"/>
                      <a:r>
                        <a:rPr lang="en-US" dirty="0"/>
                        <a:t>Average Speed</a:t>
                      </a:r>
                    </a:p>
                  </a:txBody>
                  <a:tcPr/>
                </a:tc>
                <a:extLst>
                  <a:ext uri="{0D108BD9-81ED-4DB2-BD59-A6C34878D82A}">
                    <a16:rowId xmlns:a16="http://schemas.microsoft.com/office/drawing/2014/main" val="1701315512"/>
                  </a:ext>
                </a:extLst>
              </a:tr>
              <a:tr h="347280">
                <a:tc>
                  <a:txBody>
                    <a:bodyPr/>
                    <a:lstStyle/>
                    <a:p>
                      <a:pPr algn="ctr"/>
                      <a:r>
                        <a:rPr lang="en-US" dirty="0"/>
                        <a:t>Passenger Count</a:t>
                      </a:r>
                    </a:p>
                  </a:txBody>
                  <a:tcPr/>
                </a:tc>
                <a:extLst>
                  <a:ext uri="{0D108BD9-81ED-4DB2-BD59-A6C34878D82A}">
                    <a16:rowId xmlns:a16="http://schemas.microsoft.com/office/drawing/2014/main" val="843902515"/>
                  </a:ext>
                </a:extLst>
              </a:tr>
              <a:tr h="347280">
                <a:tc>
                  <a:txBody>
                    <a:bodyPr/>
                    <a:lstStyle/>
                    <a:p>
                      <a:pPr algn="ctr"/>
                      <a:r>
                        <a:rPr lang="en-US" dirty="0"/>
                        <a:t>Holiday Y/N</a:t>
                      </a:r>
                    </a:p>
                  </a:txBody>
                  <a:tcPr/>
                </a:tc>
                <a:extLst>
                  <a:ext uri="{0D108BD9-81ED-4DB2-BD59-A6C34878D82A}">
                    <a16:rowId xmlns:a16="http://schemas.microsoft.com/office/drawing/2014/main" val="124999623"/>
                  </a:ext>
                </a:extLst>
              </a:tr>
              <a:tr h="347280">
                <a:tc>
                  <a:txBody>
                    <a:bodyPr/>
                    <a:lstStyle/>
                    <a:p>
                      <a:pPr algn="ctr"/>
                      <a:r>
                        <a:rPr lang="en-US" dirty="0"/>
                        <a:t>Month</a:t>
                      </a:r>
                    </a:p>
                  </a:txBody>
                  <a:tcPr/>
                </a:tc>
                <a:extLst>
                  <a:ext uri="{0D108BD9-81ED-4DB2-BD59-A6C34878D82A}">
                    <a16:rowId xmlns:a16="http://schemas.microsoft.com/office/drawing/2014/main" val="2967339494"/>
                  </a:ext>
                </a:extLst>
              </a:tr>
              <a:tr h="347280">
                <a:tc>
                  <a:txBody>
                    <a:bodyPr/>
                    <a:lstStyle/>
                    <a:p>
                      <a:pPr algn="ctr"/>
                      <a:r>
                        <a:rPr lang="en-US" dirty="0"/>
                        <a:t>Rush Hour</a:t>
                      </a:r>
                    </a:p>
                  </a:txBody>
                  <a:tcPr/>
                </a:tc>
                <a:extLst>
                  <a:ext uri="{0D108BD9-81ED-4DB2-BD59-A6C34878D82A}">
                    <a16:rowId xmlns:a16="http://schemas.microsoft.com/office/drawing/2014/main" val="2876597221"/>
                  </a:ext>
                </a:extLst>
              </a:tr>
              <a:tr h="347280">
                <a:tc>
                  <a:txBody>
                    <a:bodyPr/>
                    <a:lstStyle/>
                    <a:p>
                      <a:pPr algn="ctr"/>
                      <a:r>
                        <a:rPr lang="en-US" dirty="0"/>
                        <a:t>Trip Type</a:t>
                      </a:r>
                    </a:p>
                  </a:txBody>
                  <a:tcPr/>
                </a:tc>
                <a:extLst>
                  <a:ext uri="{0D108BD9-81ED-4DB2-BD59-A6C34878D82A}">
                    <a16:rowId xmlns:a16="http://schemas.microsoft.com/office/drawing/2014/main" val="2923784665"/>
                  </a:ext>
                </a:extLst>
              </a:tr>
            </a:tbl>
          </a:graphicData>
        </a:graphic>
      </p:graphicFrame>
      <p:sp>
        <p:nvSpPr>
          <p:cNvPr id="6" name="TextBox 5">
            <a:extLst>
              <a:ext uri="{FF2B5EF4-FFF2-40B4-BE49-F238E27FC236}">
                <a16:creationId xmlns:a16="http://schemas.microsoft.com/office/drawing/2014/main" id="{4A59F48F-8DCF-4C3C-91F0-7A54204D50D2}"/>
              </a:ext>
            </a:extLst>
          </p:cNvPr>
          <p:cNvSpPr txBox="1"/>
          <p:nvPr/>
        </p:nvSpPr>
        <p:spPr>
          <a:xfrm rot="10800000">
            <a:off x="7266543" y="2225613"/>
            <a:ext cx="523220" cy="2926080"/>
          </a:xfrm>
          <a:prstGeom prst="rect">
            <a:avLst/>
          </a:prstGeom>
          <a:solidFill>
            <a:schemeClr val="accent1"/>
          </a:solidFill>
        </p:spPr>
        <p:txBody>
          <a:bodyPr vert="eaVert" wrap="square" rtlCol="0">
            <a:spAutoFit/>
          </a:bodyPr>
          <a:lstStyle/>
          <a:p>
            <a:pPr algn="ctr"/>
            <a:r>
              <a:rPr lang="en-US" sz="2200" b="1" dirty="0"/>
              <a:t>Features Selected</a:t>
            </a:r>
          </a:p>
        </p:txBody>
      </p:sp>
      <p:sp>
        <p:nvSpPr>
          <p:cNvPr id="7" name="Content Placeholder 2">
            <a:extLst>
              <a:ext uri="{FF2B5EF4-FFF2-40B4-BE49-F238E27FC236}">
                <a16:creationId xmlns:a16="http://schemas.microsoft.com/office/drawing/2014/main" id="{E1728F5E-D4C9-4B80-A24B-C3F464362135}"/>
              </a:ext>
            </a:extLst>
          </p:cNvPr>
          <p:cNvSpPr txBox="1">
            <a:spLocks/>
          </p:cNvSpPr>
          <p:nvPr/>
        </p:nvSpPr>
        <p:spPr>
          <a:xfrm>
            <a:off x="581193" y="2180496"/>
            <a:ext cx="5514808" cy="447775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Model Methodology</a:t>
            </a:r>
          </a:p>
          <a:p>
            <a:r>
              <a:rPr lang="en-US" dirty="0"/>
              <a:t>Due to high p-values for holidays (and Independence day being the base feature), all the holidays were combined into a single Holiday Y/N feature</a:t>
            </a:r>
          </a:p>
          <a:p>
            <a:r>
              <a:rPr lang="en-US" dirty="0"/>
              <a:t>Only standard rate codes were kept, due to special rate codes having strong impacts on ride fares</a:t>
            </a:r>
          </a:p>
          <a:p>
            <a:r>
              <a:rPr lang="en-US" dirty="0"/>
              <a:t>Year was removed due to 2020 not having full year</a:t>
            </a:r>
          </a:p>
          <a:p>
            <a:pPr marL="0" indent="0">
              <a:buNone/>
            </a:pPr>
            <a:r>
              <a:rPr lang="en-US" dirty="0"/>
              <a:t>Notes</a:t>
            </a:r>
          </a:p>
          <a:p>
            <a:r>
              <a:rPr lang="en-US" dirty="0"/>
              <a:t>Adj. R</a:t>
            </a:r>
            <a:r>
              <a:rPr lang="en-US" baseline="30000" dirty="0"/>
              <a:t>2</a:t>
            </a:r>
            <a:r>
              <a:rPr lang="en-US" dirty="0"/>
              <a:t> increased from 0.94 to 0.99</a:t>
            </a:r>
          </a:p>
          <a:p>
            <a:r>
              <a:rPr lang="en-US" dirty="0"/>
              <a:t>Test RMSE decreased from 2.60 to 0.74</a:t>
            </a:r>
          </a:p>
          <a:p>
            <a:r>
              <a:rPr lang="en-US" dirty="0"/>
              <a:t>This suggested that the removal of features improved the model</a:t>
            </a:r>
          </a:p>
        </p:txBody>
      </p:sp>
      <p:graphicFrame>
        <p:nvGraphicFramePr>
          <p:cNvPr id="3" name="Table 4">
            <a:extLst>
              <a:ext uri="{FF2B5EF4-FFF2-40B4-BE49-F238E27FC236}">
                <a16:creationId xmlns:a16="http://schemas.microsoft.com/office/drawing/2014/main" id="{0288281E-9BAA-46EC-B42A-7F79FD582660}"/>
              </a:ext>
            </a:extLst>
          </p:cNvPr>
          <p:cNvGraphicFramePr>
            <a:graphicFrameLocks noGrp="1"/>
          </p:cNvGraphicFramePr>
          <p:nvPr>
            <p:extLst>
              <p:ext uri="{D42A27DB-BD31-4B8C-83A1-F6EECF244321}">
                <p14:modId xmlns:p14="http://schemas.microsoft.com/office/powerpoint/2010/main" val="1093222434"/>
              </p:ext>
            </p:extLst>
          </p:nvPr>
        </p:nvGraphicFramePr>
        <p:xfrm>
          <a:off x="7071164" y="5362113"/>
          <a:ext cx="4715028" cy="1074771"/>
        </p:xfrm>
        <a:graphic>
          <a:graphicData uri="http://schemas.openxmlformats.org/drawingml/2006/table">
            <a:tbl>
              <a:tblPr firstRow="1" bandRow="1">
                <a:tableStyleId>{5C22544A-7EE6-4342-B048-85BDC9FD1C3A}</a:tableStyleId>
              </a:tblPr>
              <a:tblGrid>
                <a:gridCol w="1571676">
                  <a:extLst>
                    <a:ext uri="{9D8B030D-6E8A-4147-A177-3AD203B41FA5}">
                      <a16:colId xmlns:a16="http://schemas.microsoft.com/office/drawing/2014/main" val="2083989424"/>
                    </a:ext>
                  </a:extLst>
                </a:gridCol>
                <a:gridCol w="1571676">
                  <a:extLst>
                    <a:ext uri="{9D8B030D-6E8A-4147-A177-3AD203B41FA5}">
                      <a16:colId xmlns:a16="http://schemas.microsoft.com/office/drawing/2014/main" val="3313641284"/>
                    </a:ext>
                  </a:extLst>
                </a:gridCol>
                <a:gridCol w="1571676">
                  <a:extLst>
                    <a:ext uri="{9D8B030D-6E8A-4147-A177-3AD203B41FA5}">
                      <a16:colId xmlns:a16="http://schemas.microsoft.com/office/drawing/2014/main" val="3181733810"/>
                    </a:ext>
                  </a:extLst>
                </a:gridCol>
              </a:tblGrid>
              <a:tr h="43651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Adj. R</a:t>
                      </a:r>
                      <a:r>
                        <a:rPr lang="en-US" baseline="30000" dirty="0"/>
                        <a:t>2</a:t>
                      </a:r>
                    </a:p>
                  </a:txBody>
                  <a:tcPr anchor="ctr"/>
                </a:tc>
                <a:tc>
                  <a:txBody>
                    <a:bodyPr/>
                    <a:lstStyle/>
                    <a:p>
                      <a:pPr algn="ctr"/>
                      <a:r>
                        <a:rPr lang="en-US" dirty="0"/>
                        <a:t>Train RMSE</a:t>
                      </a:r>
                    </a:p>
                  </a:txBody>
                  <a:tcPr anchor="ctr"/>
                </a:tc>
                <a:tc>
                  <a:txBody>
                    <a:bodyPr/>
                    <a:lstStyle/>
                    <a:p>
                      <a:pPr algn="ctr"/>
                      <a:r>
                        <a:rPr lang="en-US" dirty="0"/>
                        <a:t>Test RMSE</a:t>
                      </a:r>
                    </a:p>
                  </a:txBody>
                  <a:tcPr anchor="ctr"/>
                </a:tc>
                <a:extLst>
                  <a:ext uri="{0D108BD9-81ED-4DB2-BD59-A6C34878D82A}">
                    <a16:rowId xmlns:a16="http://schemas.microsoft.com/office/drawing/2014/main" val="2977911563"/>
                  </a:ext>
                </a:extLst>
              </a:tr>
              <a:tr h="638255">
                <a:tc>
                  <a:txBody>
                    <a:bodyPr/>
                    <a:lstStyle/>
                    <a:p>
                      <a:pPr algn="ctr"/>
                      <a:r>
                        <a:rPr lang="en-US" b="1" dirty="0"/>
                        <a:t>0.99</a:t>
                      </a:r>
                    </a:p>
                  </a:txBody>
                  <a:tcPr anchor="ctr"/>
                </a:tc>
                <a:tc>
                  <a:txBody>
                    <a:bodyPr/>
                    <a:lstStyle/>
                    <a:p>
                      <a:pPr algn="ctr"/>
                      <a:r>
                        <a:rPr lang="en-US" b="1" dirty="0"/>
                        <a:t>0.73</a:t>
                      </a:r>
                    </a:p>
                  </a:txBody>
                  <a:tcPr anchor="ctr"/>
                </a:tc>
                <a:tc>
                  <a:txBody>
                    <a:bodyPr/>
                    <a:lstStyle/>
                    <a:p>
                      <a:pPr algn="ctr"/>
                      <a:r>
                        <a:rPr lang="en-US" b="1" dirty="0"/>
                        <a:t>0.74</a:t>
                      </a:r>
                    </a:p>
                  </a:txBody>
                  <a:tcPr anchor="ctr"/>
                </a:tc>
                <a:extLst>
                  <a:ext uri="{0D108BD9-81ED-4DB2-BD59-A6C34878D82A}">
                    <a16:rowId xmlns:a16="http://schemas.microsoft.com/office/drawing/2014/main" val="3729672357"/>
                  </a:ext>
                </a:extLst>
              </a:tr>
            </a:tbl>
          </a:graphicData>
        </a:graphic>
      </p:graphicFrame>
    </p:spTree>
    <p:extLst>
      <p:ext uri="{BB962C8B-B14F-4D97-AF65-F5344CB8AC3E}">
        <p14:creationId xmlns:p14="http://schemas.microsoft.com/office/powerpoint/2010/main" val="168814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363B-1E4B-4734-846D-8ADA351D0DBD}"/>
              </a:ext>
            </a:extLst>
          </p:cNvPr>
          <p:cNvSpPr>
            <a:spLocks noGrp="1"/>
          </p:cNvSpPr>
          <p:nvPr>
            <p:ph type="title"/>
          </p:nvPr>
        </p:nvSpPr>
        <p:spPr/>
        <p:txBody>
          <a:bodyPr/>
          <a:lstStyle/>
          <a:p>
            <a:r>
              <a:rPr lang="en-US" dirty="0"/>
              <a:t>Linear regression model 2 – features</a:t>
            </a:r>
          </a:p>
        </p:txBody>
      </p:sp>
      <p:sp>
        <p:nvSpPr>
          <p:cNvPr id="3" name="Content Placeholder 2">
            <a:extLst>
              <a:ext uri="{FF2B5EF4-FFF2-40B4-BE49-F238E27FC236}">
                <a16:creationId xmlns:a16="http://schemas.microsoft.com/office/drawing/2014/main" id="{80E05421-1EE4-44C0-AF04-111FF58B9BCF}"/>
              </a:ext>
            </a:extLst>
          </p:cNvPr>
          <p:cNvSpPr>
            <a:spLocks noGrp="1"/>
          </p:cNvSpPr>
          <p:nvPr>
            <p:ph idx="1"/>
          </p:nvPr>
        </p:nvSpPr>
        <p:spPr>
          <a:xfrm>
            <a:off x="581193" y="2180496"/>
            <a:ext cx="5514808" cy="4335714"/>
          </a:xfrm>
        </p:spPr>
        <p:txBody>
          <a:bodyPr anchor="t"/>
          <a:lstStyle/>
          <a:p>
            <a:r>
              <a:rPr lang="en-US" dirty="0"/>
              <a:t>Trip Time coefficient remained about the same, indicating that each additional minute for the trip adds $0.36 to the fare</a:t>
            </a:r>
          </a:p>
          <a:p>
            <a:r>
              <a:rPr lang="en-US" dirty="0"/>
              <a:t>Average Speed and Passenger count have coefficients of virtually 0, meaning they don’t really affect trip fares</a:t>
            </a:r>
          </a:p>
          <a:p>
            <a:pPr lvl="1"/>
            <a:r>
              <a:rPr lang="en-US" dirty="0"/>
              <a:t>Previous model had a coefficient of 24.37 for passenger count, suspected due to strong correlation with Group Ride Rate Code</a:t>
            </a:r>
          </a:p>
          <a:p>
            <a:r>
              <a:rPr lang="en-US" dirty="0"/>
              <a:t>Trip Distance has coefficient of 1.89, meaning each additional mile adds $1.89 to trip fare</a:t>
            </a:r>
          </a:p>
          <a:p>
            <a:pPr lvl="1"/>
            <a:r>
              <a:rPr lang="en-US" dirty="0"/>
              <a:t>Previous model had a coefficient of 0.0012, suspected to strong correlation with different rate codes. New value is much more in line with expectations.</a:t>
            </a:r>
          </a:p>
        </p:txBody>
      </p:sp>
      <p:graphicFrame>
        <p:nvGraphicFramePr>
          <p:cNvPr id="4" name="Table 4">
            <a:extLst>
              <a:ext uri="{FF2B5EF4-FFF2-40B4-BE49-F238E27FC236}">
                <a16:creationId xmlns:a16="http://schemas.microsoft.com/office/drawing/2014/main" id="{986BAC0C-36AB-47AD-A082-B383A25F16DC}"/>
              </a:ext>
            </a:extLst>
          </p:cNvPr>
          <p:cNvGraphicFramePr>
            <a:graphicFrameLocks noGrp="1"/>
          </p:cNvGraphicFramePr>
          <p:nvPr>
            <p:extLst>
              <p:ext uri="{D42A27DB-BD31-4B8C-83A1-F6EECF244321}">
                <p14:modId xmlns:p14="http://schemas.microsoft.com/office/powerpoint/2010/main" val="169264740"/>
              </p:ext>
            </p:extLst>
          </p:nvPr>
        </p:nvGraphicFramePr>
        <p:xfrm>
          <a:off x="7003297" y="2599877"/>
          <a:ext cx="4296792" cy="2839540"/>
        </p:xfrm>
        <a:graphic>
          <a:graphicData uri="http://schemas.openxmlformats.org/drawingml/2006/table">
            <a:tbl>
              <a:tblPr firstRow="1" bandRow="1">
                <a:tableStyleId>{5C22544A-7EE6-4342-B048-85BDC9FD1C3A}</a:tableStyleId>
              </a:tblPr>
              <a:tblGrid>
                <a:gridCol w="1432264">
                  <a:extLst>
                    <a:ext uri="{9D8B030D-6E8A-4147-A177-3AD203B41FA5}">
                      <a16:colId xmlns:a16="http://schemas.microsoft.com/office/drawing/2014/main" val="1965900816"/>
                    </a:ext>
                  </a:extLst>
                </a:gridCol>
                <a:gridCol w="1432264">
                  <a:extLst>
                    <a:ext uri="{9D8B030D-6E8A-4147-A177-3AD203B41FA5}">
                      <a16:colId xmlns:a16="http://schemas.microsoft.com/office/drawing/2014/main" val="1229278459"/>
                    </a:ext>
                  </a:extLst>
                </a:gridCol>
                <a:gridCol w="1432264">
                  <a:extLst>
                    <a:ext uri="{9D8B030D-6E8A-4147-A177-3AD203B41FA5}">
                      <a16:colId xmlns:a16="http://schemas.microsoft.com/office/drawing/2014/main" val="386549671"/>
                    </a:ext>
                  </a:extLst>
                </a:gridCol>
              </a:tblGrid>
              <a:tr h="545889">
                <a:tc>
                  <a:txBody>
                    <a:bodyPr/>
                    <a:lstStyle/>
                    <a:p>
                      <a:pPr algn="ctr"/>
                      <a:r>
                        <a:rPr lang="en-US" dirty="0"/>
                        <a:t>Feature</a:t>
                      </a:r>
                    </a:p>
                  </a:txBody>
                  <a:tcPr/>
                </a:tc>
                <a:tc>
                  <a:txBody>
                    <a:bodyPr/>
                    <a:lstStyle/>
                    <a:p>
                      <a:pPr algn="ctr"/>
                      <a:r>
                        <a:rPr lang="en-US" dirty="0"/>
                        <a:t>P-Value</a:t>
                      </a:r>
                    </a:p>
                  </a:txBody>
                  <a:tcPr/>
                </a:tc>
                <a:tc>
                  <a:txBody>
                    <a:bodyPr/>
                    <a:lstStyle/>
                    <a:p>
                      <a:pPr algn="ctr"/>
                      <a:r>
                        <a:rPr lang="en-US" dirty="0"/>
                        <a:t>Coefficient</a:t>
                      </a:r>
                    </a:p>
                  </a:txBody>
                  <a:tcPr/>
                </a:tc>
                <a:extLst>
                  <a:ext uri="{0D108BD9-81ED-4DB2-BD59-A6C34878D82A}">
                    <a16:rowId xmlns:a16="http://schemas.microsoft.com/office/drawing/2014/main" val="3466933089"/>
                  </a:ext>
                </a:extLst>
              </a:tr>
              <a:tr h="545889">
                <a:tc>
                  <a:txBody>
                    <a:bodyPr/>
                    <a:lstStyle/>
                    <a:p>
                      <a:pPr algn="r"/>
                      <a:r>
                        <a:rPr lang="en-US" dirty="0"/>
                        <a:t>Trip Time</a:t>
                      </a:r>
                    </a:p>
                  </a:txBody>
                  <a:tcPr anchor="ctr"/>
                </a:tc>
                <a:tc>
                  <a:txBody>
                    <a:bodyPr/>
                    <a:lstStyle/>
                    <a:p>
                      <a:pPr algn="ctr"/>
                      <a:r>
                        <a:rPr lang="en-US" dirty="0"/>
                        <a:t>Approx. 0</a:t>
                      </a:r>
                    </a:p>
                  </a:txBody>
                  <a:tcPr anchor="ctr"/>
                </a:tc>
                <a:tc>
                  <a:txBody>
                    <a:bodyPr/>
                    <a:lstStyle/>
                    <a:p>
                      <a:pPr algn="ctr"/>
                      <a:r>
                        <a:rPr lang="en-US" dirty="0"/>
                        <a:t>0.36</a:t>
                      </a:r>
                    </a:p>
                  </a:txBody>
                  <a:tcPr anchor="ctr"/>
                </a:tc>
                <a:extLst>
                  <a:ext uri="{0D108BD9-81ED-4DB2-BD59-A6C34878D82A}">
                    <a16:rowId xmlns:a16="http://schemas.microsoft.com/office/drawing/2014/main" val="3773589650"/>
                  </a:ext>
                </a:extLst>
              </a:tr>
              <a:tr h="545889">
                <a:tc>
                  <a:txBody>
                    <a:bodyPr/>
                    <a:lstStyle/>
                    <a:p>
                      <a:pPr algn="r"/>
                      <a:r>
                        <a:rPr lang="en-US" dirty="0"/>
                        <a:t>Avg. Speed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Approx. 0</a:t>
                      </a:r>
                    </a:p>
                  </a:txBody>
                  <a:tcPr anchor="ctr"/>
                </a:tc>
                <a:tc>
                  <a:txBody>
                    <a:bodyPr/>
                    <a:lstStyle/>
                    <a:p>
                      <a:pPr algn="ctr"/>
                      <a:r>
                        <a:rPr lang="en-US" dirty="0"/>
                        <a:t>0.00</a:t>
                      </a:r>
                    </a:p>
                  </a:txBody>
                  <a:tcPr anchor="ctr"/>
                </a:tc>
                <a:extLst>
                  <a:ext uri="{0D108BD9-81ED-4DB2-BD59-A6C34878D82A}">
                    <a16:rowId xmlns:a16="http://schemas.microsoft.com/office/drawing/2014/main" val="735954465"/>
                  </a:ext>
                </a:extLst>
              </a:tr>
              <a:tr h="561793">
                <a:tc>
                  <a:txBody>
                    <a:bodyPr/>
                    <a:lstStyle/>
                    <a:p>
                      <a:pPr algn="r"/>
                      <a:r>
                        <a:rPr lang="en-US" dirty="0"/>
                        <a:t>Trip Distance</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Approx. 0</a:t>
                      </a:r>
                    </a:p>
                  </a:txBody>
                  <a:tcPr anchor="ctr"/>
                </a:tc>
                <a:tc>
                  <a:txBody>
                    <a:bodyPr/>
                    <a:lstStyle/>
                    <a:p>
                      <a:pPr algn="ctr"/>
                      <a:r>
                        <a:rPr lang="en-US" dirty="0"/>
                        <a:t>1.89</a:t>
                      </a:r>
                    </a:p>
                  </a:txBody>
                  <a:tcPr anchor="ctr"/>
                </a:tc>
                <a:extLst>
                  <a:ext uri="{0D108BD9-81ED-4DB2-BD59-A6C34878D82A}">
                    <a16:rowId xmlns:a16="http://schemas.microsoft.com/office/drawing/2014/main" val="215739825"/>
                  </a:ext>
                </a:extLst>
              </a:tr>
              <a:tr h="591540">
                <a:tc>
                  <a:txBody>
                    <a:bodyPr/>
                    <a:lstStyle/>
                    <a:p>
                      <a:pPr algn="r"/>
                      <a:r>
                        <a:rPr lang="en-US" dirty="0"/>
                        <a:t>Passenger Count</a:t>
                      </a:r>
                    </a:p>
                  </a:txBody>
                  <a:tcPr anchor="ctr"/>
                </a:tc>
                <a:tc>
                  <a:txBody>
                    <a:bodyPr/>
                    <a:lstStyle/>
                    <a:p>
                      <a:pPr algn="ctr"/>
                      <a:r>
                        <a:rPr lang="en-US" dirty="0"/>
                        <a:t>Approx. 0</a:t>
                      </a:r>
                    </a:p>
                  </a:txBody>
                  <a:tcPr anchor="ctr"/>
                </a:tc>
                <a:tc>
                  <a:txBody>
                    <a:bodyPr/>
                    <a:lstStyle/>
                    <a:p>
                      <a:pPr algn="ctr"/>
                      <a:r>
                        <a:rPr lang="en-US" dirty="0"/>
                        <a:t>0.00</a:t>
                      </a:r>
                    </a:p>
                  </a:txBody>
                  <a:tcPr anchor="ctr"/>
                </a:tc>
                <a:extLst>
                  <a:ext uri="{0D108BD9-81ED-4DB2-BD59-A6C34878D82A}">
                    <a16:rowId xmlns:a16="http://schemas.microsoft.com/office/drawing/2014/main" val="1650960599"/>
                  </a:ext>
                </a:extLst>
              </a:tr>
            </a:tbl>
          </a:graphicData>
        </a:graphic>
      </p:graphicFrame>
    </p:spTree>
    <p:extLst>
      <p:ext uri="{BB962C8B-B14F-4D97-AF65-F5344CB8AC3E}">
        <p14:creationId xmlns:p14="http://schemas.microsoft.com/office/powerpoint/2010/main" val="72432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3815-0C0F-492D-8EBA-EFCB6485D15F}"/>
              </a:ext>
            </a:extLst>
          </p:cNvPr>
          <p:cNvSpPr>
            <a:spLocks noGrp="1"/>
          </p:cNvSpPr>
          <p:nvPr>
            <p:ph type="title"/>
          </p:nvPr>
        </p:nvSpPr>
        <p:spPr/>
        <p:txBody>
          <a:bodyPr/>
          <a:lstStyle/>
          <a:p>
            <a:r>
              <a:rPr lang="en-US" dirty="0"/>
              <a:t>Linear regression model 2 – Features (day/Holiday)</a:t>
            </a:r>
          </a:p>
        </p:txBody>
      </p:sp>
      <p:sp>
        <p:nvSpPr>
          <p:cNvPr id="3" name="Content Placeholder 2">
            <a:extLst>
              <a:ext uri="{FF2B5EF4-FFF2-40B4-BE49-F238E27FC236}">
                <a16:creationId xmlns:a16="http://schemas.microsoft.com/office/drawing/2014/main" id="{1D22DC4C-E954-4831-9227-289265CB3908}"/>
              </a:ext>
            </a:extLst>
          </p:cNvPr>
          <p:cNvSpPr>
            <a:spLocks noGrp="1"/>
          </p:cNvSpPr>
          <p:nvPr>
            <p:ph idx="1"/>
          </p:nvPr>
        </p:nvSpPr>
        <p:spPr>
          <a:xfrm>
            <a:off x="581192" y="2295906"/>
            <a:ext cx="5514808" cy="2009764"/>
          </a:xfrm>
        </p:spPr>
        <p:txBody>
          <a:bodyPr anchor="t">
            <a:normAutofit/>
          </a:bodyPr>
          <a:lstStyle/>
          <a:p>
            <a:r>
              <a:rPr lang="en-US" dirty="0"/>
              <a:t>Coefficients for weekdays remained about the same, with lower fares on weekends</a:t>
            </a:r>
          </a:p>
          <a:p>
            <a:r>
              <a:rPr lang="en-US" dirty="0"/>
              <a:t>Holidays had a relatively high p-value for this model, can be determined to relatively insignificant</a:t>
            </a:r>
          </a:p>
          <a:p>
            <a:r>
              <a:rPr lang="en-US" dirty="0"/>
              <a:t>Overall, coefficients were low, so not a huge impact on fares</a:t>
            </a:r>
          </a:p>
        </p:txBody>
      </p:sp>
      <p:graphicFrame>
        <p:nvGraphicFramePr>
          <p:cNvPr id="4" name="Table 6">
            <a:extLst>
              <a:ext uri="{FF2B5EF4-FFF2-40B4-BE49-F238E27FC236}">
                <a16:creationId xmlns:a16="http://schemas.microsoft.com/office/drawing/2014/main" id="{7253FDF3-B826-4F8F-BEC5-C9C2DD0E2401}"/>
              </a:ext>
            </a:extLst>
          </p:cNvPr>
          <p:cNvGraphicFramePr>
            <a:graphicFrameLocks noGrp="1"/>
          </p:cNvGraphicFramePr>
          <p:nvPr>
            <p:extLst>
              <p:ext uri="{D42A27DB-BD31-4B8C-83A1-F6EECF244321}">
                <p14:modId xmlns:p14="http://schemas.microsoft.com/office/powerpoint/2010/main" val="2570248916"/>
              </p:ext>
            </p:extLst>
          </p:nvPr>
        </p:nvGraphicFramePr>
        <p:xfrm>
          <a:off x="6404055" y="2891393"/>
          <a:ext cx="5131295" cy="2966720"/>
        </p:xfrm>
        <a:graphic>
          <a:graphicData uri="http://schemas.openxmlformats.org/drawingml/2006/table">
            <a:tbl>
              <a:tblPr firstRow="1" bandRow="1">
                <a:tableStyleId>{5C22544A-7EE6-4342-B048-85BDC9FD1C3A}</a:tableStyleId>
              </a:tblPr>
              <a:tblGrid>
                <a:gridCol w="1731146">
                  <a:extLst>
                    <a:ext uri="{9D8B030D-6E8A-4147-A177-3AD203B41FA5}">
                      <a16:colId xmlns:a16="http://schemas.microsoft.com/office/drawing/2014/main" val="4164306039"/>
                    </a:ext>
                  </a:extLst>
                </a:gridCol>
                <a:gridCol w="1692348">
                  <a:extLst>
                    <a:ext uri="{9D8B030D-6E8A-4147-A177-3AD203B41FA5}">
                      <a16:colId xmlns:a16="http://schemas.microsoft.com/office/drawing/2014/main" val="1449381609"/>
                    </a:ext>
                  </a:extLst>
                </a:gridCol>
                <a:gridCol w="1707801">
                  <a:extLst>
                    <a:ext uri="{9D8B030D-6E8A-4147-A177-3AD203B41FA5}">
                      <a16:colId xmlns:a16="http://schemas.microsoft.com/office/drawing/2014/main" val="3274259999"/>
                    </a:ext>
                  </a:extLst>
                </a:gridCol>
              </a:tblGrid>
              <a:tr h="370840">
                <a:tc>
                  <a:txBody>
                    <a:bodyPr/>
                    <a:lstStyle/>
                    <a:p>
                      <a:pPr algn="ctr"/>
                      <a:r>
                        <a:rPr lang="en-US" dirty="0"/>
                        <a:t>Feature</a:t>
                      </a:r>
                    </a:p>
                  </a:txBody>
                  <a:tcPr/>
                </a:tc>
                <a:tc>
                  <a:txBody>
                    <a:bodyPr/>
                    <a:lstStyle/>
                    <a:p>
                      <a:pPr algn="ctr"/>
                      <a:r>
                        <a:rPr lang="en-US" dirty="0"/>
                        <a:t>P-Value</a:t>
                      </a:r>
                    </a:p>
                  </a:txBody>
                  <a:tcPr/>
                </a:tc>
                <a:tc>
                  <a:txBody>
                    <a:bodyPr/>
                    <a:lstStyle/>
                    <a:p>
                      <a:pPr algn="ctr"/>
                      <a:r>
                        <a:rPr lang="en-US" dirty="0"/>
                        <a:t>Coefficient</a:t>
                      </a:r>
                    </a:p>
                  </a:txBody>
                  <a:tcPr/>
                </a:tc>
                <a:extLst>
                  <a:ext uri="{0D108BD9-81ED-4DB2-BD59-A6C34878D82A}">
                    <a16:rowId xmlns:a16="http://schemas.microsoft.com/office/drawing/2014/main" val="229068980"/>
                  </a:ext>
                </a:extLst>
              </a:tr>
              <a:tr h="370840">
                <a:tc>
                  <a:txBody>
                    <a:bodyPr/>
                    <a:lstStyle/>
                    <a:p>
                      <a:pPr algn="r"/>
                      <a:r>
                        <a:rPr lang="en-US" dirty="0"/>
                        <a:t>Monday</a:t>
                      </a:r>
                    </a:p>
                  </a:txBody>
                  <a:tcPr/>
                </a:tc>
                <a:tc>
                  <a:txBody>
                    <a:bodyPr/>
                    <a:lstStyle/>
                    <a:p>
                      <a:pPr algn="ctr"/>
                      <a:r>
                        <a:rPr lang="en-US" dirty="0"/>
                        <a:t>Approx. 0</a:t>
                      </a:r>
                    </a:p>
                  </a:txBody>
                  <a:tcPr/>
                </a:tc>
                <a:tc>
                  <a:txBody>
                    <a:bodyPr/>
                    <a:lstStyle/>
                    <a:p>
                      <a:pPr algn="ctr"/>
                      <a:r>
                        <a:rPr lang="en-US" dirty="0"/>
                        <a:t>-0.01</a:t>
                      </a:r>
                    </a:p>
                  </a:txBody>
                  <a:tcPr/>
                </a:tc>
                <a:extLst>
                  <a:ext uri="{0D108BD9-81ED-4DB2-BD59-A6C34878D82A}">
                    <a16:rowId xmlns:a16="http://schemas.microsoft.com/office/drawing/2014/main" val="100656876"/>
                  </a:ext>
                </a:extLst>
              </a:tr>
              <a:tr h="370840">
                <a:tc>
                  <a:txBody>
                    <a:bodyPr/>
                    <a:lstStyle/>
                    <a:p>
                      <a:pPr algn="r"/>
                      <a:r>
                        <a:rPr lang="en-US" dirty="0"/>
                        <a:t>Tuesday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Approx. 0</a:t>
                      </a:r>
                    </a:p>
                  </a:txBody>
                  <a:tcPr/>
                </a:tc>
                <a:tc>
                  <a:txBody>
                    <a:bodyPr/>
                    <a:lstStyle/>
                    <a:p>
                      <a:pPr algn="ctr"/>
                      <a:r>
                        <a:rPr lang="en-US" dirty="0"/>
                        <a:t>0.01</a:t>
                      </a:r>
                    </a:p>
                  </a:txBody>
                  <a:tcPr/>
                </a:tc>
                <a:extLst>
                  <a:ext uri="{0D108BD9-81ED-4DB2-BD59-A6C34878D82A}">
                    <a16:rowId xmlns:a16="http://schemas.microsoft.com/office/drawing/2014/main" val="1671858071"/>
                  </a:ext>
                </a:extLst>
              </a:tr>
              <a:tr h="370840">
                <a:tc>
                  <a:txBody>
                    <a:bodyPr/>
                    <a:lstStyle/>
                    <a:p>
                      <a:pPr algn="r"/>
                      <a:r>
                        <a:rPr lang="en-US" dirty="0"/>
                        <a:t>Wednesday</a:t>
                      </a:r>
                    </a:p>
                  </a:txBody>
                  <a:tcPr/>
                </a:tc>
                <a:tc>
                  <a:txBody>
                    <a:bodyPr/>
                    <a:lstStyle/>
                    <a:p>
                      <a:pPr algn="ctr"/>
                      <a:r>
                        <a:rPr lang="en-US" dirty="0"/>
                        <a:t>Approx. 0</a:t>
                      </a:r>
                    </a:p>
                  </a:txBody>
                  <a:tcPr/>
                </a:tc>
                <a:tc>
                  <a:txBody>
                    <a:bodyPr/>
                    <a:lstStyle/>
                    <a:p>
                      <a:pPr algn="ctr"/>
                      <a:r>
                        <a:rPr lang="en-US" dirty="0"/>
                        <a:t>0.02</a:t>
                      </a:r>
                    </a:p>
                  </a:txBody>
                  <a:tcPr/>
                </a:tc>
                <a:extLst>
                  <a:ext uri="{0D108BD9-81ED-4DB2-BD59-A6C34878D82A}">
                    <a16:rowId xmlns:a16="http://schemas.microsoft.com/office/drawing/2014/main" val="1681523909"/>
                  </a:ext>
                </a:extLst>
              </a:tr>
              <a:tr h="370840">
                <a:tc>
                  <a:txBody>
                    <a:bodyPr/>
                    <a:lstStyle/>
                    <a:p>
                      <a:pPr algn="r"/>
                      <a:r>
                        <a:rPr lang="en-US" dirty="0"/>
                        <a:t>Thursday</a:t>
                      </a:r>
                    </a:p>
                  </a:txBody>
                  <a:tcPr/>
                </a:tc>
                <a:tc>
                  <a:txBody>
                    <a:bodyPr/>
                    <a:lstStyle/>
                    <a:p>
                      <a:pPr algn="ctr"/>
                      <a:r>
                        <a:rPr lang="en-US" dirty="0"/>
                        <a:t>Approx. 0</a:t>
                      </a:r>
                    </a:p>
                  </a:txBody>
                  <a:tcPr/>
                </a:tc>
                <a:tc>
                  <a:txBody>
                    <a:bodyPr/>
                    <a:lstStyle/>
                    <a:p>
                      <a:pPr algn="ctr"/>
                      <a:r>
                        <a:rPr lang="en-US" dirty="0"/>
                        <a:t>0.02</a:t>
                      </a:r>
                    </a:p>
                  </a:txBody>
                  <a:tcPr/>
                </a:tc>
                <a:extLst>
                  <a:ext uri="{0D108BD9-81ED-4DB2-BD59-A6C34878D82A}">
                    <a16:rowId xmlns:a16="http://schemas.microsoft.com/office/drawing/2014/main" val="425848010"/>
                  </a:ext>
                </a:extLst>
              </a:tr>
              <a:tr h="370840">
                <a:tc>
                  <a:txBody>
                    <a:bodyPr/>
                    <a:lstStyle/>
                    <a:p>
                      <a:pPr algn="r"/>
                      <a:r>
                        <a:rPr lang="en-US" dirty="0"/>
                        <a:t>Saturday</a:t>
                      </a:r>
                    </a:p>
                  </a:txBody>
                  <a:tcPr/>
                </a:tc>
                <a:tc>
                  <a:txBody>
                    <a:bodyPr/>
                    <a:lstStyle/>
                    <a:p>
                      <a:pPr algn="ctr"/>
                      <a:r>
                        <a:rPr lang="en-US" dirty="0"/>
                        <a:t>Approx. 0</a:t>
                      </a:r>
                    </a:p>
                  </a:txBody>
                  <a:tcPr/>
                </a:tc>
                <a:tc>
                  <a:txBody>
                    <a:bodyPr/>
                    <a:lstStyle/>
                    <a:p>
                      <a:pPr algn="ctr"/>
                      <a:r>
                        <a:rPr lang="en-US" dirty="0"/>
                        <a:t>-0.04</a:t>
                      </a:r>
                    </a:p>
                  </a:txBody>
                  <a:tcPr/>
                </a:tc>
                <a:extLst>
                  <a:ext uri="{0D108BD9-81ED-4DB2-BD59-A6C34878D82A}">
                    <a16:rowId xmlns:a16="http://schemas.microsoft.com/office/drawing/2014/main" val="2830244519"/>
                  </a:ext>
                </a:extLst>
              </a:tr>
              <a:tr h="370840">
                <a:tc>
                  <a:txBody>
                    <a:bodyPr/>
                    <a:lstStyle/>
                    <a:p>
                      <a:pPr algn="r"/>
                      <a:r>
                        <a:rPr lang="en-US" dirty="0"/>
                        <a:t>Sunday</a:t>
                      </a:r>
                    </a:p>
                  </a:txBody>
                  <a:tcPr/>
                </a:tc>
                <a:tc>
                  <a:txBody>
                    <a:bodyPr/>
                    <a:lstStyle/>
                    <a:p>
                      <a:pPr algn="ctr"/>
                      <a:r>
                        <a:rPr lang="en-US" dirty="0"/>
                        <a:t>Approx. 0</a:t>
                      </a:r>
                    </a:p>
                  </a:txBody>
                  <a:tcPr/>
                </a:tc>
                <a:tc>
                  <a:txBody>
                    <a:bodyPr/>
                    <a:lstStyle/>
                    <a:p>
                      <a:pPr algn="ctr"/>
                      <a:r>
                        <a:rPr lang="en-US" dirty="0"/>
                        <a:t>-0.07</a:t>
                      </a:r>
                    </a:p>
                  </a:txBody>
                  <a:tcPr/>
                </a:tc>
                <a:extLst>
                  <a:ext uri="{0D108BD9-81ED-4DB2-BD59-A6C34878D82A}">
                    <a16:rowId xmlns:a16="http://schemas.microsoft.com/office/drawing/2014/main" val="4273245082"/>
                  </a:ext>
                </a:extLst>
              </a:tr>
              <a:tr h="370840">
                <a:tc>
                  <a:txBody>
                    <a:bodyPr/>
                    <a:lstStyle/>
                    <a:p>
                      <a:pPr algn="r"/>
                      <a:r>
                        <a:rPr lang="en-US" dirty="0"/>
                        <a:t>Holiday No</a:t>
                      </a:r>
                    </a:p>
                  </a:txBody>
                  <a:tcPr/>
                </a:tc>
                <a:tc>
                  <a:txBody>
                    <a:bodyPr/>
                    <a:lstStyle/>
                    <a:p>
                      <a:pPr algn="ctr"/>
                      <a:r>
                        <a:rPr lang="en-US" dirty="0"/>
                        <a:t>0.003</a:t>
                      </a:r>
                    </a:p>
                  </a:txBody>
                  <a:tcPr/>
                </a:tc>
                <a:tc>
                  <a:txBody>
                    <a:bodyPr/>
                    <a:lstStyle/>
                    <a:p>
                      <a:pPr algn="ctr"/>
                      <a:r>
                        <a:rPr lang="en-US" dirty="0"/>
                        <a:t>0.04</a:t>
                      </a:r>
                    </a:p>
                  </a:txBody>
                  <a:tcPr/>
                </a:tc>
                <a:extLst>
                  <a:ext uri="{0D108BD9-81ED-4DB2-BD59-A6C34878D82A}">
                    <a16:rowId xmlns:a16="http://schemas.microsoft.com/office/drawing/2014/main" val="2185937643"/>
                  </a:ext>
                </a:extLst>
              </a:tr>
            </a:tbl>
          </a:graphicData>
        </a:graphic>
      </p:graphicFrame>
      <p:graphicFrame>
        <p:nvGraphicFramePr>
          <p:cNvPr id="5" name="Chart 4">
            <a:extLst>
              <a:ext uri="{FF2B5EF4-FFF2-40B4-BE49-F238E27FC236}">
                <a16:creationId xmlns:a16="http://schemas.microsoft.com/office/drawing/2014/main" id="{341994E8-793F-419B-AD2C-5B593CAD460B}"/>
              </a:ext>
            </a:extLst>
          </p:cNvPr>
          <p:cNvGraphicFramePr>
            <a:graphicFrameLocks/>
          </p:cNvGraphicFramePr>
          <p:nvPr>
            <p:extLst>
              <p:ext uri="{D42A27DB-BD31-4B8C-83A1-F6EECF244321}">
                <p14:modId xmlns:p14="http://schemas.microsoft.com/office/powerpoint/2010/main" val="2681486783"/>
              </p:ext>
            </p:extLst>
          </p:nvPr>
        </p:nvGraphicFramePr>
        <p:xfrm>
          <a:off x="889247" y="4199138"/>
          <a:ext cx="4572000" cy="22961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532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8FC0-7EA3-41D0-831F-829C1E5DCBF4}"/>
              </a:ext>
            </a:extLst>
          </p:cNvPr>
          <p:cNvSpPr>
            <a:spLocks noGrp="1"/>
          </p:cNvSpPr>
          <p:nvPr>
            <p:ph type="title"/>
          </p:nvPr>
        </p:nvSpPr>
        <p:spPr/>
        <p:txBody>
          <a:bodyPr/>
          <a:lstStyle/>
          <a:p>
            <a:r>
              <a:rPr lang="en-US" dirty="0"/>
              <a:t>Conclusion/takeaways</a:t>
            </a:r>
          </a:p>
        </p:txBody>
      </p:sp>
      <p:sp>
        <p:nvSpPr>
          <p:cNvPr id="3" name="Content Placeholder 2">
            <a:extLst>
              <a:ext uri="{FF2B5EF4-FFF2-40B4-BE49-F238E27FC236}">
                <a16:creationId xmlns:a16="http://schemas.microsoft.com/office/drawing/2014/main" id="{CF2DBFB6-5D8C-4FD7-8C07-A6C3C616BEDA}"/>
              </a:ext>
            </a:extLst>
          </p:cNvPr>
          <p:cNvSpPr>
            <a:spLocks noGrp="1"/>
          </p:cNvSpPr>
          <p:nvPr>
            <p:ph idx="1"/>
          </p:nvPr>
        </p:nvSpPr>
        <p:spPr>
          <a:xfrm>
            <a:off x="581192" y="2180496"/>
            <a:ext cx="5418667" cy="2078105"/>
          </a:xfrm>
        </p:spPr>
        <p:txBody>
          <a:bodyPr anchor="ctr"/>
          <a:lstStyle/>
          <a:p>
            <a:r>
              <a:rPr lang="en-US" dirty="0"/>
              <a:t>Different Rate Code types had the strongest impact on fare amounts. All else equal (including distance and time), Negotiated rides and rides to Nassau/Westchester increased fares by about $15-$20. This could be a profit opportunity if Ryde pursued those services.</a:t>
            </a:r>
          </a:p>
        </p:txBody>
      </p:sp>
      <p:graphicFrame>
        <p:nvGraphicFramePr>
          <p:cNvPr id="4" name="Table 4">
            <a:extLst>
              <a:ext uri="{FF2B5EF4-FFF2-40B4-BE49-F238E27FC236}">
                <a16:creationId xmlns:a16="http://schemas.microsoft.com/office/drawing/2014/main" id="{226BDD58-0BE6-4CCC-90A4-58D6FF14D77B}"/>
              </a:ext>
            </a:extLst>
          </p:cNvPr>
          <p:cNvGraphicFramePr>
            <a:graphicFrameLocks noGrp="1"/>
          </p:cNvGraphicFramePr>
          <p:nvPr>
            <p:extLst>
              <p:ext uri="{D42A27DB-BD31-4B8C-83A1-F6EECF244321}">
                <p14:modId xmlns:p14="http://schemas.microsoft.com/office/powerpoint/2010/main" val="3411639641"/>
              </p:ext>
            </p:extLst>
          </p:nvPr>
        </p:nvGraphicFramePr>
        <p:xfrm>
          <a:off x="6192141" y="2033561"/>
          <a:ext cx="5418666"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67801366"/>
                    </a:ext>
                  </a:extLst>
                </a:gridCol>
                <a:gridCol w="2709333">
                  <a:extLst>
                    <a:ext uri="{9D8B030D-6E8A-4147-A177-3AD203B41FA5}">
                      <a16:colId xmlns:a16="http://schemas.microsoft.com/office/drawing/2014/main" val="2801062113"/>
                    </a:ext>
                  </a:extLst>
                </a:gridCol>
              </a:tblGrid>
              <a:tr h="370840">
                <a:tc>
                  <a:txBody>
                    <a:bodyPr/>
                    <a:lstStyle/>
                    <a:p>
                      <a:r>
                        <a:rPr lang="en-US" dirty="0"/>
                        <a:t>Rate Code Type</a:t>
                      </a:r>
                    </a:p>
                  </a:txBody>
                  <a:tcPr/>
                </a:tc>
                <a:tc>
                  <a:txBody>
                    <a:bodyPr/>
                    <a:lstStyle/>
                    <a:p>
                      <a:r>
                        <a:rPr lang="en-US" dirty="0"/>
                        <a:t>Fare Change</a:t>
                      </a:r>
                    </a:p>
                  </a:txBody>
                  <a:tcPr/>
                </a:tc>
                <a:extLst>
                  <a:ext uri="{0D108BD9-81ED-4DB2-BD59-A6C34878D82A}">
                    <a16:rowId xmlns:a16="http://schemas.microsoft.com/office/drawing/2014/main" val="1980479802"/>
                  </a:ext>
                </a:extLst>
              </a:tr>
              <a:tr h="370840">
                <a:tc>
                  <a:txBody>
                    <a:bodyPr/>
                    <a:lstStyle/>
                    <a:p>
                      <a:r>
                        <a:rPr lang="en-US" dirty="0"/>
                        <a:t>JFK</a:t>
                      </a:r>
                    </a:p>
                  </a:txBody>
                  <a:tcPr/>
                </a:tc>
                <a:tc>
                  <a:txBody>
                    <a:bodyPr/>
                    <a:lstStyle/>
                    <a:p>
                      <a:r>
                        <a:rPr lang="en-US" dirty="0"/>
                        <a:t>+$3.88</a:t>
                      </a:r>
                    </a:p>
                  </a:txBody>
                  <a:tcPr/>
                </a:tc>
                <a:extLst>
                  <a:ext uri="{0D108BD9-81ED-4DB2-BD59-A6C34878D82A}">
                    <a16:rowId xmlns:a16="http://schemas.microsoft.com/office/drawing/2014/main" val="1715381385"/>
                  </a:ext>
                </a:extLst>
              </a:tr>
              <a:tr h="370840">
                <a:tc>
                  <a:txBody>
                    <a:bodyPr/>
                    <a:lstStyle/>
                    <a:p>
                      <a:r>
                        <a:rPr lang="en-US" dirty="0"/>
                        <a:t>Nassau/Westchester</a:t>
                      </a:r>
                    </a:p>
                  </a:txBody>
                  <a:tcPr/>
                </a:tc>
                <a:tc>
                  <a:txBody>
                    <a:bodyPr/>
                    <a:lstStyle/>
                    <a:p>
                      <a:r>
                        <a:rPr lang="en-US" dirty="0"/>
                        <a:t>+$15.78</a:t>
                      </a:r>
                    </a:p>
                  </a:txBody>
                  <a:tcPr/>
                </a:tc>
                <a:extLst>
                  <a:ext uri="{0D108BD9-81ED-4DB2-BD59-A6C34878D82A}">
                    <a16:rowId xmlns:a16="http://schemas.microsoft.com/office/drawing/2014/main" val="3944387994"/>
                  </a:ext>
                </a:extLst>
              </a:tr>
              <a:tr h="370840">
                <a:tc>
                  <a:txBody>
                    <a:bodyPr/>
                    <a:lstStyle/>
                    <a:p>
                      <a:r>
                        <a:rPr lang="en-US" dirty="0"/>
                        <a:t>Group Ride</a:t>
                      </a:r>
                    </a:p>
                  </a:txBody>
                  <a:tcPr/>
                </a:tc>
                <a:tc>
                  <a:txBody>
                    <a:bodyPr/>
                    <a:lstStyle/>
                    <a:p>
                      <a:r>
                        <a:rPr lang="en-US" dirty="0"/>
                        <a:t>-$5.31</a:t>
                      </a:r>
                    </a:p>
                  </a:txBody>
                  <a:tcPr/>
                </a:tc>
                <a:extLst>
                  <a:ext uri="{0D108BD9-81ED-4DB2-BD59-A6C34878D82A}">
                    <a16:rowId xmlns:a16="http://schemas.microsoft.com/office/drawing/2014/main" val="1716718611"/>
                  </a:ext>
                </a:extLst>
              </a:tr>
              <a:tr h="370840">
                <a:tc>
                  <a:txBody>
                    <a:bodyPr/>
                    <a:lstStyle/>
                    <a:p>
                      <a:r>
                        <a:rPr lang="en-US" dirty="0"/>
                        <a:t>Newark</a:t>
                      </a:r>
                    </a:p>
                  </a:txBody>
                  <a:tcPr/>
                </a:tc>
                <a:tc>
                  <a:txBody>
                    <a:bodyPr/>
                    <a:lstStyle/>
                    <a:p>
                      <a:r>
                        <a:rPr lang="en-US" dirty="0"/>
                        <a:t>+$2.33</a:t>
                      </a:r>
                    </a:p>
                  </a:txBody>
                  <a:tcPr/>
                </a:tc>
                <a:extLst>
                  <a:ext uri="{0D108BD9-81ED-4DB2-BD59-A6C34878D82A}">
                    <a16:rowId xmlns:a16="http://schemas.microsoft.com/office/drawing/2014/main" val="3081826356"/>
                  </a:ext>
                </a:extLst>
              </a:tr>
              <a:tr h="370840">
                <a:tc>
                  <a:txBody>
                    <a:bodyPr/>
                    <a:lstStyle/>
                    <a:p>
                      <a:r>
                        <a:rPr lang="en-US" dirty="0"/>
                        <a:t>Negotiated</a:t>
                      </a:r>
                    </a:p>
                  </a:txBody>
                  <a:tcPr/>
                </a:tc>
                <a:tc>
                  <a:txBody>
                    <a:bodyPr/>
                    <a:lstStyle/>
                    <a:p>
                      <a:r>
                        <a:rPr lang="en-US" dirty="0"/>
                        <a:t>+$21.42</a:t>
                      </a:r>
                    </a:p>
                  </a:txBody>
                  <a:tcPr/>
                </a:tc>
                <a:extLst>
                  <a:ext uri="{0D108BD9-81ED-4DB2-BD59-A6C34878D82A}">
                    <a16:rowId xmlns:a16="http://schemas.microsoft.com/office/drawing/2014/main" val="360237489"/>
                  </a:ext>
                </a:extLst>
              </a:tr>
            </a:tbl>
          </a:graphicData>
        </a:graphic>
      </p:graphicFrame>
      <p:sp>
        <p:nvSpPr>
          <p:cNvPr id="6" name="Content Placeholder 2">
            <a:extLst>
              <a:ext uri="{FF2B5EF4-FFF2-40B4-BE49-F238E27FC236}">
                <a16:creationId xmlns:a16="http://schemas.microsoft.com/office/drawing/2014/main" id="{0E6F1571-D5E4-4E85-BA27-62393960B565}"/>
              </a:ext>
            </a:extLst>
          </p:cNvPr>
          <p:cNvSpPr txBox="1">
            <a:spLocks/>
          </p:cNvSpPr>
          <p:nvPr/>
        </p:nvSpPr>
        <p:spPr>
          <a:xfrm>
            <a:off x="581192" y="4543436"/>
            <a:ext cx="11029615" cy="2078105"/>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Standard Ryde trips can expect to charge about $1.89 per mile, and $0.36 per minute for each trip</a:t>
            </a:r>
          </a:p>
          <a:p>
            <a:r>
              <a:rPr lang="en-US" dirty="0"/>
              <a:t>Rush hour trips can expect an additional $1.81 per trip</a:t>
            </a:r>
          </a:p>
          <a:p>
            <a:r>
              <a:rPr lang="en-US" dirty="0"/>
              <a:t>Weekend trips will be slightly less expensive</a:t>
            </a:r>
          </a:p>
          <a:p>
            <a:r>
              <a:rPr lang="en-US" dirty="0"/>
              <a:t>Trips during mid-winter to early spring will be slightly less expensive</a:t>
            </a:r>
          </a:p>
          <a:p>
            <a:endParaRPr lang="en-US" dirty="0"/>
          </a:p>
        </p:txBody>
      </p:sp>
    </p:spTree>
    <p:extLst>
      <p:ext uri="{BB962C8B-B14F-4D97-AF65-F5344CB8AC3E}">
        <p14:creationId xmlns:p14="http://schemas.microsoft.com/office/powerpoint/2010/main" val="519543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A07B-EBF4-41B4-85DA-857CA65DAE1C}"/>
              </a:ext>
            </a:extLst>
          </p:cNvPr>
          <p:cNvSpPr>
            <a:spLocks noGrp="1"/>
          </p:cNvSpPr>
          <p:nvPr>
            <p:ph type="title"/>
          </p:nvPr>
        </p:nvSpPr>
        <p:spPr/>
        <p:txBody>
          <a:bodyPr/>
          <a:lstStyle/>
          <a:p>
            <a:r>
              <a:rPr lang="en-US" dirty="0"/>
              <a:t>Limitations/concerns</a:t>
            </a:r>
          </a:p>
        </p:txBody>
      </p:sp>
      <p:sp>
        <p:nvSpPr>
          <p:cNvPr id="3" name="Content Placeholder 2">
            <a:extLst>
              <a:ext uri="{FF2B5EF4-FFF2-40B4-BE49-F238E27FC236}">
                <a16:creationId xmlns:a16="http://schemas.microsoft.com/office/drawing/2014/main" id="{71556DED-ABBE-49A2-BD2F-A36250CCB2E6}"/>
              </a:ext>
            </a:extLst>
          </p:cNvPr>
          <p:cNvSpPr>
            <a:spLocks noGrp="1"/>
          </p:cNvSpPr>
          <p:nvPr>
            <p:ph idx="1"/>
          </p:nvPr>
        </p:nvSpPr>
        <p:spPr>
          <a:xfrm>
            <a:off x="581192" y="2180495"/>
            <a:ext cx="11029615" cy="4406735"/>
          </a:xfrm>
        </p:spPr>
        <p:txBody>
          <a:bodyPr anchor="t">
            <a:normAutofit/>
          </a:bodyPr>
          <a:lstStyle/>
          <a:p>
            <a:r>
              <a:rPr lang="en-US" dirty="0"/>
              <a:t>Due to the extremely high amount of data, the linear regression was limited in several ways:</a:t>
            </a:r>
          </a:p>
          <a:p>
            <a:pPr lvl="1"/>
            <a:r>
              <a:rPr lang="en-US" dirty="0"/>
              <a:t>P-Values became extremely small. This created a situation where it was difficult to determine what features were significant</a:t>
            </a:r>
          </a:p>
          <a:p>
            <a:pPr lvl="2"/>
            <a:r>
              <a:rPr lang="en-US" sz="1600" dirty="0"/>
              <a:t>When the dataset is that large, every feature becomes significant</a:t>
            </a:r>
          </a:p>
          <a:p>
            <a:pPr lvl="1"/>
            <a:r>
              <a:rPr lang="en-US" dirty="0"/>
              <a:t>The large amount of data resulted in very high error values for the model</a:t>
            </a:r>
          </a:p>
          <a:p>
            <a:pPr lvl="1"/>
            <a:r>
              <a:rPr lang="en-US" dirty="0"/>
              <a:t>It would be difficult to find and eliminate every single outlier</a:t>
            </a:r>
          </a:p>
          <a:p>
            <a:r>
              <a:rPr lang="en-US" dirty="0"/>
              <a:t>Only data from January 2019 to June 2020 was used. A better model would have included more years</a:t>
            </a:r>
          </a:p>
          <a:p>
            <a:r>
              <a:rPr lang="en-US" dirty="0"/>
              <a:t>Because a linear regression model was used, features that were non-linear would not have been predicted well by the model</a:t>
            </a:r>
          </a:p>
          <a:p>
            <a:r>
              <a:rPr lang="en-US" dirty="0"/>
              <a:t>Certain features were not taken into consideration, which would be important for a dataset of this size, e.g. weather and presence of big events like basketball games or concerts</a:t>
            </a:r>
          </a:p>
          <a:p>
            <a:r>
              <a:rPr lang="en-US" dirty="0"/>
              <a:t>I personally don’t know how New York Taxis work, or what all the surcharges on their website mean or how they are applied. There could have been error during the data preparation stage</a:t>
            </a:r>
          </a:p>
          <a:p>
            <a:endParaRPr lang="en-US" dirty="0"/>
          </a:p>
          <a:p>
            <a:pPr lvl="1"/>
            <a:endParaRPr lang="en-US" dirty="0"/>
          </a:p>
        </p:txBody>
      </p:sp>
    </p:spTree>
    <p:extLst>
      <p:ext uri="{BB962C8B-B14F-4D97-AF65-F5344CB8AC3E}">
        <p14:creationId xmlns:p14="http://schemas.microsoft.com/office/powerpoint/2010/main" val="195298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8663-9515-4BF9-AC49-08058B79514B}"/>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83665CB6-C050-451D-B2DB-D7180C83BF1E}"/>
              </a:ext>
            </a:extLst>
          </p:cNvPr>
          <p:cNvSpPr>
            <a:spLocks noGrp="1"/>
          </p:cNvSpPr>
          <p:nvPr>
            <p:ph idx="1"/>
          </p:nvPr>
        </p:nvSpPr>
        <p:spPr>
          <a:xfrm>
            <a:off x="581192" y="1967432"/>
            <a:ext cx="5514808" cy="4371224"/>
          </a:xfrm>
        </p:spPr>
        <p:txBody>
          <a:bodyPr anchor="t">
            <a:normAutofit/>
          </a:bodyPr>
          <a:lstStyle/>
          <a:p>
            <a:pPr marL="0" indent="0">
              <a:buNone/>
            </a:pPr>
            <a:r>
              <a:rPr lang="en-US" sz="2000" b="1" dirty="0"/>
              <a:t>Goal: </a:t>
            </a:r>
            <a:r>
              <a:rPr lang="en-US" sz="2000" dirty="0"/>
              <a:t>to develop an improved model for predicting Ryde taxi fares based on New York City TLC Data</a:t>
            </a:r>
          </a:p>
          <a:p>
            <a:pPr marL="0" indent="0">
              <a:buNone/>
            </a:pPr>
            <a:r>
              <a:rPr lang="en-US" sz="2000" b="1" dirty="0"/>
              <a:t>Strategy</a:t>
            </a:r>
          </a:p>
          <a:p>
            <a:r>
              <a:rPr lang="en-US" sz="2000" u="sng" dirty="0"/>
              <a:t>Collect data</a:t>
            </a:r>
            <a:r>
              <a:rPr lang="en-US" sz="2000" dirty="0"/>
              <a:t> from TLC trip records</a:t>
            </a:r>
          </a:p>
          <a:p>
            <a:r>
              <a:rPr lang="en-US" sz="2000" u="sng" dirty="0"/>
              <a:t>Clean and process data</a:t>
            </a:r>
            <a:r>
              <a:rPr lang="en-US" sz="2000" dirty="0"/>
              <a:t> for modelling and analysis</a:t>
            </a:r>
          </a:p>
          <a:p>
            <a:r>
              <a:rPr lang="en-US" sz="2000" u="sng" dirty="0"/>
              <a:t>Evaluate and adjust models</a:t>
            </a:r>
            <a:r>
              <a:rPr lang="en-US" sz="2000" dirty="0"/>
              <a:t> based on model statistics</a:t>
            </a:r>
          </a:p>
          <a:p>
            <a:r>
              <a:rPr lang="en-US" sz="2000" u="sng" dirty="0"/>
              <a:t>Identify significant features</a:t>
            </a:r>
            <a:r>
              <a:rPr lang="en-US" sz="2000" dirty="0"/>
              <a:t> contributing to taxi fare price</a:t>
            </a:r>
          </a:p>
          <a:p>
            <a:r>
              <a:rPr lang="en-US" sz="2000" u="sng" dirty="0"/>
              <a:t>Recommend business strategies</a:t>
            </a:r>
            <a:r>
              <a:rPr lang="en-US" sz="2000" dirty="0"/>
              <a:t> based on results</a:t>
            </a:r>
          </a:p>
          <a:p>
            <a:endParaRPr lang="en-US" dirty="0"/>
          </a:p>
        </p:txBody>
      </p:sp>
      <p:graphicFrame>
        <p:nvGraphicFramePr>
          <p:cNvPr id="4" name="Table 4">
            <a:extLst>
              <a:ext uri="{FF2B5EF4-FFF2-40B4-BE49-F238E27FC236}">
                <a16:creationId xmlns:a16="http://schemas.microsoft.com/office/drawing/2014/main" id="{314E9892-EF2A-4CCE-941C-E7CA2418C763}"/>
              </a:ext>
            </a:extLst>
          </p:cNvPr>
          <p:cNvGraphicFramePr>
            <a:graphicFrameLocks noGrp="1"/>
          </p:cNvGraphicFramePr>
          <p:nvPr>
            <p:extLst>
              <p:ext uri="{D42A27DB-BD31-4B8C-83A1-F6EECF244321}">
                <p14:modId xmlns:p14="http://schemas.microsoft.com/office/powerpoint/2010/main" val="3726831624"/>
              </p:ext>
            </p:extLst>
          </p:nvPr>
        </p:nvGraphicFramePr>
        <p:xfrm>
          <a:off x="7527279" y="2906181"/>
          <a:ext cx="4083527" cy="2047473"/>
        </p:xfrm>
        <a:graphic>
          <a:graphicData uri="http://schemas.openxmlformats.org/drawingml/2006/table">
            <a:tbl>
              <a:tblPr bandRow="1">
                <a:tableStyleId>{5C22544A-7EE6-4342-B048-85BDC9FD1C3A}</a:tableStyleId>
              </a:tblPr>
              <a:tblGrid>
                <a:gridCol w="4083527">
                  <a:extLst>
                    <a:ext uri="{9D8B030D-6E8A-4147-A177-3AD203B41FA5}">
                      <a16:colId xmlns:a16="http://schemas.microsoft.com/office/drawing/2014/main" val="2534204343"/>
                    </a:ext>
                  </a:extLst>
                </a:gridCol>
              </a:tblGrid>
              <a:tr h="682491">
                <a:tc>
                  <a:txBody>
                    <a:bodyPr/>
                    <a:lstStyle/>
                    <a:p>
                      <a:pPr algn="ctr"/>
                      <a:r>
                        <a:rPr lang="en-US" dirty="0"/>
                        <a:t>Yellow and Green taxi trip records</a:t>
                      </a:r>
                    </a:p>
                  </a:txBody>
                  <a:tcPr anchor="ctr"/>
                </a:tc>
                <a:extLst>
                  <a:ext uri="{0D108BD9-81ED-4DB2-BD59-A6C34878D82A}">
                    <a16:rowId xmlns:a16="http://schemas.microsoft.com/office/drawing/2014/main" val="2656564672"/>
                  </a:ext>
                </a:extLst>
              </a:tr>
              <a:tr h="682491">
                <a:tc>
                  <a:txBody>
                    <a:bodyPr/>
                    <a:lstStyle/>
                    <a:p>
                      <a:pPr algn="ctr"/>
                      <a:r>
                        <a:rPr lang="en-US" dirty="0"/>
                        <a:t>January 2019 – June 2020</a:t>
                      </a:r>
                    </a:p>
                  </a:txBody>
                  <a:tcPr anchor="ctr"/>
                </a:tc>
                <a:extLst>
                  <a:ext uri="{0D108BD9-81ED-4DB2-BD59-A6C34878D82A}">
                    <a16:rowId xmlns:a16="http://schemas.microsoft.com/office/drawing/2014/main" val="239580769"/>
                  </a:ext>
                </a:extLst>
              </a:tr>
              <a:tr h="682491">
                <a:tc>
                  <a:txBody>
                    <a:bodyPr/>
                    <a:lstStyle/>
                    <a:p>
                      <a:pPr algn="ctr"/>
                      <a:r>
                        <a:rPr lang="en-US" dirty="0"/>
                        <a:t>~100 Million taxi trips</a:t>
                      </a:r>
                    </a:p>
                  </a:txBody>
                  <a:tcPr anchor="ctr"/>
                </a:tc>
                <a:extLst>
                  <a:ext uri="{0D108BD9-81ED-4DB2-BD59-A6C34878D82A}">
                    <a16:rowId xmlns:a16="http://schemas.microsoft.com/office/drawing/2014/main" val="526947577"/>
                  </a:ext>
                </a:extLst>
              </a:tr>
            </a:tbl>
          </a:graphicData>
        </a:graphic>
      </p:graphicFrame>
      <p:sp>
        <p:nvSpPr>
          <p:cNvPr id="6" name="TextBox 5">
            <a:extLst>
              <a:ext uri="{FF2B5EF4-FFF2-40B4-BE49-F238E27FC236}">
                <a16:creationId xmlns:a16="http://schemas.microsoft.com/office/drawing/2014/main" id="{570A44A4-1A08-4FEC-BFBE-BFCC8E4FBDD6}"/>
              </a:ext>
            </a:extLst>
          </p:cNvPr>
          <p:cNvSpPr txBox="1"/>
          <p:nvPr/>
        </p:nvSpPr>
        <p:spPr>
          <a:xfrm>
            <a:off x="7527279" y="2236776"/>
            <a:ext cx="4083527" cy="584775"/>
          </a:xfrm>
          <a:prstGeom prst="rect">
            <a:avLst/>
          </a:prstGeom>
          <a:solidFill>
            <a:schemeClr val="accent1"/>
          </a:solidFill>
        </p:spPr>
        <p:txBody>
          <a:bodyPr wrap="square" rtlCol="0">
            <a:spAutoFit/>
          </a:bodyPr>
          <a:lstStyle/>
          <a:p>
            <a:pPr algn="ctr"/>
            <a:r>
              <a:rPr lang="en-US" sz="3200" b="1" dirty="0"/>
              <a:t>Data Set</a:t>
            </a:r>
          </a:p>
        </p:txBody>
      </p:sp>
      <p:sp>
        <p:nvSpPr>
          <p:cNvPr id="7" name="TextBox 6">
            <a:extLst>
              <a:ext uri="{FF2B5EF4-FFF2-40B4-BE49-F238E27FC236}">
                <a16:creationId xmlns:a16="http://schemas.microsoft.com/office/drawing/2014/main" id="{71E59967-1A01-4834-851E-9255497D39F4}"/>
              </a:ext>
            </a:extLst>
          </p:cNvPr>
          <p:cNvSpPr txBox="1"/>
          <p:nvPr/>
        </p:nvSpPr>
        <p:spPr>
          <a:xfrm>
            <a:off x="7527279" y="5293295"/>
            <a:ext cx="4083527" cy="369332"/>
          </a:xfrm>
          <a:prstGeom prst="rect">
            <a:avLst/>
          </a:prstGeom>
          <a:solidFill>
            <a:schemeClr val="accent1"/>
          </a:solidFill>
        </p:spPr>
        <p:txBody>
          <a:bodyPr wrap="square" rtlCol="0">
            <a:spAutoFit/>
          </a:bodyPr>
          <a:lstStyle/>
          <a:p>
            <a:pPr algn="ctr"/>
            <a:r>
              <a:rPr lang="en-US" b="1" dirty="0"/>
              <a:t>Full Data Source:</a:t>
            </a:r>
          </a:p>
        </p:txBody>
      </p:sp>
      <p:sp>
        <p:nvSpPr>
          <p:cNvPr id="8" name="TextBox 7">
            <a:extLst>
              <a:ext uri="{FF2B5EF4-FFF2-40B4-BE49-F238E27FC236}">
                <a16:creationId xmlns:a16="http://schemas.microsoft.com/office/drawing/2014/main" id="{96CCFF18-F674-470C-A728-598F2D72E5C3}"/>
              </a:ext>
            </a:extLst>
          </p:cNvPr>
          <p:cNvSpPr txBox="1"/>
          <p:nvPr/>
        </p:nvSpPr>
        <p:spPr>
          <a:xfrm>
            <a:off x="7527279" y="5725269"/>
            <a:ext cx="4083527" cy="276999"/>
          </a:xfrm>
          <a:prstGeom prst="rect">
            <a:avLst/>
          </a:prstGeom>
          <a:solidFill>
            <a:schemeClr val="accent6">
              <a:lumMod val="20000"/>
              <a:lumOff val="80000"/>
            </a:schemeClr>
          </a:solidFill>
        </p:spPr>
        <p:txBody>
          <a:bodyPr wrap="square" rtlCol="0">
            <a:spAutoFit/>
          </a:bodyPr>
          <a:lstStyle/>
          <a:p>
            <a:pPr algn="ctr"/>
            <a:r>
              <a:rPr lang="en-US" sz="1200" dirty="0"/>
              <a:t>https://www1.nyc.gov/site/tlc/about/tlc-trip-record-data.page</a:t>
            </a:r>
          </a:p>
        </p:txBody>
      </p:sp>
    </p:spTree>
    <p:extLst>
      <p:ext uri="{BB962C8B-B14F-4D97-AF65-F5344CB8AC3E}">
        <p14:creationId xmlns:p14="http://schemas.microsoft.com/office/powerpoint/2010/main" val="135457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C726-FCA4-41B3-ADB8-77063308CB76}"/>
              </a:ext>
            </a:extLst>
          </p:cNvPr>
          <p:cNvSpPr>
            <a:spLocks noGrp="1"/>
          </p:cNvSpPr>
          <p:nvPr>
            <p:ph type="title"/>
          </p:nvPr>
        </p:nvSpPr>
        <p:spPr/>
        <p:txBody>
          <a:bodyPr/>
          <a:lstStyle/>
          <a:p>
            <a:r>
              <a:rPr lang="en-US" dirty="0"/>
              <a:t>Data Description, processing, cleansing, Selection</a:t>
            </a:r>
          </a:p>
        </p:txBody>
      </p:sp>
      <p:graphicFrame>
        <p:nvGraphicFramePr>
          <p:cNvPr id="6" name="Table 6">
            <a:extLst>
              <a:ext uri="{FF2B5EF4-FFF2-40B4-BE49-F238E27FC236}">
                <a16:creationId xmlns:a16="http://schemas.microsoft.com/office/drawing/2014/main" id="{A79F8865-375F-4AFE-A835-00AE282D1B64}"/>
              </a:ext>
            </a:extLst>
          </p:cNvPr>
          <p:cNvGraphicFramePr>
            <a:graphicFrameLocks noGrp="1"/>
          </p:cNvGraphicFramePr>
          <p:nvPr>
            <p:ph idx="1"/>
            <p:extLst>
              <p:ext uri="{D42A27DB-BD31-4B8C-83A1-F6EECF244321}">
                <p14:modId xmlns:p14="http://schemas.microsoft.com/office/powerpoint/2010/main" val="625009783"/>
              </p:ext>
            </p:extLst>
          </p:nvPr>
        </p:nvGraphicFramePr>
        <p:xfrm>
          <a:off x="581192" y="1950404"/>
          <a:ext cx="11029950" cy="4632960"/>
        </p:xfrm>
        <a:graphic>
          <a:graphicData uri="http://schemas.openxmlformats.org/drawingml/2006/table">
            <a:tbl>
              <a:tblPr firstRow="1" bandRow="1">
                <a:tableStyleId>{5C22544A-7EE6-4342-B048-85BDC9FD1C3A}</a:tableStyleId>
              </a:tblPr>
              <a:tblGrid>
                <a:gridCol w="2614936">
                  <a:extLst>
                    <a:ext uri="{9D8B030D-6E8A-4147-A177-3AD203B41FA5}">
                      <a16:colId xmlns:a16="http://schemas.microsoft.com/office/drawing/2014/main" val="2972370003"/>
                    </a:ext>
                  </a:extLst>
                </a:gridCol>
                <a:gridCol w="8415014">
                  <a:extLst>
                    <a:ext uri="{9D8B030D-6E8A-4147-A177-3AD203B41FA5}">
                      <a16:colId xmlns:a16="http://schemas.microsoft.com/office/drawing/2014/main" val="32677716"/>
                    </a:ext>
                  </a:extLst>
                </a:gridCol>
              </a:tblGrid>
              <a:tr h="340035">
                <a:tc>
                  <a:txBody>
                    <a:bodyPr/>
                    <a:lstStyle/>
                    <a:p>
                      <a:r>
                        <a:rPr lang="en-US" dirty="0"/>
                        <a:t>Data</a:t>
                      </a:r>
                    </a:p>
                  </a:txBody>
                  <a:tcPr/>
                </a:tc>
                <a:tc>
                  <a:txBody>
                    <a:bodyPr/>
                    <a:lstStyle/>
                    <a:p>
                      <a:r>
                        <a:rPr lang="en-US" dirty="0"/>
                        <a:t>Description, Processing, Cleaning, Selection</a:t>
                      </a:r>
                    </a:p>
                  </a:txBody>
                  <a:tcPr/>
                </a:tc>
                <a:extLst>
                  <a:ext uri="{0D108BD9-81ED-4DB2-BD59-A6C34878D82A}">
                    <a16:rowId xmlns:a16="http://schemas.microsoft.com/office/drawing/2014/main" val="3433585452"/>
                  </a:ext>
                </a:extLst>
              </a:tr>
              <a:tr h="338590">
                <a:tc>
                  <a:txBody>
                    <a:bodyPr/>
                    <a:lstStyle/>
                    <a:p>
                      <a:r>
                        <a:rPr lang="en-US" dirty="0"/>
                        <a:t>Vendor ID</a:t>
                      </a:r>
                    </a:p>
                  </a:txBody>
                  <a:tcPr anchor="ctr"/>
                </a:tc>
                <a:tc>
                  <a:txBody>
                    <a:bodyPr/>
                    <a:lstStyle/>
                    <a:p>
                      <a:r>
                        <a:rPr lang="en-US" sz="1400" dirty="0"/>
                        <a:t>Code indicating LPEP provider that provided the record. Removed from dataset due to no relation to trip fare.</a:t>
                      </a:r>
                    </a:p>
                  </a:txBody>
                  <a:tcPr anchor="ctr"/>
                </a:tc>
                <a:extLst>
                  <a:ext uri="{0D108BD9-81ED-4DB2-BD59-A6C34878D82A}">
                    <a16:rowId xmlns:a16="http://schemas.microsoft.com/office/drawing/2014/main" val="917450389"/>
                  </a:ext>
                </a:extLst>
              </a:tr>
              <a:tr h="507472">
                <a:tc>
                  <a:txBody>
                    <a:bodyPr/>
                    <a:lstStyle/>
                    <a:p>
                      <a:r>
                        <a:rPr lang="en-US" dirty="0"/>
                        <a:t>Pickup/Dropoff Datetime</a:t>
                      </a:r>
                    </a:p>
                  </a:txBody>
                  <a:tcPr anchor="ctr"/>
                </a:tc>
                <a:tc>
                  <a:txBody>
                    <a:bodyPr/>
                    <a:lstStyle/>
                    <a:p>
                      <a:r>
                        <a:rPr lang="en-US" sz="1400" dirty="0"/>
                        <a:t>Date and time when the taxi meter was engaged and disengaged. Null values and values that lied outside the dataset specification of Jan 2019 through Jun 2020 were removed. Removed dropoff times at 00:00:00 (appeared to be related to a bug that automatically turned off the meter at midnight if driver forgot to stop meter).</a:t>
                      </a:r>
                    </a:p>
                  </a:txBody>
                  <a:tcPr anchor="ctr"/>
                </a:tc>
                <a:extLst>
                  <a:ext uri="{0D108BD9-81ED-4DB2-BD59-A6C34878D82A}">
                    <a16:rowId xmlns:a16="http://schemas.microsoft.com/office/drawing/2014/main" val="1040992884"/>
                  </a:ext>
                </a:extLst>
              </a:tr>
              <a:tr h="507472">
                <a:tc>
                  <a:txBody>
                    <a:bodyPr/>
                    <a:lstStyle/>
                    <a:p>
                      <a:r>
                        <a:rPr lang="en-US" dirty="0"/>
                        <a:t>Passenger Count</a:t>
                      </a:r>
                    </a:p>
                  </a:txBody>
                  <a:tcPr anchor="ctr"/>
                </a:tc>
                <a:tc>
                  <a:txBody>
                    <a:bodyPr/>
                    <a:lstStyle/>
                    <a:p>
                      <a:r>
                        <a:rPr lang="en-US" sz="1400" dirty="0"/>
                        <a:t>Number of passengers in vehicle specified by driver. Passenger counts over 8 were removed due to possible driver error. Null values removed.</a:t>
                      </a:r>
                    </a:p>
                  </a:txBody>
                  <a:tcPr anchor="ctr"/>
                </a:tc>
                <a:extLst>
                  <a:ext uri="{0D108BD9-81ED-4DB2-BD59-A6C34878D82A}">
                    <a16:rowId xmlns:a16="http://schemas.microsoft.com/office/drawing/2014/main" val="1986265455"/>
                  </a:ext>
                </a:extLst>
              </a:tr>
              <a:tr h="507472">
                <a:tc>
                  <a:txBody>
                    <a:bodyPr/>
                    <a:lstStyle/>
                    <a:p>
                      <a:r>
                        <a:rPr lang="en-US" dirty="0"/>
                        <a:t>Trip Distance</a:t>
                      </a:r>
                    </a:p>
                  </a:txBody>
                  <a:tcPr anchor="ctr"/>
                </a:tc>
                <a:tc>
                  <a:txBody>
                    <a:bodyPr/>
                    <a:lstStyle/>
                    <a:p>
                      <a:r>
                        <a:rPr lang="en-US" sz="1400" dirty="0"/>
                        <a:t>Trip distance in miles reported by the taximeter. Negative trip distances, 0 trip distances, and trip distances over 100 miles were removed. Null values removed.</a:t>
                      </a:r>
                    </a:p>
                  </a:txBody>
                  <a:tcPr anchor="ctr"/>
                </a:tc>
                <a:extLst>
                  <a:ext uri="{0D108BD9-81ED-4DB2-BD59-A6C34878D82A}">
                    <a16:rowId xmlns:a16="http://schemas.microsoft.com/office/drawing/2014/main" val="530823823"/>
                  </a:ext>
                </a:extLst>
              </a:tr>
              <a:tr h="507472">
                <a:tc>
                  <a:txBody>
                    <a:bodyPr/>
                    <a:lstStyle/>
                    <a:p>
                      <a:r>
                        <a:rPr lang="en-US" dirty="0"/>
                        <a:t>Pickup/Dropoff Location</a:t>
                      </a:r>
                    </a:p>
                  </a:txBody>
                  <a:tcPr anchor="ctr"/>
                </a:tc>
                <a:tc>
                  <a:txBody>
                    <a:bodyPr/>
                    <a:lstStyle/>
                    <a:p>
                      <a:r>
                        <a:rPr lang="en-US" sz="1400" dirty="0"/>
                        <a:t>One of 265 TLC Taxi Zones in which the taximeter was engaged and disengaged. Removed from dataset due to too many zones for analysis.</a:t>
                      </a:r>
                    </a:p>
                  </a:txBody>
                  <a:tcPr anchor="ctr"/>
                </a:tc>
                <a:extLst>
                  <a:ext uri="{0D108BD9-81ED-4DB2-BD59-A6C34878D82A}">
                    <a16:rowId xmlns:a16="http://schemas.microsoft.com/office/drawing/2014/main" val="4114405152"/>
                  </a:ext>
                </a:extLst>
              </a:tr>
              <a:tr h="507472">
                <a:tc>
                  <a:txBody>
                    <a:bodyPr/>
                    <a:lstStyle/>
                    <a:p>
                      <a:r>
                        <a:rPr lang="en-US" dirty="0"/>
                        <a:t>Rate Code ID</a:t>
                      </a:r>
                    </a:p>
                  </a:txBody>
                  <a:tcPr anchor="ctr"/>
                </a:tc>
                <a:tc>
                  <a:txBody>
                    <a:bodyPr/>
                    <a:lstStyle/>
                    <a:p>
                      <a:r>
                        <a:rPr lang="en-US" sz="1400" dirty="0"/>
                        <a:t>Final rate code in effect at end of trip (1 = Standard, 2 = JFK, 3 = Newark, 4 = Nassau or Westchester, 5 = Negotiated fare, 6 = Group Ride). Un-coded values removed.</a:t>
                      </a:r>
                    </a:p>
                  </a:txBody>
                  <a:tcPr anchor="ctr"/>
                </a:tc>
                <a:extLst>
                  <a:ext uri="{0D108BD9-81ED-4DB2-BD59-A6C34878D82A}">
                    <a16:rowId xmlns:a16="http://schemas.microsoft.com/office/drawing/2014/main" val="2209622543"/>
                  </a:ext>
                </a:extLst>
              </a:tr>
              <a:tr h="231466">
                <a:tc>
                  <a:txBody>
                    <a:bodyPr/>
                    <a:lstStyle/>
                    <a:p>
                      <a:r>
                        <a:rPr lang="en-US" dirty="0"/>
                        <a:t>Store and Forward Flag</a:t>
                      </a:r>
                    </a:p>
                  </a:txBody>
                  <a:tcPr anchor="ctr"/>
                </a:tc>
                <a:tc>
                  <a:txBody>
                    <a:bodyPr/>
                    <a:lstStyle/>
                    <a:p>
                      <a:r>
                        <a:rPr lang="en-US" sz="1400" dirty="0"/>
                        <a:t>Indication whether trip record was held in vehicle memory. Removed from dataset due to no effect on trip fare.</a:t>
                      </a:r>
                    </a:p>
                  </a:txBody>
                  <a:tcPr anchor="ctr"/>
                </a:tc>
                <a:extLst>
                  <a:ext uri="{0D108BD9-81ED-4DB2-BD59-A6C34878D82A}">
                    <a16:rowId xmlns:a16="http://schemas.microsoft.com/office/drawing/2014/main" val="3205315748"/>
                  </a:ext>
                </a:extLst>
              </a:tr>
              <a:tr h="117956">
                <a:tc>
                  <a:txBody>
                    <a:bodyPr/>
                    <a:lstStyle/>
                    <a:p>
                      <a:r>
                        <a:rPr lang="en-US" dirty="0"/>
                        <a:t>Payment Type</a:t>
                      </a:r>
                    </a:p>
                  </a:txBody>
                  <a:tcPr anchor="ctr"/>
                </a:tc>
                <a:tc>
                  <a:txBody>
                    <a:bodyPr/>
                    <a:lstStyle/>
                    <a:p>
                      <a:r>
                        <a:rPr lang="en-US" sz="1400" dirty="0"/>
                        <a:t>Numeric code signifying how the passenger paid for the trip. Removed from dataset due to no effect on trip fare.</a:t>
                      </a:r>
                    </a:p>
                  </a:txBody>
                  <a:tcPr anchor="ctr"/>
                </a:tc>
                <a:extLst>
                  <a:ext uri="{0D108BD9-81ED-4DB2-BD59-A6C34878D82A}">
                    <a16:rowId xmlns:a16="http://schemas.microsoft.com/office/drawing/2014/main" val="3481167598"/>
                  </a:ext>
                </a:extLst>
              </a:tr>
              <a:tr h="117956">
                <a:tc>
                  <a:txBody>
                    <a:bodyPr/>
                    <a:lstStyle/>
                    <a:p>
                      <a:r>
                        <a:rPr lang="en-US" dirty="0"/>
                        <a:t>Trip Type</a:t>
                      </a:r>
                    </a:p>
                  </a:txBody>
                  <a:tcPr anchor="ctr"/>
                </a:tc>
                <a:tc>
                  <a:txBody>
                    <a:bodyPr/>
                    <a:lstStyle/>
                    <a:p>
                      <a:r>
                        <a:rPr lang="en-US" sz="1400" dirty="0"/>
                        <a:t>Whether trip was Yellow, Green Street-Hail, or Green Dispatch</a:t>
                      </a:r>
                    </a:p>
                  </a:txBody>
                  <a:tcPr anchor="ctr"/>
                </a:tc>
                <a:extLst>
                  <a:ext uri="{0D108BD9-81ED-4DB2-BD59-A6C34878D82A}">
                    <a16:rowId xmlns:a16="http://schemas.microsoft.com/office/drawing/2014/main" val="3712953082"/>
                  </a:ext>
                </a:extLst>
              </a:tr>
            </a:tbl>
          </a:graphicData>
        </a:graphic>
      </p:graphicFrame>
    </p:spTree>
    <p:extLst>
      <p:ext uri="{BB962C8B-B14F-4D97-AF65-F5344CB8AC3E}">
        <p14:creationId xmlns:p14="http://schemas.microsoft.com/office/powerpoint/2010/main" val="11903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C726-FCA4-41B3-ADB8-77063308CB76}"/>
              </a:ext>
            </a:extLst>
          </p:cNvPr>
          <p:cNvSpPr>
            <a:spLocks noGrp="1"/>
          </p:cNvSpPr>
          <p:nvPr>
            <p:ph type="title"/>
          </p:nvPr>
        </p:nvSpPr>
        <p:spPr/>
        <p:txBody>
          <a:bodyPr/>
          <a:lstStyle/>
          <a:p>
            <a:r>
              <a:rPr lang="en-US" dirty="0"/>
              <a:t>Data Description, processing, cleansing, Selection (cont.)</a:t>
            </a:r>
          </a:p>
        </p:txBody>
      </p:sp>
      <p:graphicFrame>
        <p:nvGraphicFramePr>
          <p:cNvPr id="6" name="Table 6">
            <a:extLst>
              <a:ext uri="{FF2B5EF4-FFF2-40B4-BE49-F238E27FC236}">
                <a16:creationId xmlns:a16="http://schemas.microsoft.com/office/drawing/2014/main" id="{A79F8865-375F-4AFE-A835-00AE282D1B64}"/>
              </a:ext>
            </a:extLst>
          </p:cNvPr>
          <p:cNvGraphicFramePr>
            <a:graphicFrameLocks noGrp="1"/>
          </p:cNvGraphicFramePr>
          <p:nvPr>
            <p:ph idx="1"/>
            <p:extLst>
              <p:ext uri="{D42A27DB-BD31-4B8C-83A1-F6EECF244321}">
                <p14:modId xmlns:p14="http://schemas.microsoft.com/office/powerpoint/2010/main" val="2187860901"/>
              </p:ext>
            </p:extLst>
          </p:nvPr>
        </p:nvGraphicFramePr>
        <p:xfrm>
          <a:off x="581192" y="1950405"/>
          <a:ext cx="11029950" cy="4460196"/>
        </p:xfrm>
        <a:graphic>
          <a:graphicData uri="http://schemas.openxmlformats.org/drawingml/2006/table">
            <a:tbl>
              <a:tblPr firstRow="1" bandRow="1">
                <a:tableStyleId>{5C22544A-7EE6-4342-B048-85BDC9FD1C3A}</a:tableStyleId>
              </a:tblPr>
              <a:tblGrid>
                <a:gridCol w="2614936">
                  <a:extLst>
                    <a:ext uri="{9D8B030D-6E8A-4147-A177-3AD203B41FA5}">
                      <a16:colId xmlns:a16="http://schemas.microsoft.com/office/drawing/2014/main" val="2972370003"/>
                    </a:ext>
                  </a:extLst>
                </a:gridCol>
                <a:gridCol w="8415014">
                  <a:extLst>
                    <a:ext uri="{9D8B030D-6E8A-4147-A177-3AD203B41FA5}">
                      <a16:colId xmlns:a16="http://schemas.microsoft.com/office/drawing/2014/main" val="32677716"/>
                    </a:ext>
                  </a:extLst>
                </a:gridCol>
              </a:tblGrid>
              <a:tr h="314310">
                <a:tc>
                  <a:txBody>
                    <a:bodyPr/>
                    <a:lstStyle/>
                    <a:p>
                      <a:r>
                        <a:rPr lang="en-US" dirty="0"/>
                        <a:t>Data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Description, Processing, Cleaning, Selection</a:t>
                      </a:r>
                    </a:p>
                  </a:txBody>
                  <a:tcPr/>
                </a:tc>
                <a:extLst>
                  <a:ext uri="{0D108BD9-81ED-4DB2-BD59-A6C34878D82A}">
                    <a16:rowId xmlns:a16="http://schemas.microsoft.com/office/drawing/2014/main" val="3433585452"/>
                  </a:ext>
                </a:extLst>
              </a:tr>
              <a:tr h="507472">
                <a:tc>
                  <a:txBody>
                    <a:bodyPr/>
                    <a:lstStyle/>
                    <a:p>
                      <a:r>
                        <a:rPr lang="en-US" dirty="0"/>
                        <a:t>Surcharge/Tax/Tips/Tolls</a:t>
                      </a:r>
                    </a:p>
                  </a:txBody>
                  <a:tcPr anchor="ctr"/>
                </a:tc>
                <a:tc>
                  <a:txBody>
                    <a:bodyPr/>
                    <a:lstStyle/>
                    <a:p>
                      <a:r>
                        <a:rPr lang="en-US" sz="1400" dirty="0"/>
                        <a:t>Additional fees, taxes and tips applied on top of the taxi fare. Removed from dataset because amounts are added after calculating trip fare</a:t>
                      </a:r>
                    </a:p>
                  </a:txBody>
                  <a:tcPr anchor="ctr"/>
                </a:tc>
                <a:extLst>
                  <a:ext uri="{0D108BD9-81ED-4DB2-BD59-A6C34878D82A}">
                    <a16:rowId xmlns:a16="http://schemas.microsoft.com/office/drawing/2014/main" val="1040992884"/>
                  </a:ext>
                </a:extLst>
              </a:tr>
              <a:tr h="507472">
                <a:tc>
                  <a:txBody>
                    <a:bodyPr/>
                    <a:lstStyle/>
                    <a:p>
                      <a:r>
                        <a:rPr lang="en-US" dirty="0"/>
                        <a:t>Trip Time</a:t>
                      </a:r>
                    </a:p>
                  </a:txBody>
                  <a:tcPr anchor="ctr"/>
                </a:tc>
                <a:tc>
                  <a:txBody>
                    <a:bodyPr/>
                    <a:lstStyle/>
                    <a:p>
                      <a:r>
                        <a:rPr lang="en-US" sz="1400" dirty="0"/>
                        <a:t>Time in minutes of taxi trip. Calculated by finding difference between pickup time and dropoff time. Removed all negative trip times, and trip times over 240 minutes. Null values removed.</a:t>
                      </a:r>
                    </a:p>
                  </a:txBody>
                  <a:tcPr anchor="ctr"/>
                </a:tc>
                <a:extLst>
                  <a:ext uri="{0D108BD9-81ED-4DB2-BD59-A6C34878D82A}">
                    <a16:rowId xmlns:a16="http://schemas.microsoft.com/office/drawing/2014/main" val="1849168176"/>
                  </a:ext>
                </a:extLst>
              </a:tr>
              <a:tr h="406356">
                <a:tc>
                  <a:txBody>
                    <a:bodyPr/>
                    <a:lstStyle/>
                    <a:p>
                      <a:r>
                        <a:rPr lang="en-US" dirty="0"/>
                        <a:t>Avg. Trip Speed</a:t>
                      </a:r>
                    </a:p>
                  </a:txBody>
                  <a:tcPr anchor="ctr"/>
                </a:tc>
                <a:tc>
                  <a:txBody>
                    <a:bodyPr/>
                    <a:lstStyle/>
                    <a:p>
                      <a:r>
                        <a:rPr lang="en-US" sz="1400" dirty="0"/>
                        <a:t>Average speed of taxi during trip. Calculated by diving trip distance by trip time. Null values removed.</a:t>
                      </a:r>
                    </a:p>
                  </a:txBody>
                  <a:tcPr anchor="ctr"/>
                </a:tc>
                <a:extLst>
                  <a:ext uri="{0D108BD9-81ED-4DB2-BD59-A6C34878D82A}">
                    <a16:rowId xmlns:a16="http://schemas.microsoft.com/office/drawing/2014/main" val="1986265455"/>
                  </a:ext>
                </a:extLst>
              </a:tr>
              <a:tr h="351645">
                <a:tc>
                  <a:txBody>
                    <a:bodyPr/>
                    <a:lstStyle/>
                    <a:p>
                      <a:r>
                        <a:rPr lang="en-US" dirty="0"/>
                        <a:t>Year</a:t>
                      </a:r>
                    </a:p>
                  </a:txBody>
                  <a:tcPr anchor="ctr"/>
                </a:tc>
                <a:tc>
                  <a:txBody>
                    <a:bodyPr/>
                    <a:lstStyle/>
                    <a:p>
                      <a:r>
                        <a:rPr lang="en-US" sz="1400" dirty="0"/>
                        <a:t>Year of trip taken from pickup datetime.</a:t>
                      </a:r>
                    </a:p>
                  </a:txBody>
                  <a:tcPr anchor="ctr"/>
                </a:tc>
                <a:extLst>
                  <a:ext uri="{0D108BD9-81ED-4DB2-BD59-A6C34878D82A}">
                    <a16:rowId xmlns:a16="http://schemas.microsoft.com/office/drawing/2014/main" val="530823823"/>
                  </a:ext>
                </a:extLst>
              </a:tr>
              <a:tr h="323568">
                <a:tc>
                  <a:txBody>
                    <a:bodyPr/>
                    <a:lstStyle/>
                    <a:p>
                      <a:r>
                        <a:rPr lang="en-US" dirty="0"/>
                        <a:t>Month</a:t>
                      </a:r>
                    </a:p>
                  </a:txBody>
                  <a:tcPr anchor="ctr"/>
                </a:tc>
                <a:tc>
                  <a:txBody>
                    <a:bodyPr/>
                    <a:lstStyle/>
                    <a:p>
                      <a:r>
                        <a:rPr lang="en-US" sz="1400" dirty="0"/>
                        <a:t>Month of trip taken from pickup datetime.</a:t>
                      </a:r>
                    </a:p>
                  </a:txBody>
                  <a:tcPr anchor="ctr"/>
                </a:tc>
                <a:extLst>
                  <a:ext uri="{0D108BD9-81ED-4DB2-BD59-A6C34878D82A}">
                    <a16:rowId xmlns:a16="http://schemas.microsoft.com/office/drawing/2014/main" val="4114405152"/>
                  </a:ext>
                </a:extLst>
              </a:tr>
              <a:tr h="356972">
                <a:tc>
                  <a:txBody>
                    <a:bodyPr/>
                    <a:lstStyle/>
                    <a:p>
                      <a:r>
                        <a:rPr lang="en-US" dirty="0"/>
                        <a:t>Day of Week</a:t>
                      </a:r>
                    </a:p>
                  </a:txBody>
                  <a:tcPr anchor="ctr"/>
                </a:tc>
                <a:tc>
                  <a:txBody>
                    <a:bodyPr/>
                    <a:lstStyle/>
                    <a:p>
                      <a:r>
                        <a:rPr lang="en-US" sz="1400" dirty="0"/>
                        <a:t>Day of the week. Determined by joining a calendar table on pickup datetime.</a:t>
                      </a:r>
                    </a:p>
                  </a:txBody>
                  <a:tcPr anchor="ctr"/>
                </a:tc>
                <a:extLst>
                  <a:ext uri="{0D108BD9-81ED-4DB2-BD59-A6C34878D82A}">
                    <a16:rowId xmlns:a16="http://schemas.microsoft.com/office/drawing/2014/main" val="2209622543"/>
                  </a:ext>
                </a:extLst>
              </a:tr>
              <a:tr h="507472">
                <a:tc>
                  <a:txBody>
                    <a:bodyPr/>
                    <a:lstStyle/>
                    <a:p>
                      <a:r>
                        <a:rPr lang="en-US" dirty="0"/>
                        <a:t>Holiday</a:t>
                      </a:r>
                    </a:p>
                  </a:txBody>
                  <a:tcPr anchor="ctr"/>
                </a:tc>
                <a:tc>
                  <a:txBody>
                    <a:bodyPr/>
                    <a:lstStyle/>
                    <a:p>
                      <a:r>
                        <a:rPr lang="en-US" sz="1400" dirty="0"/>
                        <a:t>Holiday yes/no, as well as specific holiday. Holidays include: New Year/Eve, Memorial Day, Independence Day, Labor Day, Thanksgiving/Day After, Christmas Day/Eve. Determined by joining a calendar table on pickup datetime.</a:t>
                      </a:r>
                    </a:p>
                  </a:txBody>
                  <a:tcPr anchor="ctr"/>
                </a:tc>
                <a:extLst>
                  <a:ext uri="{0D108BD9-81ED-4DB2-BD59-A6C34878D82A}">
                    <a16:rowId xmlns:a16="http://schemas.microsoft.com/office/drawing/2014/main" val="3205315748"/>
                  </a:ext>
                </a:extLst>
              </a:tr>
              <a:tr h="507472">
                <a:tc>
                  <a:txBody>
                    <a:bodyPr/>
                    <a:lstStyle/>
                    <a:p>
                      <a:r>
                        <a:rPr lang="en-US" dirty="0"/>
                        <a:t>Rush Hour</a:t>
                      </a:r>
                    </a:p>
                  </a:txBody>
                  <a:tcPr anchor="ctr"/>
                </a:tc>
                <a:tc>
                  <a:txBody>
                    <a:bodyPr/>
                    <a:lstStyle/>
                    <a:p>
                      <a:r>
                        <a:rPr lang="en-US" sz="1400" dirty="0"/>
                        <a:t>Determined based on pickup time. Rush hour is specified as 06:00 – 10:00 and 15:00 to 19:00 based on Google search.</a:t>
                      </a:r>
                    </a:p>
                  </a:txBody>
                  <a:tcPr anchor="ctr"/>
                </a:tc>
                <a:extLst>
                  <a:ext uri="{0D108BD9-81ED-4DB2-BD59-A6C34878D82A}">
                    <a16:rowId xmlns:a16="http://schemas.microsoft.com/office/drawing/2014/main" val="3100008329"/>
                  </a:ext>
                </a:extLst>
              </a:tr>
              <a:tr h="507472">
                <a:tc>
                  <a:txBody>
                    <a:bodyPr/>
                    <a:lstStyle/>
                    <a:p>
                      <a:r>
                        <a:rPr lang="en-US" b="1" dirty="0"/>
                        <a:t>Fare Amount</a:t>
                      </a:r>
                    </a:p>
                  </a:txBody>
                  <a:tcPr anchor="ctr">
                    <a:solidFill>
                      <a:schemeClr val="accent1">
                        <a:lumMod val="60000"/>
                        <a:lumOff val="40000"/>
                      </a:schemeClr>
                    </a:solidFill>
                  </a:tcPr>
                </a:tc>
                <a:tc>
                  <a:txBody>
                    <a:bodyPr/>
                    <a:lstStyle/>
                    <a:p>
                      <a:r>
                        <a:rPr lang="en-US" sz="1400" dirty="0"/>
                        <a:t>Target variable taxi fare, assessed at end of trip. Fares below base fare, and fares above $100 were removed as outliers. Null values removed.</a:t>
                      </a:r>
                    </a:p>
                  </a:txBody>
                  <a:tcPr anchor="ctr">
                    <a:solidFill>
                      <a:schemeClr val="accent1">
                        <a:lumMod val="60000"/>
                        <a:lumOff val="40000"/>
                      </a:schemeClr>
                    </a:solidFill>
                  </a:tcPr>
                </a:tc>
                <a:extLst>
                  <a:ext uri="{0D108BD9-81ED-4DB2-BD59-A6C34878D82A}">
                    <a16:rowId xmlns:a16="http://schemas.microsoft.com/office/drawing/2014/main" val="1543343747"/>
                  </a:ext>
                </a:extLst>
              </a:tr>
            </a:tbl>
          </a:graphicData>
        </a:graphic>
      </p:graphicFrame>
    </p:spTree>
    <p:extLst>
      <p:ext uri="{BB962C8B-B14F-4D97-AF65-F5344CB8AC3E}">
        <p14:creationId xmlns:p14="http://schemas.microsoft.com/office/powerpoint/2010/main" val="325631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7184-B7B8-4726-9003-BAE8EF9FA9F7}"/>
              </a:ext>
            </a:extLst>
          </p:cNvPr>
          <p:cNvSpPr>
            <a:spLocks noGrp="1"/>
          </p:cNvSpPr>
          <p:nvPr>
            <p:ph type="title"/>
          </p:nvPr>
        </p:nvSpPr>
        <p:spPr/>
        <p:txBody>
          <a:bodyPr/>
          <a:lstStyle/>
          <a:p>
            <a:r>
              <a:rPr lang="en-US" dirty="0"/>
              <a:t>Linear regression model 1</a:t>
            </a:r>
          </a:p>
        </p:txBody>
      </p:sp>
      <p:graphicFrame>
        <p:nvGraphicFramePr>
          <p:cNvPr id="4" name="Table 4">
            <a:extLst>
              <a:ext uri="{FF2B5EF4-FFF2-40B4-BE49-F238E27FC236}">
                <a16:creationId xmlns:a16="http://schemas.microsoft.com/office/drawing/2014/main" id="{5DE7D727-0E74-48E2-8A1B-741398E4D897}"/>
              </a:ext>
            </a:extLst>
          </p:cNvPr>
          <p:cNvGraphicFramePr>
            <a:graphicFrameLocks noGrp="1"/>
          </p:cNvGraphicFramePr>
          <p:nvPr>
            <p:ph idx="1"/>
            <p:extLst>
              <p:ext uri="{D42A27DB-BD31-4B8C-83A1-F6EECF244321}">
                <p14:modId xmlns:p14="http://schemas.microsoft.com/office/powerpoint/2010/main" val="2975662795"/>
              </p:ext>
            </p:extLst>
          </p:nvPr>
        </p:nvGraphicFramePr>
        <p:xfrm>
          <a:off x="7856571" y="2225613"/>
          <a:ext cx="3754237" cy="4023360"/>
        </p:xfrm>
        <a:graphic>
          <a:graphicData uri="http://schemas.openxmlformats.org/drawingml/2006/table">
            <a:tbl>
              <a:tblPr bandRow="1">
                <a:tableStyleId>{5C22544A-7EE6-4342-B048-85BDC9FD1C3A}</a:tableStyleId>
              </a:tblPr>
              <a:tblGrid>
                <a:gridCol w="3754237">
                  <a:extLst>
                    <a:ext uri="{9D8B030D-6E8A-4147-A177-3AD203B41FA5}">
                      <a16:colId xmlns:a16="http://schemas.microsoft.com/office/drawing/2014/main" val="2029904522"/>
                    </a:ext>
                  </a:extLst>
                </a:gridCol>
              </a:tblGrid>
              <a:tr h="347280">
                <a:tc>
                  <a:txBody>
                    <a:bodyPr/>
                    <a:lstStyle/>
                    <a:p>
                      <a:pPr algn="ctr"/>
                      <a:r>
                        <a:rPr lang="en-US" dirty="0"/>
                        <a:t>Trip Distance</a:t>
                      </a:r>
                    </a:p>
                  </a:txBody>
                  <a:tcPr/>
                </a:tc>
                <a:extLst>
                  <a:ext uri="{0D108BD9-81ED-4DB2-BD59-A6C34878D82A}">
                    <a16:rowId xmlns:a16="http://schemas.microsoft.com/office/drawing/2014/main" val="3156093944"/>
                  </a:ext>
                </a:extLst>
              </a:tr>
              <a:tr h="347280">
                <a:tc>
                  <a:txBody>
                    <a:bodyPr/>
                    <a:lstStyle/>
                    <a:p>
                      <a:pPr algn="ctr"/>
                      <a:r>
                        <a:rPr lang="en-US" dirty="0"/>
                        <a:t>Trip Time</a:t>
                      </a:r>
                    </a:p>
                  </a:txBody>
                  <a:tcPr/>
                </a:tc>
                <a:extLst>
                  <a:ext uri="{0D108BD9-81ED-4DB2-BD59-A6C34878D82A}">
                    <a16:rowId xmlns:a16="http://schemas.microsoft.com/office/drawing/2014/main" val="2612456808"/>
                  </a:ext>
                </a:extLst>
              </a:tr>
              <a:tr h="347280">
                <a:tc>
                  <a:txBody>
                    <a:bodyPr/>
                    <a:lstStyle/>
                    <a:p>
                      <a:pPr algn="ctr"/>
                      <a:r>
                        <a:rPr lang="en-US" dirty="0"/>
                        <a:t>Average Speed</a:t>
                      </a:r>
                    </a:p>
                  </a:txBody>
                  <a:tcPr/>
                </a:tc>
                <a:extLst>
                  <a:ext uri="{0D108BD9-81ED-4DB2-BD59-A6C34878D82A}">
                    <a16:rowId xmlns:a16="http://schemas.microsoft.com/office/drawing/2014/main" val="1701315512"/>
                  </a:ext>
                </a:extLst>
              </a:tr>
              <a:tr h="347280">
                <a:tc>
                  <a:txBody>
                    <a:bodyPr/>
                    <a:lstStyle/>
                    <a:p>
                      <a:pPr algn="ctr"/>
                      <a:r>
                        <a:rPr lang="en-US" dirty="0"/>
                        <a:t>Passenger Count</a:t>
                      </a:r>
                    </a:p>
                  </a:txBody>
                  <a:tcPr/>
                </a:tc>
                <a:extLst>
                  <a:ext uri="{0D108BD9-81ED-4DB2-BD59-A6C34878D82A}">
                    <a16:rowId xmlns:a16="http://schemas.microsoft.com/office/drawing/2014/main" val="843902515"/>
                  </a:ext>
                </a:extLst>
              </a:tr>
              <a:tr h="347280">
                <a:tc>
                  <a:txBody>
                    <a:bodyPr/>
                    <a:lstStyle/>
                    <a:p>
                      <a:pPr algn="ctr"/>
                      <a:r>
                        <a:rPr lang="en-US" dirty="0"/>
                        <a:t>Year</a:t>
                      </a:r>
                    </a:p>
                  </a:txBody>
                  <a:tcPr/>
                </a:tc>
                <a:extLst>
                  <a:ext uri="{0D108BD9-81ED-4DB2-BD59-A6C34878D82A}">
                    <a16:rowId xmlns:a16="http://schemas.microsoft.com/office/drawing/2014/main" val="1497464474"/>
                  </a:ext>
                </a:extLst>
              </a:tr>
              <a:tr h="347280">
                <a:tc>
                  <a:txBody>
                    <a:bodyPr/>
                    <a:lstStyle/>
                    <a:p>
                      <a:pPr algn="ctr"/>
                      <a:r>
                        <a:rPr lang="en-US" dirty="0"/>
                        <a:t>Day of Week</a:t>
                      </a:r>
                    </a:p>
                  </a:txBody>
                  <a:tcPr/>
                </a:tc>
                <a:extLst>
                  <a:ext uri="{0D108BD9-81ED-4DB2-BD59-A6C34878D82A}">
                    <a16:rowId xmlns:a16="http://schemas.microsoft.com/office/drawing/2014/main" val="3268248209"/>
                  </a:ext>
                </a:extLst>
              </a:tr>
              <a:tr h="347280">
                <a:tc>
                  <a:txBody>
                    <a:bodyPr/>
                    <a:lstStyle/>
                    <a:p>
                      <a:pPr algn="ctr"/>
                      <a:r>
                        <a:rPr lang="en-US" dirty="0"/>
                        <a:t>Holiday</a:t>
                      </a:r>
                    </a:p>
                  </a:txBody>
                  <a:tcPr/>
                </a:tc>
                <a:extLst>
                  <a:ext uri="{0D108BD9-81ED-4DB2-BD59-A6C34878D82A}">
                    <a16:rowId xmlns:a16="http://schemas.microsoft.com/office/drawing/2014/main" val="124999623"/>
                  </a:ext>
                </a:extLst>
              </a:tr>
              <a:tr h="347280">
                <a:tc>
                  <a:txBody>
                    <a:bodyPr/>
                    <a:lstStyle/>
                    <a:p>
                      <a:pPr algn="ctr"/>
                      <a:r>
                        <a:rPr lang="en-US" dirty="0"/>
                        <a:t>Month</a:t>
                      </a:r>
                    </a:p>
                  </a:txBody>
                  <a:tcPr/>
                </a:tc>
                <a:extLst>
                  <a:ext uri="{0D108BD9-81ED-4DB2-BD59-A6C34878D82A}">
                    <a16:rowId xmlns:a16="http://schemas.microsoft.com/office/drawing/2014/main" val="2967339494"/>
                  </a:ext>
                </a:extLst>
              </a:tr>
              <a:tr h="347280">
                <a:tc>
                  <a:txBody>
                    <a:bodyPr/>
                    <a:lstStyle/>
                    <a:p>
                      <a:pPr algn="ctr"/>
                      <a:r>
                        <a:rPr lang="en-US" dirty="0"/>
                        <a:t>Rush Hour</a:t>
                      </a:r>
                    </a:p>
                  </a:txBody>
                  <a:tcPr/>
                </a:tc>
                <a:extLst>
                  <a:ext uri="{0D108BD9-81ED-4DB2-BD59-A6C34878D82A}">
                    <a16:rowId xmlns:a16="http://schemas.microsoft.com/office/drawing/2014/main" val="2876597221"/>
                  </a:ext>
                </a:extLst>
              </a:tr>
              <a:tr h="347280">
                <a:tc>
                  <a:txBody>
                    <a:bodyPr/>
                    <a:lstStyle/>
                    <a:p>
                      <a:pPr algn="ctr"/>
                      <a:r>
                        <a:rPr lang="en-US" dirty="0"/>
                        <a:t>Rate Code</a:t>
                      </a:r>
                    </a:p>
                  </a:txBody>
                  <a:tcPr/>
                </a:tc>
                <a:extLst>
                  <a:ext uri="{0D108BD9-81ED-4DB2-BD59-A6C34878D82A}">
                    <a16:rowId xmlns:a16="http://schemas.microsoft.com/office/drawing/2014/main" val="1684619103"/>
                  </a:ext>
                </a:extLst>
              </a:tr>
              <a:tr h="347280">
                <a:tc>
                  <a:txBody>
                    <a:bodyPr/>
                    <a:lstStyle/>
                    <a:p>
                      <a:pPr algn="ctr"/>
                      <a:r>
                        <a:rPr lang="en-US" dirty="0"/>
                        <a:t>Trip Type</a:t>
                      </a:r>
                    </a:p>
                  </a:txBody>
                  <a:tcPr/>
                </a:tc>
                <a:extLst>
                  <a:ext uri="{0D108BD9-81ED-4DB2-BD59-A6C34878D82A}">
                    <a16:rowId xmlns:a16="http://schemas.microsoft.com/office/drawing/2014/main" val="2923784665"/>
                  </a:ext>
                </a:extLst>
              </a:tr>
            </a:tbl>
          </a:graphicData>
        </a:graphic>
      </p:graphicFrame>
      <p:sp>
        <p:nvSpPr>
          <p:cNvPr id="6" name="TextBox 5">
            <a:extLst>
              <a:ext uri="{FF2B5EF4-FFF2-40B4-BE49-F238E27FC236}">
                <a16:creationId xmlns:a16="http://schemas.microsoft.com/office/drawing/2014/main" id="{4A59F48F-8DCF-4C3C-91F0-7A54204D50D2}"/>
              </a:ext>
            </a:extLst>
          </p:cNvPr>
          <p:cNvSpPr txBox="1"/>
          <p:nvPr/>
        </p:nvSpPr>
        <p:spPr>
          <a:xfrm rot="10800000">
            <a:off x="7266543" y="2225613"/>
            <a:ext cx="523220" cy="4023360"/>
          </a:xfrm>
          <a:prstGeom prst="rect">
            <a:avLst/>
          </a:prstGeom>
          <a:solidFill>
            <a:schemeClr val="accent1"/>
          </a:solidFill>
        </p:spPr>
        <p:txBody>
          <a:bodyPr vert="eaVert" wrap="square" rtlCol="0">
            <a:spAutoFit/>
          </a:bodyPr>
          <a:lstStyle/>
          <a:p>
            <a:pPr algn="ctr"/>
            <a:r>
              <a:rPr lang="en-US" sz="2200" b="1" dirty="0"/>
              <a:t>Features Selected</a:t>
            </a:r>
          </a:p>
        </p:txBody>
      </p:sp>
      <p:sp>
        <p:nvSpPr>
          <p:cNvPr id="7" name="Content Placeholder 2">
            <a:extLst>
              <a:ext uri="{FF2B5EF4-FFF2-40B4-BE49-F238E27FC236}">
                <a16:creationId xmlns:a16="http://schemas.microsoft.com/office/drawing/2014/main" id="{E1728F5E-D4C9-4B80-A24B-C3F464362135}"/>
              </a:ext>
            </a:extLst>
          </p:cNvPr>
          <p:cNvSpPr txBox="1">
            <a:spLocks/>
          </p:cNvSpPr>
          <p:nvPr/>
        </p:nvSpPr>
        <p:spPr>
          <a:xfrm>
            <a:off x="581193" y="2180496"/>
            <a:ext cx="5514808" cy="31549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Model Methodology</a:t>
            </a:r>
          </a:p>
          <a:p>
            <a:r>
              <a:rPr lang="en-US" dirty="0"/>
              <a:t>Fare was selected as the target variable</a:t>
            </a:r>
          </a:p>
          <a:p>
            <a:r>
              <a:rPr lang="en-US" dirty="0"/>
              <a:t>Feature variables are listed on the right</a:t>
            </a:r>
          </a:p>
          <a:p>
            <a:r>
              <a:rPr lang="en-US" dirty="0"/>
              <a:t>Features were converted to OneHot encoding</a:t>
            </a:r>
          </a:p>
          <a:p>
            <a:r>
              <a:rPr lang="en-US" dirty="0"/>
              <a:t>Model was trained and tested on a 70:30 split of the cleaned dataset</a:t>
            </a:r>
          </a:p>
          <a:p>
            <a:r>
              <a:rPr lang="en-US" dirty="0"/>
              <a:t>Note: due to large dataset, p-values were very small and evaluated on comparative basis.</a:t>
            </a:r>
          </a:p>
        </p:txBody>
      </p:sp>
      <p:graphicFrame>
        <p:nvGraphicFramePr>
          <p:cNvPr id="3" name="Table 4">
            <a:extLst>
              <a:ext uri="{FF2B5EF4-FFF2-40B4-BE49-F238E27FC236}">
                <a16:creationId xmlns:a16="http://schemas.microsoft.com/office/drawing/2014/main" id="{0288281E-9BAA-46EC-B42A-7F79FD582660}"/>
              </a:ext>
            </a:extLst>
          </p:cNvPr>
          <p:cNvGraphicFramePr>
            <a:graphicFrameLocks noGrp="1"/>
          </p:cNvGraphicFramePr>
          <p:nvPr>
            <p:extLst>
              <p:ext uri="{D42A27DB-BD31-4B8C-83A1-F6EECF244321}">
                <p14:modId xmlns:p14="http://schemas.microsoft.com/office/powerpoint/2010/main" val="775750241"/>
              </p:ext>
            </p:extLst>
          </p:nvPr>
        </p:nvGraphicFramePr>
        <p:xfrm>
          <a:off x="981083" y="5329504"/>
          <a:ext cx="4715028" cy="1074771"/>
        </p:xfrm>
        <a:graphic>
          <a:graphicData uri="http://schemas.openxmlformats.org/drawingml/2006/table">
            <a:tbl>
              <a:tblPr firstRow="1" bandRow="1">
                <a:tableStyleId>{5C22544A-7EE6-4342-B048-85BDC9FD1C3A}</a:tableStyleId>
              </a:tblPr>
              <a:tblGrid>
                <a:gridCol w="1571676">
                  <a:extLst>
                    <a:ext uri="{9D8B030D-6E8A-4147-A177-3AD203B41FA5}">
                      <a16:colId xmlns:a16="http://schemas.microsoft.com/office/drawing/2014/main" val="2083989424"/>
                    </a:ext>
                  </a:extLst>
                </a:gridCol>
                <a:gridCol w="1571676">
                  <a:extLst>
                    <a:ext uri="{9D8B030D-6E8A-4147-A177-3AD203B41FA5}">
                      <a16:colId xmlns:a16="http://schemas.microsoft.com/office/drawing/2014/main" val="3313641284"/>
                    </a:ext>
                  </a:extLst>
                </a:gridCol>
                <a:gridCol w="1571676">
                  <a:extLst>
                    <a:ext uri="{9D8B030D-6E8A-4147-A177-3AD203B41FA5}">
                      <a16:colId xmlns:a16="http://schemas.microsoft.com/office/drawing/2014/main" val="3181733810"/>
                    </a:ext>
                  </a:extLst>
                </a:gridCol>
              </a:tblGrid>
              <a:tr h="43651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Adj. R</a:t>
                      </a:r>
                      <a:r>
                        <a:rPr lang="en-US" baseline="30000" dirty="0"/>
                        <a:t>2</a:t>
                      </a:r>
                    </a:p>
                  </a:txBody>
                  <a:tcPr anchor="ctr"/>
                </a:tc>
                <a:tc>
                  <a:txBody>
                    <a:bodyPr/>
                    <a:lstStyle/>
                    <a:p>
                      <a:pPr algn="ctr"/>
                      <a:r>
                        <a:rPr lang="en-US" dirty="0"/>
                        <a:t>Train RMSE</a:t>
                      </a:r>
                    </a:p>
                  </a:txBody>
                  <a:tcPr anchor="ctr"/>
                </a:tc>
                <a:tc>
                  <a:txBody>
                    <a:bodyPr/>
                    <a:lstStyle/>
                    <a:p>
                      <a:pPr algn="ctr"/>
                      <a:r>
                        <a:rPr lang="en-US" dirty="0"/>
                        <a:t>Test RMSE</a:t>
                      </a:r>
                    </a:p>
                  </a:txBody>
                  <a:tcPr anchor="ctr"/>
                </a:tc>
                <a:extLst>
                  <a:ext uri="{0D108BD9-81ED-4DB2-BD59-A6C34878D82A}">
                    <a16:rowId xmlns:a16="http://schemas.microsoft.com/office/drawing/2014/main" val="2977911563"/>
                  </a:ext>
                </a:extLst>
              </a:tr>
              <a:tr h="638255">
                <a:tc>
                  <a:txBody>
                    <a:bodyPr/>
                    <a:lstStyle/>
                    <a:p>
                      <a:pPr algn="ctr"/>
                      <a:r>
                        <a:rPr lang="en-US" b="1" dirty="0"/>
                        <a:t>0.94</a:t>
                      </a:r>
                    </a:p>
                  </a:txBody>
                  <a:tcPr anchor="ctr"/>
                </a:tc>
                <a:tc>
                  <a:txBody>
                    <a:bodyPr/>
                    <a:lstStyle/>
                    <a:p>
                      <a:pPr algn="ctr"/>
                      <a:r>
                        <a:rPr lang="en-US" b="1" dirty="0"/>
                        <a:t>2.60</a:t>
                      </a:r>
                    </a:p>
                  </a:txBody>
                  <a:tcPr anchor="ctr"/>
                </a:tc>
                <a:tc>
                  <a:txBody>
                    <a:bodyPr/>
                    <a:lstStyle/>
                    <a:p>
                      <a:pPr algn="ctr"/>
                      <a:r>
                        <a:rPr lang="en-US" b="1" dirty="0"/>
                        <a:t>2.60</a:t>
                      </a:r>
                    </a:p>
                  </a:txBody>
                  <a:tcPr anchor="ctr"/>
                </a:tc>
                <a:extLst>
                  <a:ext uri="{0D108BD9-81ED-4DB2-BD59-A6C34878D82A}">
                    <a16:rowId xmlns:a16="http://schemas.microsoft.com/office/drawing/2014/main" val="3729672357"/>
                  </a:ext>
                </a:extLst>
              </a:tr>
            </a:tbl>
          </a:graphicData>
        </a:graphic>
      </p:graphicFrame>
    </p:spTree>
    <p:extLst>
      <p:ext uri="{BB962C8B-B14F-4D97-AF65-F5344CB8AC3E}">
        <p14:creationId xmlns:p14="http://schemas.microsoft.com/office/powerpoint/2010/main" val="149691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363B-1E4B-4734-846D-8ADA351D0DBD}"/>
              </a:ext>
            </a:extLst>
          </p:cNvPr>
          <p:cNvSpPr>
            <a:spLocks noGrp="1"/>
          </p:cNvSpPr>
          <p:nvPr>
            <p:ph type="title"/>
          </p:nvPr>
        </p:nvSpPr>
        <p:spPr/>
        <p:txBody>
          <a:bodyPr/>
          <a:lstStyle/>
          <a:p>
            <a:r>
              <a:rPr lang="en-US" dirty="0"/>
              <a:t>Linear regression model 1 – features</a:t>
            </a:r>
          </a:p>
        </p:txBody>
      </p:sp>
      <p:sp>
        <p:nvSpPr>
          <p:cNvPr id="3" name="Content Placeholder 2">
            <a:extLst>
              <a:ext uri="{FF2B5EF4-FFF2-40B4-BE49-F238E27FC236}">
                <a16:creationId xmlns:a16="http://schemas.microsoft.com/office/drawing/2014/main" id="{80E05421-1EE4-44C0-AF04-111FF58B9BCF}"/>
              </a:ext>
            </a:extLst>
          </p:cNvPr>
          <p:cNvSpPr>
            <a:spLocks noGrp="1"/>
          </p:cNvSpPr>
          <p:nvPr>
            <p:ph idx="1"/>
          </p:nvPr>
        </p:nvSpPr>
        <p:spPr>
          <a:xfrm>
            <a:off x="581193" y="2180496"/>
            <a:ext cx="5514808" cy="3678303"/>
          </a:xfrm>
        </p:spPr>
        <p:txBody>
          <a:bodyPr/>
          <a:lstStyle/>
          <a:p>
            <a:r>
              <a:rPr lang="en-US" dirty="0"/>
              <a:t>Both Average Speed and Trip Distance were considered significant due to low p-values, but coefficients were also less than 0.01, meaning they would not have much impact on fare amount</a:t>
            </a:r>
          </a:p>
          <a:p>
            <a:r>
              <a:rPr lang="en-US" dirty="0"/>
              <a:t>Passenger Count had a very large coefficient of 24.37, but the p-value was large compared to other features. Not considered significant.</a:t>
            </a:r>
          </a:p>
          <a:p>
            <a:r>
              <a:rPr lang="en-US" dirty="0"/>
              <a:t>Trip Time had a low p-value, and a coefficient of 0.31. In other words, for each mile the taxi traveled, the fare would increase by $0.31.</a:t>
            </a:r>
          </a:p>
        </p:txBody>
      </p:sp>
      <p:graphicFrame>
        <p:nvGraphicFramePr>
          <p:cNvPr id="4" name="Table 4">
            <a:extLst>
              <a:ext uri="{FF2B5EF4-FFF2-40B4-BE49-F238E27FC236}">
                <a16:creationId xmlns:a16="http://schemas.microsoft.com/office/drawing/2014/main" id="{986BAC0C-36AB-47AD-A082-B383A25F16DC}"/>
              </a:ext>
            </a:extLst>
          </p:cNvPr>
          <p:cNvGraphicFramePr>
            <a:graphicFrameLocks noGrp="1"/>
          </p:cNvGraphicFramePr>
          <p:nvPr>
            <p:extLst>
              <p:ext uri="{D42A27DB-BD31-4B8C-83A1-F6EECF244321}">
                <p14:modId xmlns:p14="http://schemas.microsoft.com/office/powerpoint/2010/main" val="2606890205"/>
              </p:ext>
            </p:extLst>
          </p:nvPr>
        </p:nvGraphicFramePr>
        <p:xfrm>
          <a:off x="7003297" y="2599877"/>
          <a:ext cx="4296792" cy="2839540"/>
        </p:xfrm>
        <a:graphic>
          <a:graphicData uri="http://schemas.openxmlformats.org/drawingml/2006/table">
            <a:tbl>
              <a:tblPr firstRow="1" bandRow="1">
                <a:tableStyleId>{5C22544A-7EE6-4342-B048-85BDC9FD1C3A}</a:tableStyleId>
              </a:tblPr>
              <a:tblGrid>
                <a:gridCol w="1432264">
                  <a:extLst>
                    <a:ext uri="{9D8B030D-6E8A-4147-A177-3AD203B41FA5}">
                      <a16:colId xmlns:a16="http://schemas.microsoft.com/office/drawing/2014/main" val="1965900816"/>
                    </a:ext>
                  </a:extLst>
                </a:gridCol>
                <a:gridCol w="1432264">
                  <a:extLst>
                    <a:ext uri="{9D8B030D-6E8A-4147-A177-3AD203B41FA5}">
                      <a16:colId xmlns:a16="http://schemas.microsoft.com/office/drawing/2014/main" val="1229278459"/>
                    </a:ext>
                  </a:extLst>
                </a:gridCol>
                <a:gridCol w="1432264">
                  <a:extLst>
                    <a:ext uri="{9D8B030D-6E8A-4147-A177-3AD203B41FA5}">
                      <a16:colId xmlns:a16="http://schemas.microsoft.com/office/drawing/2014/main" val="386549671"/>
                    </a:ext>
                  </a:extLst>
                </a:gridCol>
              </a:tblGrid>
              <a:tr h="545889">
                <a:tc>
                  <a:txBody>
                    <a:bodyPr/>
                    <a:lstStyle/>
                    <a:p>
                      <a:pPr algn="ctr"/>
                      <a:r>
                        <a:rPr lang="en-US" dirty="0"/>
                        <a:t>Feature</a:t>
                      </a:r>
                    </a:p>
                  </a:txBody>
                  <a:tcPr/>
                </a:tc>
                <a:tc>
                  <a:txBody>
                    <a:bodyPr/>
                    <a:lstStyle/>
                    <a:p>
                      <a:pPr algn="ctr"/>
                      <a:r>
                        <a:rPr lang="en-US" dirty="0"/>
                        <a:t>P-Value</a:t>
                      </a:r>
                    </a:p>
                  </a:txBody>
                  <a:tcPr/>
                </a:tc>
                <a:tc>
                  <a:txBody>
                    <a:bodyPr/>
                    <a:lstStyle/>
                    <a:p>
                      <a:pPr algn="ctr"/>
                      <a:r>
                        <a:rPr lang="en-US" dirty="0"/>
                        <a:t>Coefficient</a:t>
                      </a:r>
                    </a:p>
                  </a:txBody>
                  <a:tcPr/>
                </a:tc>
                <a:extLst>
                  <a:ext uri="{0D108BD9-81ED-4DB2-BD59-A6C34878D82A}">
                    <a16:rowId xmlns:a16="http://schemas.microsoft.com/office/drawing/2014/main" val="3466933089"/>
                  </a:ext>
                </a:extLst>
              </a:tr>
              <a:tr h="545889">
                <a:tc>
                  <a:txBody>
                    <a:bodyPr/>
                    <a:lstStyle/>
                    <a:p>
                      <a:pPr algn="r"/>
                      <a:r>
                        <a:rPr lang="en-US" dirty="0"/>
                        <a:t>Trip Time</a:t>
                      </a:r>
                    </a:p>
                  </a:txBody>
                  <a:tcPr anchor="ctr"/>
                </a:tc>
                <a:tc>
                  <a:txBody>
                    <a:bodyPr/>
                    <a:lstStyle/>
                    <a:p>
                      <a:pPr algn="ctr"/>
                      <a:r>
                        <a:rPr lang="en-US" dirty="0"/>
                        <a:t>Approx. 0</a:t>
                      </a:r>
                    </a:p>
                  </a:txBody>
                  <a:tcPr anchor="ctr"/>
                </a:tc>
                <a:tc>
                  <a:txBody>
                    <a:bodyPr/>
                    <a:lstStyle/>
                    <a:p>
                      <a:pPr algn="ctr"/>
                      <a:r>
                        <a:rPr lang="en-US" dirty="0"/>
                        <a:t>0.31</a:t>
                      </a:r>
                    </a:p>
                  </a:txBody>
                  <a:tcPr anchor="ctr"/>
                </a:tc>
                <a:extLst>
                  <a:ext uri="{0D108BD9-81ED-4DB2-BD59-A6C34878D82A}">
                    <a16:rowId xmlns:a16="http://schemas.microsoft.com/office/drawing/2014/main" val="3773589650"/>
                  </a:ext>
                </a:extLst>
              </a:tr>
              <a:tr h="545889">
                <a:tc>
                  <a:txBody>
                    <a:bodyPr/>
                    <a:lstStyle/>
                    <a:p>
                      <a:pPr algn="r"/>
                      <a:r>
                        <a:rPr lang="en-US" dirty="0"/>
                        <a:t>Avg. Speed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Approx. 0</a:t>
                      </a:r>
                    </a:p>
                  </a:txBody>
                  <a:tcPr anchor="ctr"/>
                </a:tc>
                <a:tc>
                  <a:txBody>
                    <a:bodyPr/>
                    <a:lstStyle/>
                    <a:p>
                      <a:pPr algn="ctr"/>
                      <a:r>
                        <a:rPr lang="en-US" dirty="0"/>
                        <a:t>-0.0003</a:t>
                      </a:r>
                    </a:p>
                  </a:txBody>
                  <a:tcPr anchor="ctr"/>
                </a:tc>
                <a:extLst>
                  <a:ext uri="{0D108BD9-81ED-4DB2-BD59-A6C34878D82A}">
                    <a16:rowId xmlns:a16="http://schemas.microsoft.com/office/drawing/2014/main" val="735954465"/>
                  </a:ext>
                </a:extLst>
              </a:tr>
              <a:tr h="561793">
                <a:tc>
                  <a:txBody>
                    <a:bodyPr/>
                    <a:lstStyle/>
                    <a:p>
                      <a:pPr algn="r"/>
                      <a:r>
                        <a:rPr lang="en-US" dirty="0"/>
                        <a:t>Trip Distance</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Approx. 0</a:t>
                      </a:r>
                    </a:p>
                  </a:txBody>
                  <a:tcPr anchor="ctr"/>
                </a:tc>
                <a:tc>
                  <a:txBody>
                    <a:bodyPr/>
                    <a:lstStyle/>
                    <a:p>
                      <a:pPr algn="ctr"/>
                      <a:r>
                        <a:rPr lang="en-US" dirty="0"/>
                        <a:t>0.0012</a:t>
                      </a:r>
                    </a:p>
                  </a:txBody>
                  <a:tcPr anchor="ctr"/>
                </a:tc>
                <a:extLst>
                  <a:ext uri="{0D108BD9-81ED-4DB2-BD59-A6C34878D82A}">
                    <a16:rowId xmlns:a16="http://schemas.microsoft.com/office/drawing/2014/main" val="215739825"/>
                  </a:ext>
                </a:extLst>
              </a:tr>
              <a:tr h="591540">
                <a:tc>
                  <a:txBody>
                    <a:bodyPr/>
                    <a:lstStyle/>
                    <a:p>
                      <a:pPr algn="r"/>
                      <a:r>
                        <a:rPr lang="en-US" dirty="0"/>
                        <a:t>Passenger Count</a:t>
                      </a:r>
                    </a:p>
                  </a:txBody>
                  <a:tcPr anchor="ctr"/>
                </a:tc>
                <a:tc>
                  <a:txBody>
                    <a:bodyPr/>
                    <a:lstStyle/>
                    <a:p>
                      <a:pPr algn="ctr"/>
                      <a:r>
                        <a:rPr lang="en-US" dirty="0"/>
                        <a:t>3.20E-06</a:t>
                      </a:r>
                    </a:p>
                  </a:txBody>
                  <a:tcPr anchor="ctr"/>
                </a:tc>
                <a:tc>
                  <a:txBody>
                    <a:bodyPr/>
                    <a:lstStyle/>
                    <a:p>
                      <a:pPr algn="ctr"/>
                      <a:r>
                        <a:rPr lang="en-US" dirty="0"/>
                        <a:t>24.37</a:t>
                      </a:r>
                    </a:p>
                  </a:txBody>
                  <a:tcPr anchor="ctr"/>
                </a:tc>
                <a:extLst>
                  <a:ext uri="{0D108BD9-81ED-4DB2-BD59-A6C34878D82A}">
                    <a16:rowId xmlns:a16="http://schemas.microsoft.com/office/drawing/2014/main" val="1650960599"/>
                  </a:ext>
                </a:extLst>
              </a:tr>
            </a:tbl>
          </a:graphicData>
        </a:graphic>
      </p:graphicFrame>
    </p:spTree>
    <p:extLst>
      <p:ext uri="{BB962C8B-B14F-4D97-AF65-F5344CB8AC3E}">
        <p14:creationId xmlns:p14="http://schemas.microsoft.com/office/powerpoint/2010/main" val="421007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FFE4-6B27-43B3-97FD-CF78692EB61F}"/>
              </a:ext>
            </a:extLst>
          </p:cNvPr>
          <p:cNvSpPr>
            <a:spLocks noGrp="1"/>
          </p:cNvSpPr>
          <p:nvPr>
            <p:ph type="title"/>
          </p:nvPr>
        </p:nvSpPr>
        <p:spPr/>
        <p:txBody>
          <a:bodyPr/>
          <a:lstStyle/>
          <a:p>
            <a:r>
              <a:rPr lang="en-US" dirty="0"/>
              <a:t>Linear regression model 1 – Features (year/month)</a:t>
            </a:r>
          </a:p>
        </p:txBody>
      </p:sp>
      <p:graphicFrame>
        <p:nvGraphicFramePr>
          <p:cNvPr id="4" name="Table 4">
            <a:extLst>
              <a:ext uri="{FF2B5EF4-FFF2-40B4-BE49-F238E27FC236}">
                <a16:creationId xmlns:a16="http://schemas.microsoft.com/office/drawing/2014/main" id="{E47D09A0-A559-4ECF-A3C6-03FE0EF8042E}"/>
              </a:ext>
            </a:extLst>
          </p:cNvPr>
          <p:cNvGraphicFramePr>
            <a:graphicFrameLocks noGrp="1"/>
          </p:cNvGraphicFramePr>
          <p:nvPr>
            <p:ph idx="1"/>
            <p:extLst>
              <p:ext uri="{D42A27DB-BD31-4B8C-83A1-F6EECF244321}">
                <p14:modId xmlns:p14="http://schemas.microsoft.com/office/powerpoint/2010/main" val="542735151"/>
              </p:ext>
            </p:extLst>
          </p:nvPr>
        </p:nvGraphicFramePr>
        <p:xfrm>
          <a:off x="6554512" y="1924062"/>
          <a:ext cx="5056296" cy="4754880"/>
        </p:xfrm>
        <a:graphic>
          <a:graphicData uri="http://schemas.openxmlformats.org/drawingml/2006/table">
            <a:tbl>
              <a:tblPr firstRow="1" bandRow="1">
                <a:tableStyleId>{5C22544A-7EE6-4342-B048-85BDC9FD1C3A}</a:tableStyleId>
              </a:tblPr>
              <a:tblGrid>
                <a:gridCol w="1685432">
                  <a:extLst>
                    <a:ext uri="{9D8B030D-6E8A-4147-A177-3AD203B41FA5}">
                      <a16:colId xmlns:a16="http://schemas.microsoft.com/office/drawing/2014/main" val="3656962801"/>
                    </a:ext>
                  </a:extLst>
                </a:gridCol>
                <a:gridCol w="1685432">
                  <a:extLst>
                    <a:ext uri="{9D8B030D-6E8A-4147-A177-3AD203B41FA5}">
                      <a16:colId xmlns:a16="http://schemas.microsoft.com/office/drawing/2014/main" val="215268986"/>
                    </a:ext>
                  </a:extLst>
                </a:gridCol>
                <a:gridCol w="1685432">
                  <a:extLst>
                    <a:ext uri="{9D8B030D-6E8A-4147-A177-3AD203B41FA5}">
                      <a16:colId xmlns:a16="http://schemas.microsoft.com/office/drawing/2014/main" val="2773076317"/>
                    </a:ext>
                  </a:extLst>
                </a:gridCol>
              </a:tblGrid>
              <a:tr h="345047">
                <a:tc>
                  <a:txBody>
                    <a:bodyPr/>
                    <a:lstStyle/>
                    <a:p>
                      <a:pPr algn="ctr"/>
                      <a:r>
                        <a:rPr lang="en-US" dirty="0"/>
                        <a:t>Feature</a:t>
                      </a:r>
                    </a:p>
                  </a:txBody>
                  <a:tcPr anchor="ctr"/>
                </a:tc>
                <a:tc>
                  <a:txBody>
                    <a:bodyPr/>
                    <a:lstStyle/>
                    <a:p>
                      <a:pPr algn="ctr"/>
                      <a:r>
                        <a:rPr lang="en-US" dirty="0"/>
                        <a:t>P-Value</a:t>
                      </a:r>
                    </a:p>
                  </a:txBody>
                  <a:tcPr anchor="ctr"/>
                </a:tc>
                <a:tc>
                  <a:txBody>
                    <a:bodyPr/>
                    <a:lstStyle/>
                    <a:p>
                      <a:pPr algn="ctr"/>
                      <a:r>
                        <a:rPr lang="en-US" dirty="0"/>
                        <a:t>Coefficient</a:t>
                      </a:r>
                    </a:p>
                  </a:txBody>
                  <a:tcPr anchor="ctr"/>
                </a:tc>
                <a:extLst>
                  <a:ext uri="{0D108BD9-81ED-4DB2-BD59-A6C34878D82A}">
                    <a16:rowId xmlns:a16="http://schemas.microsoft.com/office/drawing/2014/main" val="3314258334"/>
                  </a:ext>
                </a:extLst>
              </a:tr>
              <a:tr h="345047">
                <a:tc>
                  <a:txBody>
                    <a:bodyPr/>
                    <a:lstStyle/>
                    <a:p>
                      <a:pPr algn="r"/>
                      <a:r>
                        <a:rPr lang="en-US" dirty="0"/>
                        <a:t>Year 2019</a:t>
                      </a:r>
                    </a:p>
                  </a:txBody>
                  <a:tcPr anchor="ctr"/>
                </a:tc>
                <a:tc>
                  <a:txBody>
                    <a:bodyPr/>
                    <a:lstStyle/>
                    <a:p>
                      <a:pPr algn="ctr"/>
                      <a:r>
                        <a:rPr lang="en-US" dirty="0"/>
                        <a:t>Approx. 0</a:t>
                      </a:r>
                    </a:p>
                  </a:txBody>
                  <a:tcPr anchor="ctr"/>
                </a:tc>
                <a:tc>
                  <a:txBody>
                    <a:bodyPr/>
                    <a:lstStyle/>
                    <a:p>
                      <a:pPr algn="ctr"/>
                      <a:r>
                        <a:rPr lang="en-US" dirty="0"/>
                        <a:t>-0.08</a:t>
                      </a:r>
                    </a:p>
                  </a:txBody>
                  <a:tcPr anchor="ctr"/>
                </a:tc>
                <a:extLst>
                  <a:ext uri="{0D108BD9-81ED-4DB2-BD59-A6C34878D82A}">
                    <a16:rowId xmlns:a16="http://schemas.microsoft.com/office/drawing/2014/main" val="3151483244"/>
                  </a:ext>
                </a:extLst>
              </a:tr>
              <a:tr h="345047">
                <a:tc>
                  <a:txBody>
                    <a:bodyPr/>
                    <a:lstStyle/>
                    <a:p>
                      <a:pPr algn="r"/>
                      <a:r>
                        <a:rPr lang="en-US" dirty="0"/>
                        <a:t>January</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Approx. 0</a:t>
                      </a:r>
                    </a:p>
                  </a:txBody>
                  <a:tcPr anchor="ctr"/>
                </a:tc>
                <a:tc>
                  <a:txBody>
                    <a:bodyPr/>
                    <a:lstStyle/>
                    <a:p>
                      <a:pPr algn="ctr"/>
                      <a:r>
                        <a:rPr lang="en-US" dirty="0"/>
                        <a:t>-0.18</a:t>
                      </a:r>
                    </a:p>
                  </a:txBody>
                  <a:tcPr anchor="ctr"/>
                </a:tc>
                <a:extLst>
                  <a:ext uri="{0D108BD9-81ED-4DB2-BD59-A6C34878D82A}">
                    <a16:rowId xmlns:a16="http://schemas.microsoft.com/office/drawing/2014/main" val="1416623891"/>
                  </a:ext>
                </a:extLst>
              </a:tr>
              <a:tr h="345047">
                <a:tc>
                  <a:txBody>
                    <a:bodyPr/>
                    <a:lstStyle/>
                    <a:p>
                      <a:pPr algn="r"/>
                      <a:r>
                        <a:rPr lang="en-US" dirty="0"/>
                        <a:t>February</a:t>
                      </a:r>
                    </a:p>
                  </a:txBody>
                  <a:tcPr anchor="ctr"/>
                </a:tc>
                <a:tc>
                  <a:txBody>
                    <a:bodyPr/>
                    <a:lstStyle/>
                    <a:p>
                      <a:pPr algn="ctr"/>
                      <a:r>
                        <a:rPr lang="en-US" dirty="0"/>
                        <a:t>Approx. 0</a:t>
                      </a:r>
                    </a:p>
                  </a:txBody>
                  <a:tcPr anchor="ctr"/>
                </a:tc>
                <a:tc>
                  <a:txBody>
                    <a:bodyPr/>
                    <a:lstStyle/>
                    <a:p>
                      <a:pPr algn="ctr"/>
                      <a:r>
                        <a:rPr lang="en-US" dirty="0"/>
                        <a:t>-0.18</a:t>
                      </a:r>
                    </a:p>
                  </a:txBody>
                  <a:tcPr anchor="ctr"/>
                </a:tc>
                <a:extLst>
                  <a:ext uri="{0D108BD9-81ED-4DB2-BD59-A6C34878D82A}">
                    <a16:rowId xmlns:a16="http://schemas.microsoft.com/office/drawing/2014/main" val="571510175"/>
                  </a:ext>
                </a:extLst>
              </a:tr>
              <a:tr h="345047">
                <a:tc>
                  <a:txBody>
                    <a:bodyPr/>
                    <a:lstStyle/>
                    <a:p>
                      <a:pPr algn="r"/>
                      <a:r>
                        <a:rPr lang="en-US" dirty="0"/>
                        <a:t>March</a:t>
                      </a:r>
                    </a:p>
                  </a:txBody>
                  <a:tcPr anchor="ctr"/>
                </a:tc>
                <a:tc>
                  <a:txBody>
                    <a:bodyPr/>
                    <a:lstStyle/>
                    <a:p>
                      <a:pPr algn="ctr"/>
                      <a:r>
                        <a:rPr lang="en-US" dirty="0"/>
                        <a:t>Approx. 0</a:t>
                      </a:r>
                    </a:p>
                  </a:txBody>
                  <a:tcPr anchor="ctr"/>
                </a:tc>
                <a:tc>
                  <a:txBody>
                    <a:bodyPr/>
                    <a:lstStyle/>
                    <a:p>
                      <a:pPr algn="ctr"/>
                      <a:r>
                        <a:rPr lang="en-US" dirty="0"/>
                        <a:t>-0.19</a:t>
                      </a:r>
                    </a:p>
                  </a:txBody>
                  <a:tcPr anchor="ctr"/>
                </a:tc>
                <a:extLst>
                  <a:ext uri="{0D108BD9-81ED-4DB2-BD59-A6C34878D82A}">
                    <a16:rowId xmlns:a16="http://schemas.microsoft.com/office/drawing/2014/main" val="3253477166"/>
                  </a:ext>
                </a:extLst>
              </a:tr>
              <a:tr h="345047">
                <a:tc>
                  <a:txBody>
                    <a:bodyPr/>
                    <a:lstStyle/>
                    <a:p>
                      <a:pPr algn="r"/>
                      <a:r>
                        <a:rPr lang="en-US" dirty="0"/>
                        <a:t>April</a:t>
                      </a:r>
                    </a:p>
                  </a:txBody>
                  <a:tcPr anchor="ctr"/>
                </a:tc>
                <a:tc>
                  <a:txBody>
                    <a:bodyPr/>
                    <a:lstStyle/>
                    <a:p>
                      <a:pPr algn="ctr"/>
                      <a:r>
                        <a:rPr lang="en-US" dirty="0"/>
                        <a:t>Approx. 0</a:t>
                      </a:r>
                    </a:p>
                  </a:txBody>
                  <a:tcPr anchor="ctr"/>
                </a:tc>
                <a:tc>
                  <a:txBody>
                    <a:bodyPr/>
                    <a:lstStyle/>
                    <a:p>
                      <a:pPr algn="ctr"/>
                      <a:r>
                        <a:rPr lang="en-US" dirty="0"/>
                        <a:t>-0.10</a:t>
                      </a:r>
                    </a:p>
                  </a:txBody>
                  <a:tcPr anchor="ctr"/>
                </a:tc>
                <a:extLst>
                  <a:ext uri="{0D108BD9-81ED-4DB2-BD59-A6C34878D82A}">
                    <a16:rowId xmlns:a16="http://schemas.microsoft.com/office/drawing/2014/main" val="3247042497"/>
                  </a:ext>
                </a:extLst>
              </a:tr>
              <a:tr h="345047">
                <a:tc>
                  <a:txBody>
                    <a:bodyPr/>
                    <a:lstStyle/>
                    <a:p>
                      <a:pPr algn="r"/>
                      <a:r>
                        <a:rPr lang="en-US" dirty="0"/>
                        <a:t>May</a:t>
                      </a:r>
                    </a:p>
                  </a:txBody>
                  <a:tcPr anchor="ctr"/>
                </a:tc>
                <a:tc>
                  <a:txBody>
                    <a:bodyPr/>
                    <a:lstStyle/>
                    <a:p>
                      <a:pPr algn="ctr"/>
                      <a:r>
                        <a:rPr lang="en-US" dirty="0"/>
                        <a:t>Approx. 0</a:t>
                      </a:r>
                    </a:p>
                  </a:txBody>
                  <a:tcPr anchor="ctr"/>
                </a:tc>
                <a:tc>
                  <a:txBody>
                    <a:bodyPr/>
                    <a:lstStyle/>
                    <a:p>
                      <a:pPr algn="ctr"/>
                      <a:r>
                        <a:rPr lang="en-US" dirty="0"/>
                        <a:t>-0.06</a:t>
                      </a:r>
                    </a:p>
                  </a:txBody>
                  <a:tcPr anchor="ctr"/>
                </a:tc>
                <a:extLst>
                  <a:ext uri="{0D108BD9-81ED-4DB2-BD59-A6C34878D82A}">
                    <a16:rowId xmlns:a16="http://schemas.microsoft.com/office/drawing/2014/main" val="2514577161"/>
                  </a:ext>
                </a:extLst>
              </a:tr>
              <a:tr h="345047">
                <a:tc>
                  <a:txBody>
                    <a:bodyPr/>
                    <a:lstStyle/>
                    <a:p>
                      <a:pPr algn="r"/>
                      <a:r>
                        <a:rPr lang="en-US" dirty="0"/>
                        <a:t>June</a:t>
                      </a:r>
                    </a:p>
                  </a:txBody>
                  <a:tcPr anchor="ctr"/>
                </a:tc>
                <a:tc>
                  <a:txBody>
                    <a:bodyPr/>
                    <a:lstStyle/>
                    <a:p>
                      <a:pPr algn="ctr"/>
                      <a:r>
                        <a:rPr lang="en-US" dirty="0"/>
                        <a:t>Approx. 0</a:t>
                      </a:r>
                    </a:p>
                  </a:txBody>
                  <a:tcPr anchor="ctr"/>
                </a:tc>
                <a:tc>
                  <a:txBody>
                    <a:bodyPr/>
                    <a:lstStyle/>
                    <a:p>
                      <a:pPr algn="ctr"/>
                      <a:r>
                        <a:rPr lang="en-US" dirty="0"/>
                        <a:t>-0.04</a:t>
                      </a:r>
                    </a:p>
                  </a:txBody>
                  <a:tcPr anchor="ctr"/>
                </a:tc>
                <a:extLst>
                  <a:ext uri="{0D108BD9-81ED-4DB2-BD59-A6C34878D82A}">
                    <a16:rowId xmlns:a16="http://schemas.microsoft.com/office/drawing/2014/main" val="3677924133"/>
                  </a:ext>
                </a:extLst>
              </a:tr>
              <a:tr h="345047">
                <a:tc>
                  <a:txBody>
                    <a:bodyPr/>
                    <a:lstStyle/>
                    <a:p>
                      <a:pPr algn="r"/>
                      <a:r>
                        <a:rPr lang="en-US" dirty="0"/>
                        <a:t>July</a:t>
                      </a:r>
                    </a:p>
                  </a:txBody>
                  <a:tcPr anchor="ctr"/>
                </a:tc>
                <a:tc>
                  <a:txBody>
                    <a:bodyPr/>
                    <a:lstStyle/>
                    <a:p>
                      <a:pPr algn="ctr"/>
                      <a:r>
                        <a:rPr lang="en-US" dirty="0"/>
                        <a:t>Approx. 0</a:t>
                      </a:r>
                    </a:p>
                  </a:txBody>
                  <a:tcPr anchor="ctr"/>
                </a:tc>
                <a:tc>
                  <a:txBody>
                    <a:bodyPr/>
                    <a:lstStyle/>
                    <a:p>
                      <a:pPr algn="ctr"/>
                      <a:r>
                        <a:rPr lang="en-US" dirty="0"/>
                        <a:t>-0.02</a:t>
                      </a:r>
                    </a:p>
                  </a:txBody>
                  <a:tcPr anchor="ctr"/>
                </a:tc>
                <a:extLst>
                  <a:ext uri="{0D108BD9-81ED-4DB2-BD59-A6C34878D82A}">
                    <a16:rowId xmlns:a16="http://schemas.microsoft.com/office/drawing/2014/main" val="2423786503"/>
                  </a:ext>
                </a:extLst>
              </a:tr>
              <a:tr h="345047">
                <a:tc>
                  <a:txBody>
                    <a:bodyPr/>
                    <a:lstStyle/>
                    <a:p>
                      <a:pPr algn="r"/>
                      <a:r>
                        <a:rPr lang="en-US" dirty="0"/>
                        <a:t>August</a:t>
                      </a:r>
                    </a:p>
                  </a:txBody>
                  <a:tcPr anchor="ctr"/>
                </a:tc>
                <a:tc>
                  <a:txBody>
                    <a:bodyPr/>
                    <a:lstStyle/>
                    <a:p>
                      <a:pPr algn="ctr"/>
                      <a:r>
                        <a:rPr lang="en-US" dirty="0"/>
                        <a:t>Approx. 0</a:t>
                      </a:r>
                    </a:p>
                  </a:txBody>
                  <a:tcPr anchor="ctr"/>
                </a:tc>
                <a:tc>
                  <a:txBody>
                    <a:bodyPr/>
                    <a:lstStyle/>
                    <a:p>
                      <a:pPr algn="ctr"/>
                      <a:r>
                        <a:rPr lang="en-US" dirty="0"/>
                        <a:t>-0.05</a:t>
                      </a:r>
                    </a:p>
                  </a:txBody>
                  <a:tcPr anchor="ctr"/>
                </a:tc>
                <a:extLst>
                  <a:ext uri="{0D108BD9-81ED-4DB2-BD59-A6C34878D82A}">
                    <a16:rowId xmlns:a16="http://schemas.microsoft.com/office/drawing/2014/main" val="1996498463"/>
                  </a:ext>
                </a:extLst>
              </a:tr>
              <a:tr h="345047">
                <a:tc>
                  <a:txBody>
                    <a:bodyPr/>
                    <a:lstStyle/>
                    <a:p>
                      <a:pPr algn="r"/>
                      <a:r>
                        <a:rPr lang="en-US" dirty="0"/>
                        <a:t>October</a:t>
                      </a:r>
                    </a:p>
                  </a:txBody>
                  <a:tcPr anchor="ctr"/>
                </a:tc>
                <a:tc>
                  <a:txBody>
                    <a:bodyPr/>
                    <a:lstStyle/>
                    <a:p>
                      <a:pPr algn="ctr"/>
                      <a:r>
                        <a:rPr lang="en-US" dirty="0"/>
                        <a:t>Approx. 0</a:t>
                      </a:r>
                    </a:p>
                  </a:txBody>
                  <a:tcPr anchor="ctr"/>
                </a:tc>
                <a:tc>
                  <a:txBody>
                    <a:bodyPr/>
                    <a:lstStyle/>
                    <a:p>
                      <a:pPr algn="ctr"/>
                      <a:r>
                        <a:rPr lang="en-US" dirty="0"/>
                        <a:t>0.01</a:t>
                      </a:r>
                    </a:p>
                  </a:txBody>
                  <a:tcPr anchor="ctr"/>
                </a:tc>
                <a:extLst>
                  <a:ext uri="{0D108BD9-81ED-4DB2-BD59-A6C34878D82A}">
                    <a16:rowId xmlns:a16="http://schemas.microsoft.com/office/drawing/2014/main" val="201039339"/>
                  </a:ext>
                </a:extLst>
              </a:tr>
              <a:tr h="345047">
                <a:tc>
                  <a:txBody>
                    <a:bodyPr/>
                    <a:lstStyle/>
                    <a:p>
                      <a:pPr algn="r"/>
                      <a:r>
                        <a:rPr lang="en-US" dirty="0"/>
                        <a:t>November</a:t>
                      </a:r>
                    </a:p>
                  </a:txBody>
                  <a:tcPr anchor="ctr"/>
                </a:tc>
                <a:tc>
                  <a:txBody>
                    <a:bodyPr/>
                    <a:lstStyle/>
                    <a:p>
                      <a:pPr algn="ctr"/>
                      <a:r>
                        <a:rPr lang="en-US" dirty="0"/>
                        <a:t>0.00026</a:t>
                      </a:r>
                    </a:p>
                  </a:txBody>
                  <a:tcPr anchor="ctr"/>
                </a:tc>
                <a:tc>
                  <a:txBody>
                    <a:bodyPr/>
                    <a:lstStyle/>
                    <a:p>
                      <a:pPr algn="ctr"/>
                      <a:r>
                        <a:rPr lang="en-US" dirty="0"/>
                        <a:t>0.00</a:t>
                      </a:r>
                    </a:p>
                  </a:txBody>
                  <a:tcPr anchor="ctr"/>
                </a:tc>
                <a:extLst>
                  <a:ext uri="{0D108BD9-81ED-4DB2-BD59-A6C34878D82A}">
                    <a16:rowId xmlns:a16="http://schemas.microsoft.com/office/drawing/2014/main" val="1415056908"/>
                  </a:ext>
                </a:extLst>
              </a:tr>
              <a:tr h="345047">
                <a:tc>
                  <a:txBody>
                    <a:bodyPr/>
                    <a:lstStyle/>
                    <a:p>
                      <a:pPr algn="r"/>
                      <a:r>
                        <a:rPr lang="en-US" dirty="0"/>
                        <a:t>December</a:t>
                      </a:r>
                    </a:p>
                  </a:txBody>
                  <a:tcPr anchor="ctr"/>
                </a:tc>
                <a:tc>
                  <a:txBody>
                    <a:bodyPr/>
                    <a:lstStyle/>
                    <a:p>
                      <a:pPr algn="ctr"/>
                      <a:r>
                        <a:rPr lang="en-US" dirty="0"/>
                        <a:t>0.86</a:t>
                      </a:r>
                    </a:p>
                  </a:txBody>
                  <a:tcPr anchor="ctr"/>
                </a:tc>
                <a:tc>
                  <a:txBody>
                    <a:bodyPr/>
                    <a:lstStyle/>
                    <a:p>
                      <a:pPr algn="ctr"/>
                      <a:r>
                        <a:rPr lang="en-US" dirty="0"/>
                        <a:t>-0.01</a:t>
                      </a:r>
                    </a:p>
                  </a:txBody>
                  <a:tcPr anchor="ctr"/>
                </a:tc>
                <a:extLst>
                  <a:ext uri="{0D108BD9-81ED-4DB2-BD59-A6C34878D82A}">
                    <a16:rowId xmlns:a16="http://schemas.microsoft.com/office/drawing/2014/main" val="2825413771"/>
                  </a:ext>
                </a:extLst>
              </a:tr>
            </a:tbl>
          </a:graphicData>
        </a:graphic>
      </p:graphicFrame>
      <p:sp>
        <p:nvSpPr>
          <p:cNvPr id="7" name="Content Placeholder 2">
            <a:extLst>
              <a:ext uri="{FF2B5EF4-FFF2-40B4-BE49-F238E27FC236}">
                <a16:creationId xmlns:a16="http://schemas.microsoft.com/office/drawing/2014/main" id="{6D8C8887-1694-4A4A-9072-3407027BDCD8}"/>
              </a:ext>
            </a:extLst>
          </p:cNvPr>
          <p:cNvSpPr txBox="1">
            <a:spLocks/>
          </p:cNvSpPr>
          <p:nvPr/>
        </p:nvSpPr>
        <p:spPr>
          <a:xfrm>
            <a:off x="581193" y="2180496"/>
            <a:ext cx="5514808" cy="2151807"/>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Year 2020 and Month September were used as base features</a:t>
            </a:r>
          </a:p>
          <a:p>
            <a:r>
              <a:rPr lang="en-US" dirty="0"/>
              <a:t>All else equal, the model predicts fares in 2019 would be $0.08 lower than 2020</a:t>
            </a:r>
          </a:p>
          <a:p>
            <a:r>
              <a:rPr lang="en-US" dirty="0"/>
              <a:t>There appears to be a slight negative fare difference for months in mid-late winter and early spring.</a:t>
            </a:r>
          </a:p>
        </p:txBody>
      </p:sp>
      <p:graphicFrame>
        <p:nvGraphicFramePr>
          <p:cNvPr id="9" name="Chart 8">
            <a:extLst>
              <a:ext uri="{FF2B5EF4-FFF2-40B4-BE49-F238E27FC236}">
                <a16:creationId xmlns:a16="http://schemas.microsoft.com/office/drawing/2014/main" id="{81CB1617-279A-4FDD-8BBE-0AB2CD6C66BB}"/>
              </a:ext>
            </a:extLst>
          </p:cNvPr>
          <p:cNvGraphicFramePr>
            <a:graphicFrameLocks/>
          </p:cNvGraphicFramePr>
          <p:nvPr>
            <p:extLst>
              <p:ext uri="{D42A27DB-BD31-4B8C-83A1-F6EECF244321}">
                <p14:modId xmlns:p14="http://schemas.microsoft.com/office/powerpoint/2010/main" val="4060514370"/>
              </p:ext>
            </p:extLst>
          </p:nvPr>
        </p:nvGraphicFramePr>
        <p:xfrm>
          <a:off x="980207" y="4301502"/>
          <a:ext cx="4716779" cy="23098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09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5116-492E-40C0-975C-1FEC668A4E3D}"/>
              </a:ext>
            </a:extLst>
          </p:cNvPr>
          <p:cNvSpPr>
            <a:spLocks noGrp="1"/>
          </p:cNvSpPr>
          <p:nvPr>
            <p:ph type="title"/>
          </p:nvPr>
        </p:nvSpPr>
        <p:spPr/>
        <p:txBody>
          <a:bodyPr/>
          <a:lstStyle/>
          <a:p>
            <a:r>
              <a:rPr lang="en-US" dirty="0"/>
              <a:t>Linear regression model 1 – Features (day/rush hour)</a:t>
            </a:r>
          </a:p>
        </p:txBody>
      </p:sp>
      <p:sp>
        <p:nvSpPr>
          <p:cNvPr id="3" name="Content Placeholder 2">
            <a:extLst>
              <a:ext uri="{FF2B5EF4-FFF2-40B4-BE49-F238E27FC236}">
                <a16:creationId xmlns:a16="http://schemas.microsoft.com/office/drawing/2014/main" id="{B607FD72-CA7E-41A0-AC52-7129E8D9EF9D}"/>
              </a:ext>
            </a:extLst>
          </p:cNvPr>
          <p:cNvSpPr>
            <a:spLocks noGrp="1"/>
          </p:cNvSpPr>
          <p:nvPr>
            <p:ph idx="1"/>
          </p:nvPr>
        </p:nvSpPr>
        <p:spPr>
          <a:xfrm>
            <a:off x="581193" y="2180496"/>
            <a:ext cx="5514808" cy="3678303"/>
          </a:xfrm>
        </p:spPr>
        <p:txBody>
          <a:bodyPr anchor="t">
            <a:noAutofit/>
          </a:bodyPr>
          <a:lstStyle/>
          <a:p>
            <a:r>
              <a:rPr lang="en-US" sz="2400" dirty="0"/>
              <a:t>Base feature for weekday was Friday</a:t>
            </a:r>
          </a:p>
          <a:p>
            <a:r>
              <a:rPr lang="en-US" sz="2400" dirty="0"/>
              <a:t>All else equal, weekend fares were slightly negative compared to fares during the week</a:t>
            </a:r>
          </a:p>
          <a:p>
            <a:r>
              <a:rPr lang="en-US" sz="2400" dirty="0"/>
              <a:t>However, coefficients were small and resulted in differences of only a few cents</a:t>
            </a:r>
          </a:p>
          <a:p>
            <a:r>
              <a:rPr lang="en-US" sz="2400" dirty="0"/>
              <a:t>All else equal, the model predicts that rush hour would raise fares by $1.81</a:t>
            </a:r>
          </a:p>
        </p:txBody>
      </p:sp>
      <p:graphicFrame>
        <p:nvGraphicFramePr>
          <p:cNvPr id="6" name="Table 6">
            <a:extLst>
              <a:ext uri="{FF2B5EF4-FFF2-40B4-BE49-F238E27FC236}">
                <a16:creationId xmlns:a16="http://schemas.microsoft.com/office/drawing/2014/main" id="{56D84D75-45FA-4E7F-8DF2-0506DD6372CB}"/>
              </a:ext>
            </a:extLst>
          </p:cNvPr>
          <p:cNvGraphicFramePr>
            <a:graphicFrameLocks noGrp="1"/>
          </p:cNvGraphicFramePr>
          <p:nvPr>
            <p:extLst>
              <p:ext uri="{D42A27DB-BD31-4B8C-83A1-F6EECF244321}">
                <p14:modId xmlns:p14="http://schemas.microsoft.com/office/powerpoint/2010/main" val="844114475"/>
              </p:ext>
            </p:extLst>
          </p:nvPr>
        </p:nvGraphicFramePr>
        <p:xfrm>
          <a:off x="6285390" y="2536287"/>
          <a:ext cx="5131295" cy="2966720"/>
        </p:xfrm>
        <a:graphic>
          <a:graphicData uri="http://schemas.openxmlformats.org/drawingml/2006/table">
            <a:tbl>
              <a:tblPr firstRow="1" bandRow="1">
                <a:tableStyleId>{5C22544A-7EE6-4342-B048-85BDC9FD1C3A}</a:tableStyleId>
              </a:tblPr>
              <a:tblGrid>
                <a:gridCol w="1715693">
                  <a:extLst>
                    <a:ext uri="{9D8B030D-6E8A-4147-A177-3AD203B41FA5}">
                      <a16:colId xmlns:a16="http://schemas.microsoft.com/office/drawing/2014/main" val="4164306039"/>
                    </a:ext>
                  </a:extLst>
                </a:gridCol>
                <a:gridCol w="1707801">
                  <a:extLst>
                    <a:ext uri="{9D8B030D-6E8A-4147-A177-3AD203B41FA5}">
                      <a16:colId xmlns:a16="http://schemas.microsoft.com/office/drawing/2014/main" val="1449381609"/>
                    </a:ext>
                  </a:extLst>
                </a:gridCol>
                <a:gridCol w="1707801">
                  <a:extLst>
                    <a:ext uri="{9D8B030D-6E8A-4147-A177-3AD203B41FA5}">
                      <a16:colId xmlns:a16="http://schemas.microsoft.com/office/drawing/2014/main" val="3274259999"/>
                    </a:ext>
                  </a:extLst>
                </a:gridCol>
              </a:tblGrid>
              <a:tr h="370840">
                <a:tc>
                  <a:txBody>
                    <a:bodyPr/>
                    <a:lstStyle/>
                    <a:p>
                      <a:pPr algn="ctr"/>
                      <a:r>
                        <a:rPr lang="en-US" dirty="0"/>
                        <a:t>Feature</a:t>
                      </a:r>
                    </a:p>
                  </a:txBody>
                  <a:tcPr/>
                </a:tc>
                <a:tc>
                  <a:txBody>
                    <a:bodyPr/>
                    <a:lstStyle/>
                    <a:p>
                      <a:pPr algn="ctr"/>
                      <a:r>
                        <a:rPr lang="en-US" dirty="0"/>
                        <a:t>P-Value</a:t>
                      </a:r>
                    </a:p>
                  </a:txBody>
                  <a:tcPr/>
                </a:tc>
                <a:tc>
                  <a:txBody>
                    <a:bodyPr/>
                    <a:lstStyle/>
                    <a:p>
                      <a:pPr algn="ctr"/>
                      <a:r>
                        <a:rPr lang="en-US" dirty="0"/>
                        <a:t>Coefficient</a:t>
                      </a:r>
                    </a:p>
                  </a:txBody>
                  <a:tcPr/>
                </a:tc>
                <a:extLst>
                  <a:ext uri="{0D108BD9-81ED-4DB2-BD59-A6C34878D82A}">
                    <a16:rowId xmlns:a16="http://schemas.microsoft.com/office/drawing/2014/main" val="229068980"/>
                  </a:ext>
                </a:extLst>
              </a:tr>
              <a:tr h="370840">
                <a:tc>
                  <a:txBody>
                    <a:bodyPr/>
                    <a:lstStyle/>
                    <a:p>
                      <a:pPr algn="r"/>
                      <a:r>
                        <a:rPr lang="en-US" dirty="0"/>
                        <a:t>Monday</a:t>
                      </a:r>
                    </a:p>
                  </a:txBody>
                  <a:tcPr/>
                </a:tc>
                <a:tc>
                  <a:txBody>
                    <a:bodyPr/>
                    <a:lstStyle/>
                    <a:p>
                      <a:pPr algn="ctr"/>
                      <a:r>
                        <a:rPr lang="en-US" dirty="0"/>
                        <a:t>Approx. 0</a:t>
                      </a:r>
                    </a:p>
                  </a:txBody>
                  <a:tcPr/>
                </a:tc>
                <a:tc>
                  <a:txBody>
                    <a:bodyPr/>
                    <a:lstStyle/>
                    <a:p>
                      <a:pPr algn="ctr"/>
                      <a:r>
                        <a:rPr lang="en-US" dirty="0"/>
                        <a:t>-0.02</a:t>
                      </a:r>
                    </a:p>
                  </a:txBody>
                  <a:tcPr/>
                </a:tc>
                <a:extLst>
                  <a:ext uri="{0D108BD9-81ED-4DB2-BD59-A6C34878D82A}">
                    <a16:rowId xmlns:a16="http://schemas.microsoft.com/office/drawing/2014/main" val="100656876"/>
                  </a:ext>
                </a:extLst>
              </a:tr>
              <a:tr h="370840">
                <a:tc>
                  <a:txBody>
                    <a:bodyPr/>
                    <a:lstStyle/>
                    <a:p>
                      <a:pPr algn="r"/>
                      <a:r>
                        <a:rPr lang="en-US" dirty="0"/>
                        <a:t>Tuesday</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1.79E-12</a:t>
                      </a:r>
                    </a:p>
                  </a:txBody>
                  <a:tcPr/>
                </a:tc>
                <a:tc>
                  <a:txBody>
                    <a:bodyPr/>
                    <a:lstStyle/>
                    <a:p>
                      <a:pPr algn="ctr"/>
                      <a:r>
                        <a:rPr lang="en-US" dirty="0"/>
                        <a:t>0.01</a:t>
                      </a:r>
                    </a:p>
                  </a:txBody>
                  <a:tcPr/>
                </a:tc>
                <a:extLst>
                  <a:ext uri="{0D108BD9-81ED-4DB2-BD59-A6C34878D82A}">
                    <a16:rowId xmlns:a16="http://schemas.microsoft.com/office/drawing/2014/main" val="1671858071"/>
                  </a:ext>
                </a:extLst>
              </a:tr>
              <a:tr h="370840">
                <a:tc>
                  <a:txBody>
                    <a:bodyPr/>
                    <a:lstStyle/>
                    <a:p>
                      <a:pPr algn="r"/>
                      <a:r>
                        <a:rPr lang="en-US" dirty="0"/>
                        <a:t>Wednesday</a:t>
                      </a:r>
                    </a:p>
                  </a:txBody>
                  <a:tcPr/>
                </a:tc>
                <a:tc>
                  <a:txBody>
                    <a:bodyPr/>
                    <a:lstStyle/>
                    <a:p>
                      <a:pPr algn="ctr"/>
                      <a:r>
                        <a:rPr lang="en-US" dirty="0"/>
                        <a:t>Approx. 0</a:t>
                      </a:r>
                    </a:p>
                  </a:txBody>
                  <a:tcPr/>
                </a:tc>
                <a:tc>
                  <a:txBody>
                    <a:bodyPr/>
                    <a:lstStyle/>
                    <a:p>
                      <a:pPr algn="ctr"/>
                      <a:r>
                        <a:rPr lang="en-US" dirty="0"/>
                        <a:t>0.03</a:t>
                      </a:r>
                    </a:p>
                  </a:txBody>
                  <a:tcPr/>
                </a:tc>
                <a:extLst>
                  <a:ext uri="{0D108BD9-81ED-4DB2-BD59-A6C34878D82A}">
                    <a16:rowId xmlns:a16="http://schemas.microsoft.com/office/drawing/2014/main" val="1681523909"/>
                  </a:ext>
                </a:extLst>
              </a:tr>
              <a:tr h="370840">
                <a:tc>
                  <a:txBody>
                    <a:bodyPr/>
                    <a:lstStyle/>
                    <a:p>
                      <a:pPr algn="r"/>
                      <a:r>
                        <a:rPr lang="en-US" dirty="0"/>
                        <a:t>Thursday</a:t>
                      </a:r>
                    </a:p>
                  </a:txBody>
                  <a:tcPr/>
                </a:tc>
                <a:tc>
                  <a:txBody>
                    <a:bodyPr/>
                    <a:lstStyle/>
                    <a:p>
                      <a:pPr algn="ctr"/>
                      <a:r>
                        <a:rPr lang="en-US" dirty="0"/>
                        <a:t>Approx. 0</a:t>
                      </a:r>
                    </a:p>
                  </a:txBody>
                  <a:tcPr/>
                </a:tc>
                <a:tc>
                  <a:txBody>
                    <a:bodyPr/>
                    <a:lstStyle/>
                    <a:p>
                      <a:pPr algn="ctr"/>
                      <a:r>
                        <a:rPr lang="en-US" dirty="0"/>
                        <a:t>0.03</a:t>
                      </a:r>
                    </a:p>
                  </a:txBody>
                  <a:tcPr/>
                </a:tc>
                <a:extLst>
                  <a:ext uri="{0D108BD9-81ED-4DB2-BD59-A6C34878D82A}">
                    <a16:rowId xmlns:a16="http://schemas.microsoft.com/office/drawing/2014/main" val="425848010"/>
                  </a:ext>
                </a:extLst>
              </a:tr>
              <a:tr h="370840">
                <a:tc>
                  <a:txBody>
                    <a:bodyPr/>
                    <a:lstStyle/>
                    <a:p>
                      <a:pPr algn="r"/>
                      <a:r>
                        <a:rPr lang="en-US" dirty="0"/>
                        <a:t>Saturday</a:t>
                      </a:r>
                    </a:p>
                  </a:txBody>
                  <a:tcPr/>
                </a:tc>
                <a:tc>
                  <a:txBody>
                    <a:bodyPr/>
                    <a:lstStyle/>
                    <a:p>
                      <a:pPr algn="ctr"/>
                      <a:r>
                        <a:rPr lang="en-US" dirty="0"/>
                        <a:t>Approx. 0</a:t>
                      </a:r>
                    </a:p>
                  </a:txBody>
                  <a:tcPr/>
                </a:tc>
                <a:tc>
                  <a:txBody>
                    <a:bodyPr/>
                    <a:lstStyle/>
                    <a:p>
                      <a:pPr algn="ctr"/>
                      <a:r>
                        <a:rPr lang="en-US" dirty="0"/>
                        <a:t>-0.02</a:t>
                      </a:r>
                    </a:p>
                  </a:txBody>
                  <a:tcPr/>
                </a:tc>
                <a:extLst>
                  <a:ext uri="{0D108BD9-81ED-4DB2-BD59-A6C34878D82A}">
                    <a16:rowId xmlns:a16="http://schemas.microsoft.com/office/drawing/2014/main" val="2830244519"/>
                  </a:ext>
                </a:extLst>
              </a:tr>
              <a:tr h="370840">
                <a:tc>
                  <a:txBody>
                    <a:bodyPr/>
                    <a:lstStyle/>
                    <a:p>
                      <a:pPr algn="r"/>
                      <a:r>
                        <a:rPr lang="en-US" dirty="0"/>
                        <a:t>Sunday</a:t>
                      </a:r>
                    </a:p>
                  </a:txBody>
                  <a:tcPr/>
                </a:tc>
                <a:tc>
                  <a:txBody>
                    <a:bodyPr/>
                    <a:lstStyle/>
                    <a:p>
                      <a:pPr algn="ctr"/>
                      <a:r>
                        <a:rPr lang="en-US" dirty="0"/>
                        <a:t>Approx. 0</a:t>
                      </a:r>
                    </a:p>
                  </a:txBody>
                  <a:tcPr/>
                </a:tc>
                <a:tc>
                  <a:txBody>
                    <a:bodyPr/>
                    <a:lstStyle/>
                    <a:p>
                      <a:pPr algn="ctr"/>
                      <a:r>
                        <a:rPr lang="en-US" dirty="0"/>
                        <a:t>-0.04</a:t>
                      </a:r>
                    </a:p>
                  </a:txBody>
                  <a:tcPr/>
                </a:tc>
                <a:extLst>
                  <a:ext uri="{0D108BD9-81ED-4DB2-BD59-A6C34878D82A}">
                    <a16:rowId xmlns:a16="http://schemas.microsoft.com/office/drawing/2014/main" val="4273245082"/>
                  </a:ext>
                </a:extLst>
              </a:tr>
              <a:tr h="370840">
                <a:tc>
                  <a:txBody>
                    <a:bodyPr/>
                    <a:lstStyle/>
                    <a:p>
                      <a:pPr algn="r"/>
                      <a:r>
                        <a:rPr lang="en-US" dirty="0"/>
                        <a:t>Rush Hour</a:t>
                      </a:r>
                    </a:p>
                  </a:txBody>
                  <a:tcPr/>
                </a:tc>
                <a:tc>
                  <a:txBody>
                    <a:bodyPr/>
                    <a:lstStyle/>
                    <a:p>
                      <a:pPr algn="ctr"/>
                      <a:r>
                        <a:rPr lang="en-US" dirty="0"/>
                        <a:t>Approx. 0</a:t>
                      </a:r>
                    </a:p>
                  </a:txBody>
                  <a:tcPr/>
                </a:tc>
                <a:tc>
                  <a:txBody>
                    <a:bodyPr/>
                    <a:lstStyle/>
                    <a:p>
                      <a:pPr algn="ctr"/>
                      <a:r>
                        <a:rPr lang="en-US" dirty="0"/>
                        <a:t>1.81</a:t>
                      </a:r>
                    </a:p>
                  </a:txBody>
                  <a:tcPr/>
                </a:tc>
                <a:extLst>
                  <a:ext uri="{0D108BD9-81ED-4DB2-BD59-A6C34878D82A}">
                    <a16:rowId xmlns:a16="http://schemas.microsoft.com/office/drawing/2014/main" val="2185937643"/>
                  </a:ext>
                </a:extLst>
              </a:tr>
            </a:tbl>
          </a:graphicData>
        </a:graphic>
      </p:graphicFrame>
    </p:spTree>
    <p:extLst>
      <p:ext uri="{BB962C8B-B14F-4D97-AF65-F5344CB8AC3E}">
        <p14:creationId xmlns:p14="http://schemas.microsoft.com/office/powerpoint/2010/main" val="324271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E61B-713B-462F-90DC-F4CFF9EBD3B3}"/>
              </a:ext>
            </a:extLst>
          </p:cNvPr>
          <p:cNvSpPr>
            <a:spLocks noGrp="1"/>
          </p:cNvSpPr>
          <p:nvPr>
            <p:ph type="title"/>
          </p:nvPr>
        </p:nvSpPr>
        <p:spPr/>
        <p:txBody>
          <a:bodyPr/>
          <a:lstStyle/>
          <a:p>
            <a:r>
              <a:rPr lang="en-US" dirty="0"/>
              <a:t>Linear regression model 1 – Features (Holidays)</a:t>
            </a:r>
          </a:p>
        </p:txBody>
      </p:sp>
      <p:sp>
        <p:nvSpPr>
          <p:cNvPr id="3" name="Content Placeholder 2">
            <a:extLst>
              <a:ext uri="{FF2B5EF4-FFF2-40B4-BE49-F238E27FC236}">
                <a16:creationId xmlns:a16="http://schemas.microsoft.com/office/drawing/2014/main" id="{BBB1E67A-E992-4699-B7FA-25463690A07E}"/>
              </a:ext>
            </a:extLst>
          </p:cNvPr>
          <p:cNvSpPr>
            <a:spLocks noGrp="1"/>
          </p:cNvSpPr>
          <p:nvPr>
            <p:ph sz="half" idx="1"/>
          </p:nvPr>
        </p:nvSpPr>
        <p:spPr>
          <a:xfrm>
            <a:off x="581193" y="2353183"/>
            <a:ext cx="5422390" cy="3382684"/>
          </a:xfrm>
        </p:spPr>
        <p:txBody>
          <a:bodyPr anchor="t"/>
          <a:lstStyle/>
          <a:p>
            <a:r>
              <a:rPr lang="en-US" dirty="0"/>
              <a:t>Base feature for holiday was Independence Day (automatically assigned by </a:t>
            </a:r>
            <a:r>
              <a:rPr lang="en-US" dirty="0" err="1"/>
              <a:t>StringIndexer</a:t>
            </a:r>
            <a:r>
              <a:rPr lang="en-US" dirty="0"/>
              <a:t> and </a:t>
            </a:r>
            <a:r>
              <a:rPr lang="en-US" dirty="0" err="1"/>
              <a:t>OneHotEncoder</a:t>
            </a:r>
            <a:r>
              <a:rPr lang="en-US" dirty="0"/>
              <a:t>)</a:t>
            </a:r>
          </a:p>
          <a:p>
            <a:r>
              <a:rPr lang="en-US" dirty="0"/>
              <a:t>Thanksgiving and Christmas had relatively high p-values, predictions by model wouldn’t be considered significantly different than the null hypothesis</a:t>
            </a:r>
          </a:p>
          <a:p>
            <a:r>
              <a:rPr lang="en-US" dirty="0"/>
              <a:t>New Year’s had the highest coefficient of 0.15, meaning that rides on New Year’s would be $0.15 higher than Independence Day and $0.08 higher than normal</a:t>
            </a:r>
          </a:p>
        </p:txBody>
      </p:sp>
      <p:graphicFrame>
        <p:nvGraphicFramePr>
          <p:cNvPr id="5" name="Table 5">
            <a:extLst>
              <a:ext uri="{FF2B5EF4-FFF2-40B4-BE49-F238E27FC236}">
                <a16:creationId xmlns:a16="http://schemas.microsoft.com/office/drawing/2014/main" id="{1AE5874C-0E99-472D-9116-717CE428D8A8}"/>
              </a:ext>
            </a:extLst>
          </p:cNvPr>
          <p:cNvGraphicFramePr>
            <a:graphicFrameLocks noGrp="1"/>
          </p:cNvGraphicFramePr>
          <p:nvPr>
            <p:ph sz="half" idx="2"/>
            <p:extLst>
              <p:ext uri="{D42A27DB-BD31-4B8C-83A1-F6EECF244321}">
                <p14:modId xmlns:p14="http://schemas.microsoft.com/office/powerpoint/2010/main" val="2435270918"/>
              </p:ext>
            </p:extLst>
          </p:nvPr>
        </p:nvGraphicFramePr>
        <p:xfrm>
          <a:off x="6285391" y="2632460"/>
          <a:ext cx="5414360" cy="2824131"/>
        </p:xfrm>
        <a:graphic>
          <a:graphicData uri="http://schemas.openxmlformats.org/drawingml/2006/table">
            <a:tbl>
              <a:tblPr firstRow="1" bandRow="1">
                <a:tableStyleId>{5C22544A-7EE6-4342-B048-85BDC9FD1C3A}</a:tableStyleId>
              </a:tblPr>
              <a:tblGrid>
                <a:gridCol w="2006353">
                  <a:extLst>
                    <a:ext uri="{9D8B030D-6E8A-4147-A177-3AD203B41FA5}">
                      <a16:colId xmlns:a16="http://schemas.microsoft.com/office/drawing/2014/main" val="1979143373"/>
                    </a:ext>
                  </a:extLst>
                </a:gridCol>
                <a:gridCol w="1600374">
                  <a:extLst>
                    <a:ext uri="{9D8B030D-6E8A-4147-A177-3AD203B41FA5}">
                      <a16:colId xmlns:a16="http://schemas.microsoft.com/office/drawing/2014/main" val="2417651134"/>
                    </a:ext>
                  </a:extLst>
                </a:gridCol>
                <a:gridCol w="1807633">
                  <a:extLst>
                    <a:ext uri="{9D8B030D-6E8A-4147-A177-3AD203B41FA5}">
                      <a16:colId xmlns:a16="http://schemas.microsoft.com/office/drawing/2014/main" val="3042358842"/>
                    </a:ext>
                  </a:extLst>
                </a:gridCol>
              </a:tblGrid>
              <a:tr h="405752">
                <a:tc>
                  <a:txBody>
                    <a:bodyPr/>
                    <a:lstStyle/>
                    <a:p>
                      <a:pPr algn="ctr"/>
                      <a:r>
                        <a:rPr lang="en-US" dirty="0"/>
                        <a:t>Feature</a:t>
                      </a:r>
                    </a:p>
                  </a:txBody>
                  <a:tcPr/>
                </a:tc>
                <a:tc>
                  <a:txBody>
                    <a:bodyPr/>
                    <a:lstStyle/>
                    <a:p>
                      <a:pPr algn="ctr"/>
                      <a:r>
                        <a:rPr lang="en-US" dirty="0"/>
                        <a:t>P-Value</a:t>
                      </a:r>
                    </a:p>
                  </a:txBody>
                  <a:tcPr/>
                </a:tc>
                <a:tc>
                  <a:txBody>
                    <a:bodyPr/>
                    <a:lstStyle/>
                    <a:p>
                      <a:pPr algn="ctr"/>
                      <a:r>
                        <a:rPr lang="en-US" dirty="0"/>
                        <a:t>Coefficient</a:t>
                      </a:r>
                    </a:p>
                  </a:txBody>
                  <a:tcPr/>
                </a:tc>
                <a:extLst>
                  <a:ext uri="{0D108BD9-81ED-4DB2-BD59-A6C34878D82A}">
                    <a16:rowId xmlns:a16="http://schemas.microsoft.com/office/drawing/2014/main" val="1782926419"/>
                  </a:ext>
                </a:extLst>
              </a:tr>
              <a:tr h="405752">
                <a:tc>
                  <a:txBody>
                    <a:bodyPr/>
                    <a:lstStyle/>
                    <a:p>
                      <a:pPr algn="r"/>
                      <a:r>
                        <a:rPr lang="en-US" dirty="0"/>
                        <a:t>New Years</a:t>
                      </a:r>
                    </a:p>
                  </a:txBody>
                  <a:tcPr/>
                </a:tc>
                <a:tc>
                  <a:txBody>
                    <a:bodyPr/>
                    <a:lstStyle/>
                    <a:p>
                      <a:pPr algn="ctr"/>
                      <a:r>
                        <a:rPr lang="en-US" dirty="0"/>
                        <a:t>Approx. 0</a:t>
                      </a:r>
                    </a:p>
                  </a:txBody>
                  <a:tcPr/>
                </a:tc>
                <a:tc>
                  <a:txBody>
                    <a:bodyPr/>
                    <a:lstStyle/>
                    <a:p>
                      <a:pPr algn="ctr"/>
                      <a:r>
                        <a:rPr lang="en-US" dirty="0"/>
                        <a:t>0.15</a:t>
                      </a:r>
                    </a:p>
                  </a:txBody>
                  <a:tcPr/>
                </a:tc>
                <a:extLst>
                  <a:ext uri="{0D108BD9-81ED-4DB2-BD59-A6C34878D82A}">
                    <a16:rowId xmlns:a16="http://schemas.microsoft.com/office/drawing/2014/main" val="1642155358"/>
                  </a:ext>
                </a:extLst>
              </a:tr>
              <a:tr h="405752">
                <a:tc>
                  <a:txBody>
                    <a:bodyPr/>
                    <a:lstStyle/>
                    <a:p>
                      <a:pPr algn="r"/>
                      <a:r>
                        <a:rPr lang="en-US" dirty="0"/>
                        <a:t>Thanksgiving</a:t>
                      </a:r>
                    </a:p>
                  </a:txBody>
                  <a:tcPr/>
                </a:tc>
                <a:tc>
                  <a:txBody>
                    <a:bodyPr/>
                    <a:lstStyle/>
                    <a:p>
                      <a:pPr algn="ctr"/>
                      <a:r>
                        <a:rPr lang="en-US" dirty="0"/>
                        <a:t>0.31</a:t>
                      </a:r>
                    </a:p>
                  </a:txBody>
                  <a:tcPr/>
                </a:tc>
                <a:tc>
                  <a:txBody>
                    <a:bodyPr/>
                    <a:lstStyle/>
                    <a:p>
                      <a:pPr algn="ctr"/>
                      <a:r>
                        <a:rPr lang="en-US" dirty="0"/>
                        <a:t>0.01</a:t>
                      </a:r>
                    </a:p>
                  </a:txBody>
                  <a:tcPr/>
                </a:tc>
                <a:extLst>
                  <a:ext uri="{0D108BD9-81ED-4DB2-BD59-A6C34878D82A}">
                    <a16:rowId xmlns:a16="http://schemas.microsoft.com/office/drawing/2014/main" val="2275323356"/>
                  </a:ext>
                </a:extLst>
              </a:tr>
              <a:tr h="405752">
                <a:tc>
                  <a:txBody>
                    <a:bodyPr/>
                    <a:lstStyle/>
                    <a:p>
                      <a:pPr algn="r"/>
                      <a:r>
                        <a:rPr lang="en-US" dirty="0"/>
                        <a:t>Christmas</a:t>
                      </a:r>
                    </a:p>
                  </a:txBody>
                  <a:tcPr/>
                </a:tc>
                <a:tc>
                  <a:txBody>
                    <a:bodyPr/>
                    <a:lstStyle/>
                    <a:p>
                      <a:pPr algn="ctr"/>
                      <a:r>
                        <a:rPr lang="en-US" dirty="0"/>
                        <a:t>1.92E-05</a:t>
                      </a:r>
                    </a:p>
                  </a:txBody>
                  <a:tcPr/>
                </a:tc>
                <a:tc>
                  <a:txBody>
                    <a:bodyPr/>
                    <a:lstStyle/>
                    <a:p>
                      <a:pPr algn="ctr"/>
                      <a:r>
                        <a:rPr lang="en-US" dirty="0"/>
                        <a:t>-0.05</a:t>
                      </a:r>
                    </a:p>
                  </a:txBody>
                  <a:tcPr/>
                </a:tc>
                <a:extLst>
                  <a:ext uri="{0D108BD9-81ED-4DB2-BD59-A6C34878D82A}">
                    <a16:rowId xmlns:a16="http://schemas.microsoft.com/office/drawing/2014/main" val="2878974395"/>
                  </a:ext>
                </a:extLst>
              </a:tr>
              <a:tr h="405752">
                <a:tc>
                  <a:txBody>
                    <a:bodyPr/>
                    <a:lstStyle/>
                    <a:p>
                      <a:pPr algn="r"/>
                      <a:r>
                        <a:rPr lang="en-US" dirty="0"/>
                        <a:t>Memorial Day</a:t>
                      </a:r>
                    </a:p>
                  </a:txBody>
                  <a:tcPr/>
                </a:tc>
                <a:tc>
                  <a:txBody>
                    <a:bodyPr/>
                    <a:lstStyle/>
                    <a:p>
                      <a:pPr algn="ctr"/>
                      <a:r>
                        <a:rPr lang="en-US" dirty="0"/>
                        <a:t>Approx. 0</a:t>
                      </a:r>
                    </a:p>
                  </a:txBody>
                  <a:tcPr/>
                </a:tc>
                <a:tc>
                  <a:txBody>
                    <a:bodyPr/>
                    <a:lstStyle/>
                    <a:p>
                      <a:pPr algn="ctr"/>
                      <a:r>
                        <a:rPr lang="en-US" dirty="0"/>
                        <a:t>0.10</a:t>
                      </a:r>
                    </a:p>
                  </a:txBody>
                  <a:tcPr/>
                </a:tc>
                <a:extLst>
                  <a:ext uri="{0D108BD9-81ED-4DB2-BD59-A6C34878D82A}">
                    <a16:rowId xmlns:a16="http://schemas.microsoft.com/office/drawing/2014/main" val="248854837"/>
                  </a:ext>
                </a:extLst>
              </a:tr>
              <a:tr h="405752">
                <a:tc>
                  <a:txBody>
                    <a:bodyPr/>
                    <a:lstStyle/>
                    <a:p>
                      <a:pPr algn="r"/>
                      <a:r>
                        <a:rPr lang="en-US" dirty="0"/>
                        <a:t>Labor Day</a:t>
                      </a:r>
                    </a:p>
                  </a:txBody>
                  <a:tcPr/>
                </a:tc>
                <a:tc>
                  <a:txBody>
                    <a:bodyPr/>
                    <a:lstStyle/>
                    <a:p>
                      <a:pPr algn="ctr"/>
                      <a:r>
                        <a:rPr lang="en-US" dirty="0"/>
                        <a:t>Approx. 0</a:t>
                      </a:r>
                    </a:p>
                  </a:txBody>
                  <a:tcPr/>
                </a:tc>
                <a:tc>
                  <a:txBody>
                    <a:bodyPr/>
                    <a:lstStyle/>
                    <a:p>
                      <a:pPr algn="ctr"/>
                      <a:r>
                        <a:rPr lang="en-US" dirty="0"/>
                        <a:t>0.10</a:t>
                      </a:r>
                    </a:p>
                  </a:txBody>
                  <a:tcPr/>
                </a:tc>
                <a:extLst>
                  <a:ext uri="{0D108BD9-81ED-4DB2-BD59-A6C34878D82A}">
                    <a16:rowId xmlns:a16="http://schemas.microsoft.com/office/drawing/2014/main" val="3939301720"/>
                  </a:ext>
                </a:extLst>
              </a:tr>
              <a:tr h="389619">
                <a:tc>
                  <a:txBody>
                    <a:bodyPr/>
                    <a:lstStyle/>
                    <a:p>
                      <a:pPr algn="r"/>
                      <a:r>
                        <a:rPr lang="en-US" dirty="0"/>
                        <a:t>None</a:t>
                      </a:r>
                    </a:p>
                  </a:txBody>
                  <a:tcPr/>
                </a:tc>
                <a:tc>
                  <a:txBody>
                    <a:bodyPr/>
                    <a:lstStyle/>
                    <a:p>
                      <a:pPr algn="ctr"/>
                      <a:r>
                        <a:rPr lang="en-US" dirty="0"/>
                        <a:t>4.44E-16</a:t>
                      </a:r>
                    </a:p>
                  </a:txBody>
                  <a:tcPr/>
                </a:tc>
                <a:tc>
                  <a:txBody>
                    <a:bodyPr/>
                    <a:lstStyle/>
                    <a:p>
                      <a:pPr algn="ctr"/>
                      <a:r>
                        <a:rPr lang="en-US" dirty="0"/>
                        <a:t>0.07</a:t>
                      </a:r>
                    </a:p>
                  </a:txBody>
                  <a:tcPr/>
                </a:tc>
                <a:extLst>
                  <a:ext uri="{0D108BD9-81ED-4DB2-BD59-A6C34878D82A}">
                    <a16:rowId xmlns:a16="http://schemas.microsoft.com/office/drawing/2014/main" val="2288632428"/>
                  </a:ext>
                </a:extLst>
              </a:tr>
            </a:tbl>
          </a:graphicData>
        </a:graphic>
      </p:graphicFrame>
    </p:spTree>
    <p:extLst>
      <p:ext uri="{BB962C8B-B14F-4D97-AF65-F5344CB8AC3E}">
        <p14:creationId xmlns:p14="http://schemas.microsoft.com/office/powerpoint/2010/main" val="4172664506"/>
      </p:ext>
    </p:extLst>
  </p:cSld>
  <p:clrMapOvr>
    <a:masterClrMapping/>
  </p:clrMapOvr>
</p:sld>
</file>

<file path=ppt/theme/theme1.xml><?xml version="1.0" encoding="utf-8"?>
<a:theme xmlns:a="http://schemas.openxmlformats.org/drawingml/2006/main" name="Dividend">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327</TotalTime>
  <Words>1980</Words>
  <Application>Microsoft Office PowerPoint</Application>
  <PresentationFormat>Widescreen</PresentationFormat>
  <Paragraphs>332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Gill Sans MT</vt:lpstr>
      <vt:lpstr>Wingdings 2</vt:lpstr>
      <vt:lpstr>Dividend</vt:lpstr>
      <vt:lpstr>Ryde – taxi fare analysis</vt:lpstr>
      <vt:lpstr>Problem formulation</vt:lpstr>
      <vt:lpstr>Data Description, processing, cleansing, Selection</vt:lpstr>
      <vt:lpstr>Data Description, processing, cleansing, Selection (cont.)</vt:lpstr>
      <vt:lpstr>Linear regression model 1</vt:lpstr>
      <vt:lpstr>Linear regression model 1 – features</vt:lpstr>
      <vt:lpstr>Linear regression model 1 – Features (year/month)</vt:lpstr>
      <vt:lpstr>Linear regression model 1 – Features (day/rush hour)</vt:lpstr>
      <vt:lpstr>Linear regression model 1 – Features (Holidays)</vt:lpstr>
      <vt:lpstr>Linear regression model 1 – Features (ratecode/trip type)</vt:lpstr>
      <vt:lpstr>Linear regression model 2</vt:lpstr>
      <vt:lpstr>Linear regression model 2 – features</vt:lpstr>
      <vt:lpstr>Linear regression model 2 – Features (day/Holiday)</vt:lpstr>
      <vt:lpstr>Conclusion/takeaways</vt:lpstr>
      <vt:lpstr>Limitations/concerns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Ryde – taxi fare analysis</dc:title>
  <dc:creator>Daniel Dai</dc:creator>
  <cp:lastModifiedBy>Daniel Dai</cp:lastModifiedBy>
  <cp:revision>32</cp:revision>
  <dcterms:created xsi:type="dcterms:W3CDTF">2020-11-19T01:08:34Z</dcterms:created>
  <dcterms:modified xsi:type="dcterms:W3CDTF">2020-11-20T01:42:07Z</dcterms:modified>
</cp:coreProperties>
</file>