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79A13AE-46A3-4F1F-99FF-7377D7930EBE}" type="datetimeFigureOut">
              <a:rPr lang="en-US" smtClean="0"/>
              <a:t>12/13/2020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B046145-EC46-4318-99B6-518546B9DCEE}" type="slidenum">
              <a:rPr lang="en-US" smtClean="0"/>
              <a:t>‹#›</a:t>
            </a:fld>
            <a:endParaRPr lang="en-US"/>
          </a:p>
        </p:txBody>
      </p:sp>
    </p:spTree>
    <p:extLst>
      <p:ext uri="{BB962C8B-B14F-4D97-AF65-F5344CB8AC3E}">
        <p14:creationId xmlns:p14="http://schemas.microsoft.com/office/powerpoint/2010/main" val="428229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13AE-46A3-4F1F-99FF-7377D7930EB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6145-EC46-4318-99B6-518546B9DCEE}" type="slidenum">
              <a:rPr lang="en-US" smtClean="0"/>
              <a:t>‹#›</a:t>
            </a:fld>
            <a:endParaRPr lang="en-US"/>
          </a:p>
        </p:txBody>
      </p:sp>
    </p:spTree>
    <p:extLst>
      <p:ext uri="{BB962C8B-B14F-4D97-AF65-F5344CB8AC3E}">
        <p14:creationId xmlns:p14="http://schemas.microsoft.com/office/powerpoint/2010/main" val="281781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79A13AE-46A3-4F1F-99FF-7377D7930EBE}" type="datetimeFigureOut">
              <a:rPr lang="en-US" smtClean="0"/>
              <a:t>12/13/2020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B046145-EC46-4318-99B6-518546B9DCEE}" type="slidenum">
              <a:rPr lang="en-US" smtClean="0"/>
              <a:t>‹#›</a:t>
            </a:fld>
            <a:endParaRPr lang="en-US"/>
          </a:p>
        </p:txBody>
      </p:sp>
    </p:spTree>
    <p:extLst>
      <p:ext uri="{BB962C8B-B14F-4D97-AF65-F5344CB8AC3E}">
        <p14:creationId xmlns:p14="http://schemas.microsoft.com/office/powerpoint/2010/main" val="238363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13AE-46A3-4F1F-99FF-7377D7930EB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B046145-EC46-4318-99B6-518546B9DCEE}" type="slidenum">
              <a:rPr lang="en-US" smtClean="0"/>
              <a:t>‹#›</a:t>
            </a:fld>
            <a:endParaRPr lang="en-US"/>
          </a:p>
        </p:txBody>
      </p:sp>
    </p:spTree>
    <p:extLst>
      <p:ext uri="{BB962C8B-B14F-4D97-AF65-F5344CB8AC3E}">
        <p14:creationId xmlns:p14="http://schemas.microsoft.com/office/powerpoint/2010/main" val="29346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9A13AE-46A3-4F1F-99FF-7377D7930EBE}" type="datetimeFigureOut">
              <a:rPr lang="en-US" smtClean="0"/>
              <a:t>12/13/2020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B046145-EC46-4318-99B6-518546B9DCEE}" type="slidenum">
              <a:rPr lang="en-US" smtClean="0"/>
              <a:t>‹#›</a:t>
            </a:fld>
            <a:endParaRPr lang="en-US"/>
          </a:p>
        </p:txBody>
      </p:sp>
    </p:spTree>
    <p:extLst>
      <p:ext uri="{BB962C8B-B14F-4D97-AF65-F5344CB8AC3E}">
        <p14:creationId xmlns:p14="http://schemas.microsoft.com/office/powerpoint/2010/main" val="23912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A13AE-46A3-4F1F-99FF-7377D7930EBE}"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6145-EC46-4318-99B6-518546B9DCEE}" type="slidenum">
              <a:rPr lang="en-US" smtClean="0"/>
              <a:t>‹#›</a:t>
            </a:fld>
            <a:endParaRPr lang="en-US"/>
          </a:p>
        </p:txBody>
      </p:sp>
    </p:spTree>
    <p:extLst>
      <p:ext uri="{BB962C8B-B14F-4D97-AF65-F5344CB8AC3E}">
        <p14:creationId xmlns:p14="http://schemas.microsoft.com/office/powerpoint/2010/main" val="50026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A13AE-46A3-4F1F-99FF-7377D7930EBE}"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46145-EC46-4318-99B6-518546B9DCEE}" type="slidenum">
              <a:rPr lang="en-US" smtClean="0"/>
              <a:t>‹#›</a:t>
            </a:fld>
            <a:endParaRPr lang="en-US"/>
          </a:p>
        </p:txBody>
      </p:sp>
    </p:spTree>
    <p:extLst>
      <p:ext uri="{BB962C8B-B14F-4D97-AF65-F5344CB8AC3E}">
        <p14:creationId xmlns:p14="http://schemas.microsoft.com/office/powerpoint/2010/main" val="23041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9A13AE-46A3-4F1F-99FF-7377D7930EBE}"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46145-EC46-4318-99B6-518546B9DCEE}"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427421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A13AE-46A3-4F1F-99FF-7377D7930EBE}"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46145-EC46-4318-99B6-518546B9DCEE}" type="slidenum">
              <a:rPr lang="en-US" smtClean="0"/>
              <a:t>‹#›</a:t>
            </a:fld>
            <a:endParaRPr lang="en-US"/>
          </a:p>
        </p:txBody>
      </p:sp>
    </p:spTree>
    <p:extLst>
      <p:ext uri="{BB962C8B-B14F-4D97-AF65-F5344CB8AC3E}">
        <p14:creationId xmlns:p14="http://schemas.microsoft.com/office/powerpoint/2010/main" val="301546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79A13AE-46A3-4F1F-99FF-7377D7930EBE}" type="datetimeFigureOut">
              <a:rPr lang="en-US" smtClean="0"/>
              <a:t>12/13/2020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B046145-EC46-4318-99B6-518546B9DCEE}" type="slidenum">
              <a:rPr lang="en-US" smtClean="0"/>
              <a:t>‹#›</a:t>
            </a:fld>
            <a:endParaRPr lang="en-US"/>
          </a:p>
        </p:txBody>
      </p:sp>
    </p:spTree>
    <p:extLst>
      <p:ext uri="{BB962C8B-B14F-4D97-AF65-F5344CB8AC3E}">
        <p14:creationId xmlns:p14="http://schemas.microsoft.com/office/powerpoint/2010/main" val="378764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9A13AE-46A3-4F1F-99FF-7377D7930EBE}"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6145-EC46-4318-99B6-518546B9DCEE}" type="slidenum">
              <a:rPr lang="en-US" smtClean="0"/>
              <a:t>‹#›</a:t>
            </a:fld>
            <a:endParaRPr lang="en-US"/>
          </a:p>
        </p:txBody>
      </p:sp>
    </p:spTree>
    <p:extLst>
      <p:ext uri="{BB962C8B-B14F-4D97-AF65-F5344CB8AC3E}">
        <p14:creationId xmlns:p14="http://schemas.microsoft.com/office/powerpoint/2010/main" val="96170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79A13AE-46A3-4F1F-99FF-7377D7930EBE}" type="datetimeFigureOut">
              <a:rPr lang="en-US" smtClean="0"/>
              <a:t>12/13/2020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B046145-EC46-4318-99B6-518546B9DCE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64707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A517-B831-4C79-A0A0-CA28230D29A5}"/>
              </a:ext>
            </a:extLst>
          </p:cNvPr>
          <p:cNvSpPr>
            <a:spLocks noGrp="1"/>
          </p:cNvSpPr>
          <p:nvPr>
            <p:ph type="ctrTitle"/>
          </p:nvPr>
        </p:nvSpPr>
        <p:spPr>
          <a:xfrm>
            <a:off x="504991" y="1020432"/>
            <a:ext cx="10993549" cy="1475013"/>
          </a:xfrm>
        </p:spPr>
        <p:txBody>
          <a:bodyPr>
            <a:normAutofit/>
          </a:bodyPr>
          <a:lstStyle/>
          <a:p>
            <a:r>
              <a:rPr lang="en-US" sz="4400" dirty="0"/>
              <a:t>1990 Us census – cluster analysis</a:t>
            </a:r>
          </a:p>
        </p:txBody>
      </p:sp>
      <p:sp>
        <p:nvSpPr>
          <p:cNvPr id="3" name="Subtitle 2">
            <a:extLst>
              <a:ext uri="{FF2B5EF4-FFF2-40B4-BE49-F238E27FC236}">
                <a16:creationId xmlns:a16="http://schemas.microsoft.com/office/drawing/2014/main" id="{F66E4429-8E75-4738-B2FE-F669B5B4808F}"/>
              </a:ext>
            </a:extLst>
          </p:cNvPr>
          <p:cNvSpPr>
            <a:spLocks noGrp="1"/>
          </p:cNvSpPr>
          <p:nvPr>
            <p:ph type="subTitle" idx="1"/>
          </p:nvPr>
        </p:nvSpPr>
        <p:spPr/>
        <p:txBody>
          <a:bodyPr/>
          <a:lstStyle/>
          <a:p>
            <a:r>
              <a:rPr lang="en-US" dirty="0"/>
              <a:t>Daniel dai</a:t>
            </a:r>
          </a:p>
        </p:txBody>
      </p:sp>
      <p:pic>
        <p:nvPicPr>
          <p:cNvPr id="5" name="Graphic 4" descr="Group of people">
            <a:extLst>
              <a:ext uri="{FF2B5EF4-FFF2-40B4-BE49-F238E27FC236}">
                <a16:creationId xmlns:a16="http://schemas.microsoft.com/office/drawing/2014/main" id="{063B4547-9511-4EFC-94A3-30FE41EE71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4899" y="3772235"/>
            <a:ext cx="1852289" cy="1852289"/>
          </a:xfrm>
          <a:prstGeom prst="rect">
            <a:avLst/>
          </a:prstGeom>
        </p:spPr>
      </p:pic>
    </p:spTree>
    <p:extLst>
      <p:ext uri="{BB962C8B-B14F-4D97-AF65-F5344CB8AC3E}">
        <p14:creationId xmlns:p14="http://schemas.microsoft.com/office/powerpoint/2010/main" val="212265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7 (134782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a:bodyPr>
          <a:lstStyle/>
          <a:p>
            <a:pPr marL="0" indent="0">
              <a:buNone/>
            </a:pPr>
            <a:r>
              <a:rPr lang="en-US" b="1" dirty="0"/>
              <a:t>Cluster Means Description</a:t>
            </a:r>
          </a:p>
          <a:p>
            <a:r>
              <a:rPr lang="en-US" dirty="0"/>
              <a:t>Age 2.64, late teens and young adults</a:t>
            </a:r>
          </a:p>
          <a:p>
            <a:r>
              <a:rPr lang="en-US" dirty="0"/>
              <a:t>Sex 0.55, 55% female</a:t>
            </a:r>
          </a:p>
          <a:p>
            <a:r>
              <a:rPr lang="en-US" dirty="0"/>
              <a:t>Income 1.00, average under $15000 per year</a:t>
            </a:r>
          </a:p>
          <a:p>
            <a:r>
              <a:rPr lang="en-US" dirty="0"/>
              <a:t>Education 8.74, some High School</a:t>
            </a:r>
          </a:p>
          <a:p>
            <a:r>
              <a:rPr lang="en-US" dirty="0">
                <a:solidFill>
                  <a:srgbClr val="FF0000"/>
                </a:solidFill>
              </a:rPr>
              <a:t>Poverty 1.59, highest poverty rate among all clusters</a:t>
            </a:r>
          </a:p>
          <a:p>
            <a:r>
              <a:rPr lang="en-US" dirty="0"/>
              <a:t>Only 57% worked, mostly part-time occupations. Highest unemployment rate</a:t>
            </a:r>
          </a:p>
          <a:p>
            <a:r>
              <a:rPr lang="en-US" dirty="0"/>
              <a:t>High representation of minority ancestry</a:t>
            </a:r>
          </a:p>
          <a:p>
            <a:r>
              <a:rPr lang="en-US" dirty="0"/>
              <a:t>High rate of second language, high rate of non-citizenship</a:t>
            </a:r>
          </a:p>
          <a:p>
            <a:endParaRPr lang="en-US" dirty="0"/>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69727" y="2124228"/>
            <a:ext cx="5166804" cy="2794001"/>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6968971" y="2361821"/>
            <a:ext cx="1145219" cy="523220"/>
          </a:xfrm>
          <a:prstGeom prst="rect">
            <a:avLst/>
          </a:prstGeom>
          <a:noFill/>
        </p:spPr>
        <p:txBody>
          <a:bodyPr wrap="square" rtlCol="0">
            <a:spAutoFit/>
          </a:bodyPr>
          <a:lstStyle/>
          <a:p>
            <a:r>
              <a:rPr lang="en-US" sz="1400" dirty="0"/>
              <a:t>Age Distribution</a:t>
            </a:r>
          </a:p>
        </p:txBody>
      </p:sp>
      <p:graphicFrame>
        <p:nvGraphicFramePr>
          <p:cNvPr id="29" name="Table 29">
            <a:extLst>
              <a:ext uri="{FF2B5EF4-FFF2-40B4-BE49-F238E27FC236}">
                <a16:creationId xmlns:a16="http://schemas.microsoft.com/office/drawing/2014/main" id="{35154DDA-42DD-4CA0-88C4-D9EC66C6207A}"/>
              </a:ext>
            </a:extLst>
          </p:cNvPr>
          <p:cNvGraphicFramePr>
            <a:graphicFrameLocks noGrp="1"/>
          </p:cNvGraphicFramePr>
          <p:nvPr>
            <p:extLst>
              <p:ext uri="{D42A27DB-BD31-4B8C-83A1-F6EECF244321}">
                <p14:modId xmlns:p14="http://schemas.microsoft.com/office/powerpoint/2010/main" val="1708813723"/>
              </p:ext>
            </p:extLst>
          </p:nvPr>
        </p:nvGraphicFramePr>
        <p:xfrm>
          <a:off x="6058198" y="5339293"/>
          <a:ext cx="5789862" cy="1173077"/>
        </p:xfrm>
        <a:graphic>
          <a:graphicData uri="http://schemas.openxmlformats.org/drawingml/2006/table">
            <a:tbl>
              <a:tblPr firstRow="1" bandRow="1">
                <a:tableStyleId>{5C22544A-7EE6-4342-B048-85BDC9FD1C3A}</a:tableStyleId>
              </a:tblPr>
              <a:tblGrid>
                <a:gridCol w="1929954">
                  <a:extLst>
                    <a:ext uri="{9D8B030D-6E8A-4147-A177-3AD203B41FA5}">
                      <a16:colId xmlns:a16="http://schemas.microsoft.com/office/drawing/2014/main" val="824093112"/>
                    </a:ext>
                  </a:extLst>
                </a:gridCol>
                <a:gridCol w="1929954">
                  <a:extLst>
                    <a:ext uri="{9D8B030D-6E8A-4147-A177-3AD203B41FA5}">
                      <a16:colId xmlns:a16="http://schemas.microsoft.com/office/drawing/2014/main" val="2075272814"/>
                    </a:ext>
                  </a:extLst>
                </a:gridCol>
                <a:gridCol w="1929954">
                  <a:extLst>
                    <a:ext uri="{9D8B030D-6E8A-4147-A177-3AD203B41FA5}">
                      <a16:colId xmlns:a16="http://schemas.microsoft.com/office/drawing/2014/main" val="693518267"/>
                    </a:ext>
                  </a:extLst>
                </a:gridCol>
              </a:tblGrid>
              <a:tr h="206483">
                <a:tc>
                  <a:txBody>
                    <a:bodyPr/>
                    <a:lstStyle/>
                    <a:p>
                      <a:pPr algn="ctr"/>
                      <a:r>
                        <a:rPr lang="en-US" dirty="0"/>
                        <a:t>Industries</a:t>
                      </a:r>
                    </a:p>
                  </a:txBody>
                  <a:tcPr/>
                </a:tc>
                <a:tc>
                  <a:txBody>
                    <a:bodyPr/>
                    <a:lstStyle/>
                    <a:p>
                      <a:pPr algn="ctr"/>
                      <a:r>
                        <a:rPr lang="en-US" dirty="0"/>
                        <a:t>Occupations</a:t>
                      </a:r>
                    </a:p>
                  </a:txBody>
                  <a:tcPr/>
                </a:tc>
                <a:tc>
                  <a:txBody>
                    <a:bodyPr/>
                    <a:lstStyle/>
                    <a:p>
                      <a:pPr algn="ctr"/>
                      <a:r>
                        <a:rPr lang="en-US" dirty="0"/>
                        <a:t>Military</a:t>
                      </a:r>
                    </a:p>
                  </a:txBody>
                  <a:tcPr/>
                </a:tc>
                <a:extLst>
                  <a:ext uri="{0D108BD9-81ED-4DB2-BD59-A6C34878D82A}">
                    <a16:rowId xmlns:a16="http://schemas.microsoft.com/office/drawing/2014/main" val="2175822525"/>
                  </a:ext>
                </a:extLst>
              </a:tr>
              <a:tr h="807317">
                <a:tc>
                  <a:txBody>
                    <a:bodyPr/>
                    <a:lstStyle/>
                    <a:p>
                      <a:pPr marL="285750" indent="-285750">
                        <a:buFont typeface="Arial" panose="020B0604020202020204" pitchFamily="34" charset="0"/>
                        <a:buChar char="•"/>
                      </a:pPr>
                      <a:r>
                        <a:rPr lang="en-US" b="0" dirty="0"/>
                        <a:t>Retail</a:t>
                      </a: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US" dirty="0"/>
                        <a:t>Service</a:t>
                      </a:r>
                    </a:p>
                    <a:p>
                      <a:pPr marL="285750" indent="-285750">
                        <a:buFont typeface="Arial" panose="020B0604020202020204" pitchFamily="34" charset="0"/>
                        <a:buChar char="•"/>
                      </a:pPr>
                      <a:r>
                        <a:rPr lang="en-US" dirty="0"/>
                        <a:t>Laborers</a:t>
                      </a:r>
                    </a:p>
                  </a:txBody>
                  <a:tcPr/>
                </a:tc>
                <a:tc>
                  <a:txBody>
                    <a:bodyPr/>
                    <a:lstStyle/>
                    <a:p>
                      <a:pPr marL="285750" indent="-285750">
                        <a:buFont typeface="Arial" panose="020B0604020202020204" pitchFamily="34" charset="0"/>
                        <a:buChar char="•"/>
                      </a:pPr>
                      <a:r>
                        <a:rPr lang="en-US" dirty="0"/>
                        <a:t>94% no service</a:t>
                      </a:r>
                    </a:p>
                  </a:txBody>
                  <a:tcPr/>
                </a:tc>
                <a:extLst>
                  <a:ext uri="{0D108BD9-81ED-4DB2-BD59-A6C34878D82A}">
                    <a16:rowId xmlns:a16="http://schemas.microsoft.com/office/drawing/2014/main" val="2554395387"/>
                  </a:ext>
                </a:extLst>
              </a:tr>
            </a:tbl>
          </a:graphicData>
        </a:graphic>
      </p:graphicFrame>
    </p:spTree>
    <p:extLst>
      <p:ext uri="{BB962C8B-B14F-4D97-AF65-F5344CB8AC3E}">
        <p14:creationId xmlns:p14="http://schemas.microsoft.com/office/powerpoint/2010/main" val="44298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8 (266525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a:bodyPr>
          <a:lstStyle/>
          <a:p>
            <a:pPr marL="0" indent="0">
              <a:buNone/>
            </a:pPr>
            <a:r>
              <a:rPr lang="en-US" b="1" dirty="0"/>
              <a:t>Cluster Means Description</a:t>
            </a:r>
          </a:p>
          <a:p>
            <a:r>
              <a:rPr lang="en-US" dirty="0"/>
              <a:t>Age 4.43, 30-50 years old</a:t>
            </a:r>
          </a:p>
          <a:p>
            <a:r>
              <a:rPr lang="en-US" dirty="0"/>
              <a:t>Sex 0.40, 60% male</a:t>
            </a:r>
          </a:p>
          <a:p>
            <a:r>
              <a:rPr lang="en-US" dirty="0">
                <a:solidFill>
                  <a:srgbClr val="00B050"/>
                </a:solidFill>
              </a:rPr>
              <a:t>Income 3.52, average $60000 per year. Highest of all clusters</a:t>
            </a:r>
          </a:p>
          <a:p>
            <a:r>
              <a:rPr lang="en-US" dirty="0">
                <a:solidFill>
                  <a:srgbClr val="00B050"/>
                </a:solidFill>
              </a:rPr>
              <a:t>Education 14.37, Bachelor’s Degree</a:t>
            </a:r>
          </a:p>
          <a:p>
            <a:r>
              <a:rPr lang="en-US" dirty="0">
                <a:solidFill>
                  <a:srgbClr val="00B050"/>
                </a:solidFill>
              </a:rPr>
              <a:t>Poverty 1.97, virtually non below poverty line</a:t>
            </a:r>
          </a:p>
          <a:p>
            <a:r>
              <a:rPr lang="en-US" dirty="0">
                <a:solidFill>
                  <a:srgbClr val="00B050"/>
                </a:solidFill>
              </a:rPr>
              <a:t>Full employment with full time jobs and vehicles</a:t>
            </a:r>
          </a:p>
          <a:p>
            <a:r>
              <a:rPr lang="en-US" dirty="0"/>
              <a:t>Mainly European descent, with highest African and Asian representation. High percentage of naturalized citizens</a:t>
            </a:r>
          </a:p>
          <a:p>
            <a:r>
              <a:rPr lang="en-US" dirty="0"/>
              <a:t>66% married, 22% single. 8% divorce rate</a:t>
            </a:r>
          </a:p>
          <a:p>
            <a:endParaRPr lang="en-US" dirty="0"/>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880" y="2115654"/>
            <a:ext cx="4793942" cy="2189279"/>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6968971" y="2361821"/>
            <a:ext cx="1145219" cy="523220"/>
          </a:xfrm>
          <a:prstGeom prst="rect">
            <a:avLst/>
          </a:prstGeom>
          <a:noFill/>
        </p:spPr>
        <p:txBody>
          <a:bodyPr wrap="square" rtlCol="0">
            <a:spAutoFit/>
          </a:bodyPr>
          <a:lstStyle/>
          <a:p>
            <a:r>
              <a:rPr lang="en-US" sz="1400" dirty="0"/>
              <a:t>Age Distribution</a:t>
            </a:r>
          </a:p>
        </p:txBody>
      </p:sp>
      <p:graphicFrame>
        <p:nvGraphicFramePr>
          <p:cNvPr id="29" name="Table 29">
            <a:extLst>
              <a:ext uri="{FF2B5EF4-FFF2-40B4-BE49-F238E27FC236}">
                <a16:creationId xmlns:a16="http://schemas.microsoft.com/office/drawing/2014/main" id="{35154DDA-42DD-4CA0-88C4-D9EC66C6207A}"/>
              </a:ext>
            </a:extLst>
          </p:cNvPr>
          <p:cNvGraphicFramePr>
            <a:graphicFrameLocks noGrp="1"/>
          </p:cNvGraphicFramePr>
          <p:nvPr/>
        </p:nvGraphicFramePr>
        <p:xfrm>
          <a:off x="6058197" y="4663842"/>
          <a:ext cx="5789862" cy="1985533"/>
        </p:xfrm>
        <a:graphic>
          <a:graphicData uri="http://schemas.openxmlformats.org/drawingml/2006/table">
            <a:tbl>
              <a:tblPr firstRow="1" bandRow="1">
                <a:tableStyleId>{5C22544A-7EE6-4342-B048-85BDC9FD1C3A}</a:tableStyleId>
              </a:tblPr>
              <a:tblGrid>
                <a:gridCol w="1929954">
                  <a:extLst>
                    <a:ext uri="{9D8B030D-6E8A-4147-A177-3AD203B41FA5}">
                      <a16:colId xmlns:a16="http://schemas.microsoft.com/office/drawing/2014/main" val="824093112"/>
                    </a:ext>
                  </a:extLst>
                </a:gridCol>
                <a:gridCol w="1929954">
                  <a:extLst>
                    <a:ext uri="{9D8B030D-6E8A-4147-A177-3AD203B41FA5}">
                      <a16:colId xmlns:a16="http://schemas.microsoft.com/office/drawing/2014/main" val="2075272814"/>
                    </a:ext>
                  </a:extLst>
                </a:gridCol>
                <a:gridCol w="1929954">
                  <a:extLst>
                    <a:ext uri="{9D8B030D-6E8A-4147-A177-3AD203B41FA5}">
                      <a16:colId xmlns:a16="http://schemas.microsoft.com/office/drawing/2014/main" val="693518267"/>
                    </a:ext>
                  </a:extLst>
                </a:gridCol>
              </a:tblGrid>
              <a:tr h="399596">
                <a:tc>
                  <a:txBody>
                    <a:bodyPr/>
                    <a:lstStyle/>
                    <a:p>
                      <a:pPr algn="ctr"/>
                      <a:r>
                        <a:rPr lang="en-US" dirty="0"/>
                        <a:t>Industries</a:t>
                      </a:r>
                    </a:p>
                  </a:txBody>
                  <a:tcPr/>
                </a:tc>
                <a:tc>
                  <a:txBody>
                    <a:bodyPr/>
                    <a:lstStyle/>
                    <a:p>
                      <a:pPr algn="ctr"/>
                      <a:r>
                        <a:rPr lang="en-US" dirty="0"/>
                        <a:t>Occupations</a:t>
                      </a:r>
                    </a:p>
                  </a:txBody>
                  <a:tcPr/>
                </a:tc>
                <a:tc>
                  <a:txBody>
                    <a:bodyPr/>
                    <a:lstStyle/>
                    <a:p>
                      <a:pPr algn="ctr"/>
                      <a:r>
                        <a:rPr lang="en-US" dirty="0"/>
                        <a:t>Military</a:t>
                      </a:r>
                    </a:p>
                  </a:txBody>
                  <a:tcPr/>
                </a:tc>
                <a:extLst>
                  <a:ext uri="{0D108BD9-81ED-4DB2-BD59-A6C34878D82A}">
                    <a16:rowId xmlns:a16="http://schemas.microsoft.com/office/drawing/2014/main" val="2175822525"/>
                  </a:ext>
                </a:extLst>
              </a:tr>
              <a:tr h="1585937">
                <a:tc>
                  <a:txBody>
                    <a:bodyPr/>
                    <a:lstStyle/>
                    <a:p>
                      <a:pPr marL="285750" indent="-285750">
                        <a:buFont typeface="Arial" panose="020B0604020202020204" pitchFamily="34" charset="0"/>
                        <a:buChar char="•"/>
                      </a:pPr>
                      <a:r>
                        <a:rPr lang="en-US" b="1" dirty="0"/>
                        <a:t>Professional</a:t>
                      </a:r>
                    </a:p>
                    <a:p>
                      <a:pPr marL="285750" indent="-285750">
                        <a:buFont typeface="Arial" panose="020B0604020202020204" pitchFamily="34" charset="0"/>
                        <a:buChar char="•"/>
                      </a:pPr>
                      <a:r>
                        <a:rPr lang="en-US" b="0" dirty="0"/>
                        <a:t>Manufacturing</a:t>
                      </a:r>
                    </a:p>
                    <a:p>
                      <a:pPr marL="285750" indent="-285750">
                        <a:buFont typeface="Arial" panose="020B0604020202020204" pitchFamily="34" charset="0"/>
                        <a:buChar char="•"/>
                      </a:pPr>
                      <a:r>
                        <a:rPr lang="en-US" b="0" dirty="0"/>
                        <a:t>Finance</a:t>
                      </a:r>
                    </a:p>
                    <a:p>
                      <a:pPr marL="285750" indent="-285750">
                        <a:buFont typeface="Arial" panose="020B0604020202020204" pitchFamily="34" charset="0"/>
                        <a:buChar char="•"/>
                      </a:pPr>
                      <a:r>
                        <a:rPr lang="en-US" b="0" dirty="0"/>
                        <a:t>Real Estate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1" dirty="0"/>
                        <a:t>Managerial</a:t>
                      </a:r>
                    </a:p>
                    <a:p>
                      <a:pPr marL="285750" indent="-285750">
                        <a:buFont typeface="Arial" panose="020B0604020202020204" pitchFamily="34" charset="0"/>
                        <a:buChar char="•"/>
                      </a:pPr>
                      <a:r>
                        <a:rPr lang="en-US" b="1" dirty="0"/>
                        <a:t>Professional</a:t>
                      </a:r>
                    </a:p>
                    <a:p>
                      <a:pPr marL="285750" indent="-285750">
                        <a:buFont typeface="Arial" panose="020B0604020202020204" pitchFamily="34" charset="0"/>
                        <a:buChar char="•"/>
                      </a:pPr>
                      <a:r>
                        <a:rPr lang="en-US" dirty="0"/>
                        <a:t>Technical</a:t>
                      </a:r>
                    </a:p>
                    <a:p>
                      <a:pPr marL="285750" indent="-285750">
                        <a:buFont typeface="Arial" panose="020B0604020202020204" pitchFamily="34" charset="0"/>
                        <a:buChar char="•"/>
                      </a:pPr>
                      <a:r>
                        <a:rPr lang="en-US" dirty="0"/>
                        <a:t>Sales</a:t>
                      </a:r>
                    </a:p>
                  </a:txBody>
                  <a:tcPr/>
                </a:tc>
                <a:tc>
                  <a:txBody>
                    <a:bodyPr/>
                    <a:lstStyle/>
                    <a:p>
                      <a:pPr marL="285750" indent="-285750">
                        <a:buFont typeface="Arial" panose="020B0604020202020204" pitchFamily="34" charset="0"/>
                        <a:buChar char="•"/>
                      </a:pPr>
                      <a:r>
                        <a:rPr lang="en-US" dirty="0"/>
                        <a:t>1% active</a:t>
                      </a:r>
                    </a:p>
                    <a:p>
                      <a:pPr marL="285750" indent="-285750">
                        <a:buFont typeface="Arial" panose="020B0604020202020204" pitchFamily="34" charset="0"/>
                        <a:buChar char="•"/>
                      </a:pPr>
                      <a:r>
                        <a:rPr lang="en-US" dirty="0"/>
                        <a:t>16% past</a:t>
                      </a:r>
                    </a:p>
                    <a:p>
                      <a:pPr marL="285750" indent="-285750">
                        <a:buFont typeface="Arial" panose="020B0604020202020204" pitchFamily="34" charset="0"/>
                        <a:buChar char="•"/>
                      </a:pPr>
                      <a:r>
                        <a:rPr lang="en-US" dirty="0"/>
                        <a:t>3% reserves</a:t>
                      </a:r>
                    </a:p>
                    <a:p>
                      <a:pPr marL="285750" indent="-285750">
                        <a:buFont typeface="Arial" panose="020B0604020202020204" pitchFamily="34" charset="0"/>
                        <a:buChar char="•"/>
                      </a:pPr>
                      <a:r>
                        <a:rPr lang="en-US" dirty="0"/>
                        <a:t>80% none</a:t>
                      </a:r>
                    </a:p>
                  </a:txBody>
                  <a:tcPr/>
                </a:tc>
                <a:extLst>
                  <a:ext uri="{0D108BD9-81ED-4DB2-BD59-A6C34878D82A}">
                    <a16:rowId xmlns:a16="http://schemas.microsoft.com/office/drawing/2014/main" val="2554395387"/>
                  </a:ext>
                </a:extLst>
              </a:tr>
            </a:tbl>
          </a:graphicData>
        </a:graphic>
      </p:graphicFrame>
    </p:spTree>
    <p:extLst>
      <p:ext uri="{BB962C8B-B14F-4D97-AF65-F5344CB8AC3E}">
        <p14:creationId xmlns:p14="http://schemas.microsoft.com/office/powerpoint/2010/main" val="312904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9 (124181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lnSpcReduction="10000"/>
          </a:bodyPr>
          <a:lstStyle/>
          <a:p>
            <a:pPr marL="0" indent="0">
              <a:buNone/>
            </a:pPr>
            <a:r>
              <a:rPr lang="en-US" b="1" dirty="0"/>
              <a:t>Cluster Means Description</a:t>
            </a:r>
          </a:p>
          <a:p>
            <a:r>
              <a:rPr lang="en-US" dirty="0">
                <a:solidFill>
                  <a:schemeClr val="tx1"/>
                </a:solidFill>
              </a:rPr>
              <a:t>Age 4.12, mean is 30-40 years old</a:t>
            </a:r>
          </a:p>
          <a:p>
            <a:r>
              <a:rPr lang="en-US" dirty="0">
                <a:solidFill>
                  <a:schemeClr val="tx1"/>
                </a:solidFill>
              </a:rPr>
              <a:t>Sex 0.32, 68% male</a:t>
            </a:r>
          </a:p>
          <a:p>
            <a:r>
              <a:rPr lang="en-US" dirty="0">
                <a:solidFill>
                  <a:schemeClr val="tx1"/>
                </a:solidFill>
              </a:rPr>
              <a:t>Income 2.38, $30000-$60000 per year</a:t>
            </a:r>
          </a:p>
          <a:p>
            <a:r>
              <a:rPr lang="en-US" dirty="0">
                <a:solidFill>
                  <a:srgbClr val="FF0000"/>
                </a:solidFill>
              </a:rPr>
              <a:t>Education 6.10, Middle School</a:t>
            </a:r>
          </a:p>
          <a:p>
            <a:r>
              <a:rPr lang="en-US" dirty="0">
                <a:solidFill>
                  <a:schemeClr val="tx1"/>
                </a:solidFill>
              </a:rPr>
              <a:t>Poverty 1.87, relatively low poverty rate</a:t>
            </a:r>
          </a:p>
          <a:p>
            <a:r>
              <a:rPr lang="en-US" dirty="0">
                <a:solidFill>
                  <a:schemeClr val="tx1"/>
                </a:solidFill>
              </a:rPr>
              <a:t>High employment rates with part-time/full-time work. Many have vehicles, some walk</a:t>
            </a:r>
          </a:p>
          <a:p>
            <a:r>
              <a:rPr lang="en-US" dirty="0">
                <a:solidFill>
                  <a:schemeClr val="tx1"/>
                </a:solidFill>
              </a:rPr>
              <a:t>Low rate of European descent, highest rate of Hispanic descent among all clusters. High rate of naturalized or non-citizens</a:t>
            </a:r>
          </a:p>
          <a:p>
            <a:r>
              <a:rPr lang="en-US" dirty="0">
                <a:solidFill>
                  <a:srgbClr val="FF0000"/>
                </a:solidFill>
              </a:rPr>
              <a:t>Poor English comparatively, 28% speak a second language</a:t>
            </a:r>
          </a:p>
          <a:p>
            <a:endParaRPr lang="en-US" dirty="0"/>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099026"/>
            <a:ext cx="5187518" cy="2320281"/>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6587231" y="2099026"/>
            <a:ext cx="1145219" cy="523220"/>
          </a:xfrm>
          <a:prstGeom prst="rect">
            <a:avLst/>
          </a:prstGeom>
          <a:noFill/>
        </p:spPr>
        <p:txBody>
          <a:bodyPr wrap="square" rtlCol="0">
            <a:spAutoFit/>
          </a:bodyPr>
          <a:lstStyle/>
          <a:p>
            <a:r>
              <a:rPr lang="en-US" sz="1400" dirty="0"/>
              <a:t>Age Distribution</a:t>
            </a:r>
          </a:p>
        </p:txBody>
      </p:sp>
      <p:graphicFrame>
        <p:nvGraphicFramePr>
          <p:cNvPr id="29" name="Table 29">
            <a:extLst>
              <a:ext uri="{FF2B5EF4-FFF2-40B4-BE49-F238E27FC236}">
                <a16:creationId xmlns:a16="http://schemas.microsoft.com/office/drawing/2014/main" id="{35154DDA-42DD-4CA0-88C4-D9EC66C6207A}"/>
              </a:ext>
            </a:extLst>
          </p:cNvPr>
          <p:cNvGraphicFramePr>
            <a:graphicFrameLocks noGrp="1"/>
          </p:cNvGraphicFramePr>
          <p:nvPr>
            <p:extLst>
              <p:ext uri="{D42A27DB-BD31-4B8C-83A1-F6EECF244321}">
                <p14:modId xmlns:p14="http://schemas.microsoft.com/office/powerpoint/2010/main" val="3015738195"/>
              </p:ext>
            </p:extLst>
          </p:nvPr>
        </p:nvGraphicFramePr>
        <p:xfrm>
          <a:off x="6058197" y="4663842"/>
          <a:ext cx="5789862" cy="1985533"/>
        </p:xfrm>
        <a:graphic>
          <a:graphicData uri="http://schemas.openxmlformats.org/drawingml/2006/table">
            <a:tbl>
              <a:tblPr firstRow="1" bandRow="1">
                <a:tableStyleId>{5C22544A-7EE6-4342-B048-85BDC9FD1C3A}</a:tableStyleId>
              </a:tblPr>
              <a:tblGrid>
                <a:gridCol w="1929954">
                  <a:extLst>
                    <a:ext uri="{9D8B030D-6E8A-4147-A177-3AD203B41FA5}">
                      <a16:colId xmlns:a16="http://schemas.microsoft.com/office/drawing/2014/main" val="824093112"/>
                    </a:ext>
                  </a:extLst>
                </a:gridCol>
                <a:gridCol w="1929954">
                  <a:extLst>
                    <a:ext uri="{9D8B030D-6E8A-4147-A177-3AD203B41FA5}">
                      <a16:colId xmlns:a16="http://schemas.microsoft.com/office/drawing/2014/main" val="2075272814"/>
                    </a:ext>
                  </a:extLst>
                </a:gridCol>
                <a:gridCol w="1929954">
                  <a:extLst>
                    <a:ext uri="{9D8B030D-6E8A-4147-A177-3AD203B41FA5}">
                      <a16:colId xmlns:a16="http://schemas.microsoft.com/office/drawing/2014/main" val="693518267"/>
                    </a:ext>
                  </a:extLst>
                </a:gridCol>
              </a:tblGrid>
              <a:tr h="371281">
                <a:tc>
                  <a:txBody>
                    <a:bodyPr/>
                    <a:lstStyle/>
                    <a:p>
                      <a:pPr algn="ctr"/>
                      <a:r>
                        <a:rPr lang="en-US" dirty="0"/>
                        <a:t>Industries</a:t>
                      </a:r>
                    </a:p>
                  </a:txBody>
                  <a:tcPr/>
                </a:tc>
                <a:tc>
                  <a:txBody>
                    <a:bodyPr/>
                    <a:lstStyle/>
                    <a:p>
                      <a:pPr algn="ctr"/>
                      <a:r>
                        <a:rPr lang="en-US" dirty="0"/>
                        <a:t>Occupations</a:t>
                      </a:r>
                    </a:p>
                  </a:txBody>
                  <a:tcPr/>
                </a:tc>
                <a:tc>
                  <a:txBody>
                    <a:bodyPr/>
                    <a:lstStyle/>
                    <a:p>
                      <a:pPr algn="ctr"/>
                      <a:r>
                        <a:rPr lang="en-US" dirty="0"/>
                        <a:t>Military</a:t>
                      </a:r>
                    </a:p>
                  </a:txBody>
                  <a:tcPr/>
                </a:tc>
                <a:extLst>
                  <a:ext uri="{0D108BD9-81ED-4DB2-BD59-A6C34878D82A}">
                    <a16:rowId xmlns:a16="http://schemas.microsoft.com/office/drawing/2014/main" val="2175822525"/>
                  </a:ext>
                </a:extLst>
              </a:tr>
              <a:tr h="1614252">
                <a:tc>
                  <a:txBody>
                    <a:bodyPr/>
                    <a:lstStyle/>
                    <a:p>
                      <a:pPr marL="285750" indent="-285750">
                        <a:buFont typeface="Arial" panose="020B0604020202020204" pitchFamily="34" charset="0"/>
                        <a:buChar char="•"/>
                      </a:pPr>
                      <a:r>
                        <a:rPr lang="en-US" b="0" dirty="0"/>
                        <a:t>Manufacturing</a:t>
                      </a:r>
                    </a:p>
                    <a:p>
                      <a:pPr marL="285750" indent="-285750">
                        <a:buFont typeface="Arial" panose="020B0604020202020204" pitchFamily="34" charset="0"/>
                        <a:buChar char="•"/>
                      </a:pPr>
                      <a:r>
                        <a:rPr lang="en-US" b="0" dirty="0"/>
                        <a:t>Retail</a:t>
                      </a:r>
                    </a:p>
                    <a:p>
                      <a:pPr marL="285750" indent="-285750">
                        <a:buFont typeface="Arial" panose="020B0604020202020204" pitchFamily="34" charset="0"/>
                        <a:buChar char="•"/>
                      </a:pPr>
                      <a:r>
                        <a:rPr lang="en-US" b="0" dirty="0"/>
                        <a:t>Repair</a:t>
                      </a:r>
                    </a:p>
                    <a:p>
                      <a:pPr marL="285750" indent="-285750">
                        <a:buFont typeface="Arial" panose="020B0604020202020204" pitchFamily="34" charset="0"/>
                        <a:buChar char="•"/>
                      </a:pPr>
                      <a:r>
                        <a:rPr lang="en-US" b="0" dirty="0"/>
                        <a:t>Personal Services</a:t>
                      </a:r>
                    </a:p>
                  </a:txBody>
                  <a:tcPr/>
                </a:tc>
                <a:tc>
                  <a:txBody>
                    <a:bodyPr/>
                    <a:lstStyle/>
                    <a:p>
                      <a:pPr marL="285750" indent="-285750">
                        <a:buFont typeface="Arial" panose="020B0604020202020204" pitchFamily="34" charset="0"/>
                        <a:buChar char="•"/>
                      </a:pPr>
                      <a:r>
                        <a:rPr lang="en-US" b="0" dirty="0"/>
                        <a:t>Precision production</a:t>
                      </a:r>
                    </a:p>
                    <a:p>
                      <a:pPr marL="285750" indent="-285750">
                        <a:buFont typeface="Arial" panose="020B0604020202020204" pitchFamily="34" charset="0"/>
                        <a:buChar char="•"/>
                      </a:pPr>
                      <a:r>
                        <a:rPr lang="en-US" b="0" dirty="0"/>
                        <a:t>Laborers</a:t>
                      </a:r>
                    </a:p>
                    <a:p>
                      <a:pPr marL="285750" indent="-285750">
                        <a:buFont typeface="Arial" panose="020B0604020202020204" pitchFamily="34" charset="0"/>
                        <a:buChar char="•"/>
                      </a:pPr>
                      <a:r>
                        <a:rPr lang="en-US" b="0" dirty="0"/>
                        <a:t>Servicers</a:t>
                      </a:r>
                    </a:p>
                    <a:p>
                      <a:pPr marL="285750" indent="-285750">
                        <a:buFont typeface="Arial" panose="020B0604020202020204" pitchFamily="34" charset="0"/>
                        <a:buChar char="•"/>
                      </a:pPr>
                      <a:r>
                        <a:rPr lang="en-US" b="0" dirty="0"/>
                        <a:t>Agriculture</a:t>
                      </a:r>
                    </a:p>
                  </a:txBody>
                  <a:tcPr/>
                </a:tc>
                <a:tc>
                  <a:txBody>
                    <a:bodyPr/>
                    <a:lstStyle/>
                    <a:p>
                      <a:pPr marL="285750" indent="-285750">
                        <a:buFont typeface="Arial" panose="020B0604020202020204" pitchFamily="34" charset="0"/>
                        <a:buChar char="•"/>
                      </a:pPr>
                      <a:r>
                        <a:rPr lang="en-US" dirty="0"/>
                        <a:t>0% active</a:t>
                      </a:r>
                    </a:p>
                    <a:p>
                      <a:pPr marL="285750" indent="-285750">
                        <a:buFont typeface="Arial" panose="020B0604020202020204" pitchFamily="34" charset="0"/>
                        <a:buChar char="•"/>
                      </a:pPr>
                      <a:r>
                        <a:rPr lang="en-US" dirty="0"/>
                        <a:t>11% past</a:t>
                      </a:r>
                    </a:p>
                    <a:p>
                      <a:pPr marL="285750" indent="-285750">
                        <a:buFont typeface="Arial" panose="020B0604020202020204" pitchFamily="34" charset="0"/>
                        <a:buChar char="•"/>
                      </a:pPr>
                      <a:r>
                        <a:rPr lang="en-US" dirty="0"/>
                        <a:t>1% reserves</a:t>
                      </a:r>
                    </a:p>
                    <a:p>
                      <a:pPr marL="285750" indent="-285750">
                        <a:buFont typeface="Arial" panose="020B0604020202020204" pitchFamily="34" charset="0"/>
                        <a:buChar char="•"/>
                      </a:pPr>
                      <a:r>
                        <a:rPr lang="en-US" dirty="0"/>
                        <a:t>87% none</a:t>
                      </a:r>
                    </a:p>
                  </a:txBody>
                  <a:tcPr/>
                </a:tc>
                <a:extLst>
                  <a:ext uri="{0D108BD9-81ED-4DB2-BD59-A6C34878D82A}">
                    <a16:rowId xmlns:a16="http://schemas.microsoft.com/office/drawing/2014/main" val="2554395387"/>
                  </a:ext>
                </a:extLst>
              </a:tr>
            </a:tbl>
          </a:graphicData>
        </a:graphic>
      </p:graphicFrame>
    </p:spTree>
    <p:extLst>
      <p:ext uri="{BB962C8B-B14F-4D97-AF65-F5344CB8AC3E}">
        <p14:creationId xmlns:p14="http://schemas.microsoft.com/office/powerpoint/2010/main" val="84485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Clusters 10(28956 Individuals)/11 (88972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fontScale="85000" lnSpcReduction="10000"/>
          </a:bodyPr>
          <a:lstStyle/>
          <a:p>
            <a:pPr marL="0" indent="0">
              <a:buNone/>
            </a:pPr>
            <a:r>
              <a:rPr lang="en-US" b="1" dirty="0"/>
              <a:t>Cluster Means Description</a:t>
            </a:r>
          </a:p>
          <a:p>
            <a:r>
              <a:rPr lang="en-US" dirty="0">
                <a:solidFill>
                  <a:schemeClr val="tx1"/>
                </a:solidFill>
              </a:rPr>
              <a:t>Age 6.27/6.06, ages 50 and over</a:t>
            </a:r>
          </a:p>
          <a:p>
            <a:r>
              <a:rPr lang="en-US" dirty="0">
                <a:solidFill>
                  <a:schemeClr val="tx1"/>
                </a:solidFill>
              </a:rPr>
              <a:t>Sex 1.00, all female for both clusters</a:t>
            </a:r>
          </a:p>
          <a:p>
            <a:r>
              <a:rPr lang="en-US" dirty="0">
                <a:solidFill>
                  <a:srgbClr val="FF0000"/>
                </a:solidFill>
              </a:rPr>
              <a:t>Income 1.65/1.66, under $30000. Lowest of all eligible clusters</a:t>
            </a:r>
          </a:p>
          <a:p>
            <a:r>
              <a:rPr lang="en-US" dirty="0">
                <a:solidFill>
                  <a:srgbClr val="FF0000"/>
                </a:solidFill>
              </a:rPr>
              <a:t>Education 5.87/5.83, Elementary/Middle School</a:t>
            </a:r>
          </a:p>
          <a:p>
            <a:r>
              <a:rPr lang="en-US" dirty="0">
                <a:solidFill>
                  <a:srgbClr val="FF0000"/>
                </a:solidFill>
              </a:rPr>
              <a:t>Poverty 1.69/1.56, </a:t>
            </a:r>
            <a:r>
              <a:rPr lang="en-US" b="1" dirty="0">
                <a:solidFill>
                  <a:srgbClr val="FF0000"/>
                </a:solidFill>
              </a:rPr>
              <a:t>high poverty levels </a:t>
            </a:r>
          </a:p>
          <a:p>
            <a:r>
              <a:rPr lang="en-US" dirty="0">
                <a:solidFill>
                  <a:srgbClr val="FF0000"/>
                </a:solidFill>
              </a:rPr>
              <a:t>Fertility 8.78/4.00, 7 and 3 children, highest of all clusters</a:t>
            </a:r>
          </a:p>
          <a:p>
            <a:r>
              <a:rPr lang="en-US" dirty="0">
                <a:solidFill>
                  <a:schemeClr val="tx1"/>
                </a:solidFill>
              </a:rPr>
              <a:t>Not employed or with part-time jobs. 35% have work limiting disabilities</a:t>
            </a:r>
          </a:p>
          <a:p>
            <a:r>
              <a:rPr lang="en-US" dirty="0">
                <a:solidFill>
                  <a:srgbClr val="FF0000"/>
                </a:solidFill>
              </a:rPr>
              <a:t>Poor English comparatively, about 25% speak a second language</a:t>
            </a:r>
          </a:p>
          <a:p>
            <a:r>
              <a:rPr lang="en-US" dirty="0">
                <a:solidFill>
                  <a:schemeClr val="tx1"/>
                </a:solidFill>
              </a:rPr>
              <a:t>Relatively low percentage of European descent. High percentages of Hispanic and American descent</a:t>
            </a:r>
          </a:p>
          <a:p>
            <a:r>
              <a:rPr lang="en-US" dirty="0"/>
              <a:t>High percentage born in the Americas. High rate of naturalized and non-citizens</a:t>
            </a:r>
          </a:p>
          <a:p>
            <a:r>
              <a:rPr lang="en-US" dirty="0">
                <a:solidFill>
                  <a:srgbClr val="FF0000"/>
                </a:solidFill>
              </a:rPr>
              <a:t>Around 35% of both clusters are widowed</a:t>
            </a:r>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45188" y="2115654"/>
            <a:ext cx="4962618" cy="2189279"/>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6968971" y="2361821"/>
            <a:ext cx="1145219" cy="738664"/>
          </a:xfrm>
          <a:prstGeom prst="rect">
            <a:avLst/>
          </a:prstGeom>
          <a:noFill/>
        </p:spPr>
        <p:txBody>
          <a:bodyPr wrap="square" rtlCol="0">
            <a:spAutoFit/>
          </a:bodyPr>
          <a:lstStyle/>
          <a:p>
            <a:r>
              <a:rPr lang="en-US" sz="1400" dirty="0"/>
              <a:t>Cluster 10</a:t>
            </a:r>
          </a:p>
          <a:p>
            <a:r>
              <a:rPr lang="en-US" sz="1400" dirty="0"/>
              <a:t>Age Distribution</a:t>
            </a:r>
          </a:p>
        </p:txBody>
      </p:sp>
      <p:pic>
        <p:nvPicPr>
          <p:cNvPr id="9" name="Picture 8">
            <a:extLst>
              <a:ext uri="{FF2B5EF4-FFF2-40B4-BE49-F238E27FC236}">
                <a16:creationId xmlns:a16="http://schemas.microsoft.com/office/drawing/2014/main" id="{4900B4A2-8E0B-4339-91BF-F5E746D6F1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45188" y="4460096"/>
            <a:ext cx="4962618" cy="2189279"/>
          </a:xfrm>
          <a:prstGeom prst="rect">
            <a:avLst/>
          </a:prstGeom>
        </p:spPr>
      </p:pic>
      <p:sp>
        <p:nvSpPr>
          <p:cNvPr id="10" name="TextBox 9">
            <a:extLst>
              <a:ext uri="{FF2B5EF4-FFF2-40B4-BE49-F238E27FC236}">
                <a16:creationId xmlns:a16="http://schemas.microsoft.com/office/drawing/2014/main" id="{F625D755-6D2A-4352-A078-8E86E407B423}"/>
              </a:ext>
            </a:extLst>
          </p:cNvPr>
          <p:cNvSpPr txBox="1"/>
          <p:nvPr/>
        </p:nvSpPr>
        <p:spPr>
          <a:xfrm>
            <a:off x="6968971" y="4816071"/>
            <a:ext cx="1145219" cy="738664"/>
          </a:xfrm>
          <a:prstGeom prst="rect">
            <a:avLst/>
          </a:prstGeom>
          <a:noFill/>
        </p:spPr>
        <p:txBody>
          <a:bodyPr wrap="square" rtlCol="0">
            <a:spAutoFit/>
          </a:bodyPr>
          <a:lstStyle/>
          <a:p>
            <a:r>
              <a:rPr lang="en-US" sz="1400" dirty="0"/>
              <a:t>Cluster 11</a:t>
            </a:r>
          </a:p>
          <a:p>
            <a:r>
              <a:rPr lang="en-US" sz="1400" dirty="0"/>
              <a:t>Age Distribution</a:t>
            </a:r>
          </a:p>
        </p:txBody>
      </p:sp>
    </p:spTree>
    <p:extLst>
      <p:ext uri="{BB962C8B-B14F-4D97-AF65-F5344CB8AC3E}">
        <p14:creationId xmlns:p14="http://schemas.microsoft.com/office/powerpoint/2010/main" val="59916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12 (212537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a:bodyPr>
          <a:lstStyle/>
          <a:p>
            <a:pPr marL="0" indent="0">
              <a:buNone/>
            </a:pPr>
            <a:r>
              <a:rPr lang="en-US" b="1" dirty="0"/>
              <a:t>Cluster Means Description</a:t>
            </a:r>
          </a:p>
          <a:p>
            <a:r>
              <a:rPr lang="en-US" dirty="0">
                <a:solidFill>
                  <a:schemeClr val="tx1"/>
                </a:solidFill>
              </a:rPr>
              <a:t>Age 4.82, ages 30-50</a:t>
            </a:r>
          </a:p>
          <a:p>
            <a:r>
              <a:rPr lang="en-US" dirty="0">
                <a:solidFill>
                  <a:schemeClr val="tx1"/>
                </a:solidFill>
              </a:rPr>
              <a:t>Sex 1.00, all female</a:t>
            </a:r>
          </a:p>
          <a:p>
            <a:r>
              <a:rPr lang="en-US" dirty="0">
                <a:solidFill>
                  <a:schemeClr val="tx1"/>
                </a:solidFill>
              </a:rPr>
              <a:t>Income 2.47, $30000-$60000 per year</a:t>
            </a:r>
          </a:p>
          <a:p>
            <a:r>
              <a:rPr lang="en-US" dirty="0">
                <a:solidFill>
                  <a:schemeClr val="tx1"/>
                </a:solidFill>
              </a:rPr>
              <a:t>Education 10.49, High School Diploma or GED</a:t>
            </a:r>
          </a:p>
          <a:p>
            <a:r>
              <a:rPr lang="en-US" dirty="0">
                <a:solidFill>
                  <a:srgbClr val="00B050"/>
                </a:solidFill>
              </a:rPr>
              <a:t>Poverty 1.93, very low poverty rate</a:t>
            </a:r>
          </a:p>
          <a:p>
            <a:r>
              <a:rPr lang="en-US" dirty="0">
                <a:solidFill>
                  <a:schemeClr val="tx1"/>
                </a:solidFill>
              </a:rPr>
              <a:t>Full employment with part-time and full-time jobs. Travels 20 minutes to work by personal vehicles</a:t>
            </a:r>
          </a:p>
          <a:p>
            <a:r>
              <a:rPr lang="en-US" dirty="0">
                <a:solidFill>
                  <a:schemeClr val="tx1"/>
                </a:solidFill>
              </a:rPr>
              <a:t>Average representation for all ancestral demographics</a:t>
            </a:r>
          </a:p>
          <a:p>
            <a:r>
              <a:rPr lang="en-US" dirty="0">
                <a:solidFill>
                  <a:schemeClr val="tx1"/>
                </a:solidFill>
              </a:rPr>
              <a:t>71% are married. </a:t>
            </a:r>
            <a:r>
              <a:rPr lang="en-US" dirty="0">
                <a:solidFill>
                  <a:srgbClr val="FF0000"/>
                </a:solidFill>
              </a:rPr>
              <a:t>15% divorce rate, highest of all clusters by nearly double</a:t>
            </a:r>
          </a:p>
          <a:p>
            <a:endParaRPr lang="en-US" dirty="0"/>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8198" y="1960492"/>
            <a:ext cx="5402874" cy="2458816"/>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6587231" y="2099026"/>
            <a:ext cx="1145219" cy="523220"/>
          </a:xfrm>
          <a:prstGeom prst="rect">
            <a:avLst/>
          </a:prstGeom>
          <a:noFill/>
        </p:spPr>
        <p:txBody>
          <a:bodyPr wrap="square" rtlCol="0">
            <a:spAutoFit/>
          </a:bodyPr>
          <a:lstStyle/>
          <a:p>
            <a:r>
              <a:rPr lang="en-US" sz="1400" dirty="0"/>
              <a:t>Age Distribution</a:t>
            </a:r>
          </a:p>
        </p:txBody>
      </p:sp>
      <p:graphicFrame>
        <p:nvGraphicFramePr>
          <p:cNvPr id="29" name="Table 29">
            <a:extLst>
              <a:ext uri="{FF2B5EF4-FFF2-40B4-BE49-F238E27FC236}">
                <a16:creationId xmlns:a16="http://schemas.microsoft.com/office/drawing/2014/main" id="{35154DDA-42DD-4CA0-88C4-D9EC66C6207A}"/>
              </a:ext>
            </a:extLst>
          </p:cNvPr>
          <p:cNvGraphicFramePr>
            <a:graphicFrameLocks noGrp="1"/>
          </p:cNvGraphicFramePr>
          <p:nvPr>
            <p:extLst>
              <p:ext uri="{D42A27DB-BD31-4B8C-83A1-F6EECF244321}">
                <p14:modId xmlns:p14="http://schemas.microsoft.com/office/powerpoint/2010/main" val="3865939477"/>
              </p:ext>
            </p:extLst>
          </p:nvPr>
        </p:nvGraphicFramePr>
        <p:xfrm>
          <a:off x="6058197" y="4663842"/>
          <a:ext cx="5789862" cy="1985533"/>
        </p:xfrm>
        <a:graphic>
          <a:graphicData uri="http://schemas.openxmlformats.org/drawingml/2006/table">
            <a:tbl>
              <a:tblPr firstRow="1" bandRow="1">
                <a:tableStyleId>{5C22544A-7EE6-4342-B048-85BDC9FD1C3A}</a:tableStyleId>
              </a:tblPr>
              <a:tblGrid>
                <a:gridCol w="2189158">
                  <a:extLst>
                    <a:ext uri="{9D8B030D-6E8A-4147-A177-3AD203B41FA5}">
                      <a16:colId xmlns:a16="http://schemas.microsoft.com/office/drawing/2014/main" val="824093112"/>
                    </a:ext>
                  </a:extLst>
                </a:gridCol>
                <a:gridCol w="1670750">
                  <a:extLst>
                    <a:ext uri="{9D8B030D-6E8A-4147-A177-3AD203B41FA5}">
                      <a16:colId xmlns:a16="http://schemas.microsoft.com/office/drawing/2014/main" val="2075272814"/>
                    </a:ext>
                  </a:extLst>
                </a:gridCol>
                <a:gridCol w="1929954">
                  <a:extLst>
                    <a:ext uri="{9D8B030D-6E8A-4147-A177-3AD203B41FA5}">
                      <a16:colId xmlns:a16="http://schemas.microsoft.com/office/drawing/2014/main" val="693518267"/>
                    </a:ext>
                  </a:extLst>
                </a:gridCol>
              </a:tblGrid>
              <a:tr h="371281">
                <a:tc>
                  <a:txBody>
                    <a:bodyPr/>
                    <a:lstStyle/>
                    <a:p>
                      <a:pPr algn="ctr"/>
                      <a:r>
                        <a:rPr lang="en-US" dirty="0"/>
                        <a:t>Industries</a:t>
                      </a:r>
                    </a:p>
                  </a:txBody>
                  <a:tcPr/>
                </a:tc>
                <a:tc>
                  <a:txBody>
                    <a:bodyPr/>
                    <a:lstStyle/>
                    <a:p>
                      <a:pPr algn="ctr"/>
                      <a:r>
                        <a:rPr lang="en-US" dirty="0"/>
                        <a:t>Occupations</a:t>
                      </a:r>
                    </a:p>
                  </a:txBody>
                  <a:tcPr/>
                </a:tc>
                <a:tc>
                  <a:txBody>
                    <a:bodyPr/>
                    <a:lstStyle/>
                    <a:p>
                      <a:pPr algn="ctr"/>
                      <a:r>
                        <a:rPr lang="en-US" dirty="0"/>
                        <a:t>Military</a:t>
                      </a:r>
                    </a:p>
                  </a:txBody>
                  <a:tcPr/>
                </a:tc>
                <a:extLst>
                  <a:ext uri="{0D108BD9-81ED-4DB2-BD59-A6C34878D82A}">
                    <a16:rowId xmlns:a16="http://schemas.microsoft.com/office/drawing/2014/main" val="2175822525"/>
                  </a:ext>
                </a:extLst>
              </a:tr>
              <a:tr h="1614252">
                <a:tc>
                  <a:txBody>
                    <a:bodyPr/>
                    <a:lstStyle/>
                    <a:p>
                      <a:pPr marL="285750" indent="-285750">
                        <a:buFont typeface="Arial" panose="020B0604020202020204" pitchFamily="34" charset="0"/>
                        <a:buChar char="•"/>
                      </a:pPr>
                      <a:r>
                        <a:rPr lang="en-US" b="0" dirty="0"/>
                        <a:t>Finance/Insurance</a:t>
                      </a:r>
                    </a:p>
                    <a:p>
                      <a:pPr marL="285750" indent="-285750">
                        <a:buFont typeface="Arial" panose="020B0604020202020204" pitchFamily="34" charset="0"/>
                        <a:buChar char="•"/>
                      </a:pPr>
                      <a:r>
                        <a:rPr lang="en-US" b="0" dirty="0"/>
                        <a:t>Retail</a:t>
                      </a:r>
                    </a:p>
                    <a:p>
                      <a:pPr marL="285750" indent="-285750">
                        <a:buFont typeface="Arial" panose="020B0604020202020204" pitchFamily="34" charset="0"/>
                        <a:buChar char="•"/>
                      </a:pPr>
                      <a:r>
                        <a:rPr lang="en-US" b="0" dirty="0"/>
                        <a:t>Professional</a:t>
                      </a:r>
                    </a:p>
                    <a:p>
                      <a:pPr marL="285750" indent="-285750">
                        <a:buFont typeface="Arial" panose="020B0604020202020204" pitchFamily="34" charset="0"/>
                        <a:buChar char="•"/>
                      </a:pPr>
                      <a:r>
                        <a:rPr lang="en-US" b="0" dirty="0"/>
                        <a:t>Public Administration</a:t>
                      </a:r>
                    </a:p>
                  </a:txBody>
                  <a:tcPr/>
                </a:tc>
                <a:tc>
                  <a:txBody>
                    <a:bodyPr/>
                    <a:lstStyle/>
                    <a:p>
                      <a:pPr marL="285750" indent="-285750">
                        <a:buFont typeface="Arial" panose="020B0604020202020204" pitchFamily="34" charset="0"/>
                        <a:buChar char="•"/>
                      </a:pPr>
                      <a:r>
                        <a:rPr lang="en-US" b="0" dirty="0"/>
                        <a:t>Technical</a:t>
                      </a:r>
                    </a:p>
                    <a:p>
                      <a:pPr marL="285750" indent="-285750">
                        <a:buFont typeface="Arial" panose="020B0604020202020204" pitchFamily="34" charset="0"/>
                        <a:buChar char="•"/>
                      </a:pPr>
                      <a:r>
                        <a:rPr lang="en-US" b="0" dirty="0"/>
                        <a:t>Sales</a:t>
                      </a:r>
                    </a:p>
                    <a:p>
                      <a:pPr marL="285750" indent="-285750">
                        <a:buFont typeface="Arial" panose="020B0604020202020204" pitchFamily="34" charset="0"/>
                        <a:buChar char="•"/>
                      </a:pPr>
                      <a:r>
                        <a:rPr lang="en-US" b="0" dirty="0"/>
                        <a:t>Admin</a:t>
                      </a:r>
                    </a:p>
                    <a:p>
                      <a:pPr marL="285750" indent="-285750">
                        <a:buFont typeface="Arial" panose="020B0604020202020204" pitchFamily="34" charset="0"/>
                        <a:buChar char="•"/>
                      </a:pPr>
                      <a:r>
                        <a:rPr lang="en-US" b="0" dirty="0"/>
                        <a:t>Service</a:t>
                      </a:r>
                    </a:p>
                  </a:txBody>
                  <a:tcPr/>
                </a:tc>
                <a:tc>
                  <a:txBody>
                    <a:bodyPr/>
                    <a:lstStyle/>
                    <a:p>
                      <a:pPr marL="285750" indent="-285750">
                        <a:buFont typeface="Arial" panose="020B0604020202020204" pitchFamily="34" charset="0"/>
                        <a:buChar char="•"/>
                      </a:pPr>
                      <a:r>
                        <a:rPr lang="en-US" dirty="0"/>
                        <a:t>0% active</a:t>
                      </a:r>
                    </a:p>
                    <a:p>
                      <a:pPr marL="285750" indent="-285750">
                        <a:buFont typeface="Arial" panose="020B0604020202020204" pitchFamily="34" charset="0"/>
                        <a:buChar char="•"/>
                      </a:pPr>
                      <a:r>
                        <a:rPr lang="en-US" dirty="0"/>
                        <a:t>1% past</a:t>
                      </a:r>
                    </a:p>
                    <a:p>
                      <a:pPr marL="285750" indent="-285750">
                        <a:buFont typeface="Arial" panose="020B0604020202020204" pitchFamily="34" charset="0"/>
                        <a:buChar char="•"/>
                      </a:pPr>
                      <a:r>
                        <a:rPr lang="en-US" dirty="0"/>
                        <a:t>0% reserves</a:t>
                      </a:r>
                    </a:p>
                    <a:p>
                      <a:pPr marL="285750" indent="-285750">
                        <a:buFont typeface="Arial" panose="020B0604020202020204" pitchFamily="34" charset="0"/>
                        <a:buChar char="•"/>
                      </a:pPr>
                      <a:r>
                        <a:rPr lang="en-US" dirty="0"/>
                        <a:t>99% none</a:t>
                      </a:r>
                    </a:p>
                  </a:txBody>
                  <a:tcPr/>
                </a:tc>
                <a:extLst>
                  <a:ext uri="{0D108BD9-81ED-4DB2-BD59-A6C34878D82A}">
                    <a16:rowId xmlns:a16="http://schemas.microsoft.com/office/drawing/2014/main" val="2554395387"/>
                  </a:ext>
                </a:extLst>
              </a:tr>
            </a:tbl>
          </a:graphicData>
        </a:graphic>
      </p:graphicFrame>
    </p:spTree>
    <p:extLst>
      <p:ext uri="{BB962C8B-B14F-4D97-AF65-F5344CB8AC3E}">
        <p14:creationId xmlns:p14="http://schemas.microsoft.com/office/powerpoint/2010/main" val="119747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3A6A-9860-4E97-A2BA-A4D750E0CDC8}"/>
              </a:ext>
            </a:extLst>
          </p:cNvPr>
          <p:cNvSpPr>
            <a:spLocks noGrp="1"/>
          </p:cNvSpPr>
          <p:nvPr>
            <p:ph type="title"/>
          </p:nvPr>
        </p:nvSpPr>
        <p:spPr/>
        <p:txBody>
          <a:bodyPr/>
          <a:lstStyle/>
          <a:p>
            <a:r>
              <a:rPr lang="en-US" dirty="0"/>
              <a:t>Areas of concern</a:t>
            </a:r>
          </a:p>
        </p:txBody>
      </p:sp>
      <p:sp>
        <p:nvSpPr>
          <p:cNvPr id="8" name="TextBox 7">
            <a:extLst>
              <a:ext uri="{FF2B5EF4-FFF2-40B4-BE49-F238E27FC236}">
                <a16:creationId xmlns:a16="http://schemas.microsoft.com/office/drawing/2014/main" id="{877F13E4-3FA7-4455-A556-C28E2C31E071}"/>
              </a:ext>
            </a:extLst>
          </p:cNvPr>
          <p:cNvSpPr txBox="1"/>
          <p:nvPr/>
        </p:nvSpPr>
        <p:spPr>
          <a:xfrm>
            <a:off x="428200" y="2079918"/>
            <a:ext cx="3497802" cy="923330"/>
          </a:xfrm>
          <a:prstGeom prst="rect">
            <a:avLst/>
          </a:prstGeom>
          <a:noFill/>
        </p:spPr>
        <p:txBody>
          <a:bodyPr wrap="square" rtlCol="0">
            <a:spAutoFit/>
          </a:bodyPr>
          <a:lstStyle/>
          <a:p>
            <a:r>
              <a:rPr lang="en-US" dirty="0"/>
              <a:t>Clusters with the worst poverty levels also had high levels of Hispanic and N American ancestry</a:t>
            </a:r>
          </a:p>
        </p:txBody>
      </p:sp>
      <p:pic>
        <p:nvPicPr>
          <p:cNvPr id="9" name="Picture 8">
            <a:extLst>
              <a:ext uri="{FF2B5EF4-FFF2-40B4-BE49-F238E27FC236}">
                <a16:creationId xmlns:a16="http://schemas.microsoft.com/office/drawing/2014/main" id="{6FBA90DD-7ECC-43FC-9EFC-F9029261EC0A}"/>
              </a:ext>
            </a:extLst>
          </p:cNvPr>
          <p:cNvPicPr>
            <a:picLocks noChangeAspect="1"/>
          </p:cNvPicPr>
          <p:nvPr/>
        </p:nvPicPr>
        <p:blipFill>
          <a:blip r:embed="rId2"/>
          <a:stretch>
            <a:fillRect/>
          </a:stretch>
        </p:blipFill>
        <p:spPr>
          <a:xfrm>
            <a:off x="4263592" y="3280246"/>
            <a:ext cx="3150451" cy="3333617"/>
          </a:xfrm>
          <a:prstGeom prst="rect">
            <a:avLst/>
          </a:prstGeom>
        </p:spPr>
      </p:pic>
      <p:sp>
        <p:nvSpPr>
          <p:cNvPr id="10" name="TextBox 9">
            <a:extLst>
              <a:ext uri="{FF2B5EF4-FFF2-40B4-BE49-F238E27FC236}">
                <a16:creationId xmlns:a16="http://schemas.microsoft.com/office/drawing/2014/main" id="{EBA60D23-A78C-431B-8854-9369C25A8BBE}"/>
              </a:ext>
            </a:extLst>
          </p:cNvPr>
          <p:cNvSpPr txBox="1"/>
          <p:nvPr/>
        </p:nvSpPr>
        <p:spPr>
          <a:xfrm>
            <a:off x="4263592" y="2079918"/>
            <a:ext cx="3497802" cy="1200329"/>
          </a:xfrm>
          <a:prstGeom prst="rect">
            <a:avLst/>
          </a:prstGeom>
          <a:noFill/>
        </p:spPr>
        <p:txBody>
          <a:bodyPr wrap="square" rtlCol="0">
            <a:spAutoFit/>
          </a:bodyPr>
          <a:lstStyle/>
          <a:p>
            <a:r>
              <a:rPr lang="en-US" dirty="0"/>
              <a:t>Clusters with military representation had higher incomes and lower poverty, </a:t>
            </a:r>
            <a:r>
              <a:rPr lang="en-US" b="1" u="sng" dirty="0"/>
              <a:t>except for Cluster 1</a:t>
            </a:r>
          </a:p>
        </p:txBody>
      </p:sp>
      <p:pic>
        <p:nvPicPr>
          <p:cNvPr id="11" name="Picture 10">
            <a:extLst>
              <a:ext uri="{FF2B5EF4-FFF2-40B4-BE49-F238E27FC236}">
                <a16:creationId xmlns:a16="http://schemas.microsoft.com/office/drawing/2014/main" id="{70957FF8-93AB-45D2-9D94-4F23495DD0F8}"/>
              </a:ext>
            </a:extLst>
          </p:cNvPr>
          <p:cNvPicPr>
            <a:picLocks noChangeAspect="1"/>
          </p:cNvPicPr>
          <p:nvPr/>
        </p:nvPicPr>
        <p:blipFill>
          <a:blip r:embed="rId3"/>
          <a:stretch>
            <a:fillRect/>
          </a:stretch>
        </p:blipFill>
        <p:spPr>
          <a:xfrm>
            <a:off x="7980234" y="3280245"/>
            <a:ext cx="3202184" cy="3333617"/>
          </a:xfrm>
          <a:prstGeom prst="rect">
            <a:avLst/>
          </a:prstGeom>
        </p:spPr>
      </p:pic>
      <p:pic>
        <p:nvPicPr>
          <p:cNvPr id="12" name="Picture 11">
            <a:extLst>
              <a:ext uri="{FF2B5EF4-FFF2-40B4-BE49-F238E27FC236}">
                <a16:creationId xmlns:a16="http://schemas.microsoft.com/office/drawing/2014/main" id="{77375372-DE27-4336-A4FB-92D086DFA4AB}"/>
              </a:ext>
            </a:extLst>
          </p:cNvPr>
          <p:cNvPicPr>
            <a:picLocks noChangeAspect="1"/>
          </p:cNvPicPr>
          <p:nvPr/>
        </p:nvPicPr>
        <p:blipFill>
          <a:blip r:embed="rId4"/>
          <a:stretch>
            <a:fillRect/>
          </a:stretch>
        </p:blipFill>
        <p:spPr>
          <a:xfrm>
            <a:off x="428200" y="3280246"/>
            <a:ext cx="3416956" cy="3333616"/>
          </a:xfrm>
          <a:prstGeom prst="rect">
            <a:avLst/>
          </a:prstGeom>
        </p:spPr>
      </p:pic>
      <p:sp>
        <p:nvSpPr>
          <p:cNvPr id="13" name="TextBox 12">
            <a:extLst>
              <a:ext uri="{FF2B5EF4-FFF2-40B4-BE49-F238E27FC236}">
                <a16:creationId xmlns:a16="http://schemas.microsoft.com/office/drawing/2014/main" id="{B2FEA592-A035-4DE9-BB3F-EFDC2DC29A73}"/>
              </a:ext>
            </a:extLst>
          </p:cNvPr>
          <p:cNvSpPr txBox="1"/>
          <p:nvPr/>
        </p:nvSpPr>
        <p:spPr>
          <a:xfrm>
            <a:off x="7821902" y="2079916"/>
            <a:ext cx="3497802" cy="1200329"/>
          </a:xfrm>
          <a:prstGeom prst="rect">
            <a:avLst/>
          </a:prstGeom>
          <a:noFill/>
        </p:spPr>
        <p:txBody>
          <a:bodyPr wrap="square" rtlCol="0">
            <a:spAutoFit/>
          </a:bodyPr>
          <a:lstStyle/>
          <a:p>
            <a:r>
              <a:rPr lang="en-US" dirty="0"/>
              <a:t>While better education and English levels usually resulted in higher income, </a:t>
            </a:r>
            <a:r>
              <a:rPr lang="en-US" b="1" u="sng" dirty="0"/>
              <a:t>the opposite was true for clusters 2 and 9</a:t>
            </a:r>
          </a:p>
        </p:txBody>
      </p:sp>
    </p:spTree>
    <p:extLst>
      <p:ext uri="{BB962C8B-B14F-4D97-AF65-F5344CB8AC3E}">
        <p14:creationId xmlns:p14="http://schemas.microsoft.com/office/powerpoint/2010/main" val="407575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6898-2F29-4DC2-8FA2-90FE9931CFE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DB7D511-4682-4017-A50C-60B9EF97EBE7}"/>
              </a:ext>
            </a:extLst>
          </p:cNvPr>
          <p:cNvSpPr>
            <a:spLocks noGrp="1"/>
          </p:cNvSpPr>
          <p:nvPr>
            <p:ph idx="1"/>
          </p:nvPr>
        </p:nvSpPr>
        <p:spPr>
          <a:xfrm>
            <a:off x="581192" y="2180496"/>
            <a:ext cx="11029615" cy="4539900"/>
          </a:xfrm>
        </p:spPr>
        <p:txBody>
          <a:bodyPr anchor="t">
            <a:normAutofit fontScale="92500" lnSpcReduction="10000"/>
          </a:bodyPr>
          <a:lstStyle/>
          <a:p>
            <a:r>
              <a:rPr lang="en-US" dirty="0"/>
              <a:t>Due to discretization of continuous variables, some cluster means were not as accurate and precise as they could have been</a:t>
            </a:r>
          </a:p>
          <a:p>
            <a:r>
              <a:rPr lang="en-US" dirty="0"/>
              <a:t>K-means isn’t best suited for binary and discrete variables, other clustering algorithms such as k-Modes may have yielded better results</a:t>
            </a:r>
          </a:p>
          <a:p>
            <a:r>
              <a:rPr lang="en-US" dirty="0"/>
              <a:t>Cluster density visualization is difficult with discrete variable, as points stack at each interval. Thus, they were omitted</a:t>
            </a:r>
          </a:p>
          <a:p>
            <a:r>
              <a:rPr lang="en-US" dirty="0"/>
              <a:t>Some categorical clusters had values for N/A or no report. Imputation could have been performed to normalize the dataset</a:t>
            </a:r>
          </a:p>
          <a:p>
            <a:r>
              <a:rPr lang="en-US" dirty="0"/>
              <a:t>Broader categorical features were chosen to limit the number features so that analysis could be contained within report limit. Features such as specific periods of military duty and specific sources of income would have yielded more in-depth analysis</a:t>
            </a:r>
          </a:p>
          <a:p>
            <a:r>
              <a:rPr lang="en-US" dirty="0"/>
              <a:t>Groupings for Ancestry, Industry, and Occupation were broad. Having the original individual codes for each feature would have made for a more precise model</a:t>
            </a:r>
          </a:p>
          <a:p>
            <a:r>
              <a:rPr lang="en-US" dirty="0"/>
              <a:t>Further clustering could have been performed on each cluster. It would have been interesting to see what clusters would be discovered among non-laborer clusters, elderly clusters, male/female clusters, etc.</a:t>
            </a:r>
          </a:p>
          <a:p>
            <a:endParaRPr lang="en-US" dirty="0"/>
          </a:p>
        </p:txBody>
      </p:sp>
    </p:spTree>
    <p:extLst>
      <p:ext uri="{BB962C8B-B14F-4D97-AF65-F5344CB8AC3E}">
        <p14:creationId xmlns:p14="http://schemas.microsoft.com/office/powerpoint/2010/main" val="33872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42BA-4CC6-4E70-8503-4C21443C4ADC}"/>
              </a:ext>
            </a:extLst>
          </p:cNvPr>
          <p:cNvSpPr>
            <a:spLocks noGrp="1"/>
          </p:cNvSpPr>
          <p:nvPr>
            <p:ph type="title"/>
          </p:nvPr>
        </p:nvSpPr>
        <p:spPr/>
        <p:txBody>
          <a:bodyPr/>
          <a:lstStyle/>
          <a:p>
            <a:r>
              <a:rPr lang="en-US" dirty="0"/>
              <a:t>Problem formulation/data source</a:t>
            </a:r>
          </a:p>
        </p:txBody>
      </p:sp>
      <p:sp>
        <p:nvSpPr>
          <p:cNvPr id="3" name="Content Placeholder 2">
            <a:extLst>
              <a:ext uri="{FF2B5EF4-FFF2-40B4-BE49-F238E27FC236}">
                <a16:creationId xmlns:a16="http://schemas.microsoft.com/office/drawing/2014/main" id="{52AE08E7-987A-48AF-A3C7-CC45DBC8E2E0}"/>
              </a:ext>
            </a:extLst>
          </p:cNvPr>
          <p:cNvSpPr>
            <a:spLocks noGrp="1"/>
          </p:cNvSpPr>
          <p:nvPr>
            <p:ph idx="1"/>
          </p:nvPr>
        </p:nvSpPr>
        <p:spPr>
          <a:xfrm>
            <a:off x="581193" y="2180496"/>
            <a:ext cx="5514808" cy="4353469"/>
          </a:xfrm>
        </p:spPr>
        <p:txBody>
          <a:bodyPr anchor="t">
            <a:noAutofit/>
          </a:bodyPr>
          <a:lstStyle/>
          <a:p>
            <a:pPr marL="0" indent="0">
              <a:buNone/>
            </a:pPr>
            <a:r>
              <a:rPr lang="en-US" sz="2000" b="1" dirty="0"/>
              <a:t>Goal:</a:t>
            </a:r>
            <a:r>
              <a:rPr lang="en-US" sz="2000" dirty="0"/>
              <a:t> Determine key demographic clusters within the United States population to guide public policy</a:t>
            </a:r>
            <a:endParaRPr lang="en-US" sz="2000" b="1" dirty="0"/>
          </a:p>
          <a:p>
            <a:pPr marL="0" indent="0">
              <a:buNone/>
            </a:pPr>
            <a:r>
              <a:rPr lang="en-US" sz="2000" b="1" dirty="0"/>
              <a:t>Strategy:</a:t>
            </a:r>
          </a:p>
          <a:p>
            <a:r>
              <a:rPr lang="en-US" sz="2000" dirty="0"/>
              <a:t>Evaluate and select relevant features within the 1990 US Census dataset</a:t>
            </a:r>
          </a:p>
          <a:p>
            <a:r>
              <a:rPr lang="en-US" sz="2000" dirty="0"/>
              <a:t>Clean and prepare data for analysis</a:t>
            </a:r>
          </a:p>
          <a:p>
            <a:r>
              <a:rPr lang="en-US" sz="2000" dirty="0"/>
              <a:t>Identify optimal cluster count for analysis</a:t>
            </a:r>
          </a:p>
          <a:p>
            <a:r>
              <a:rPr lang="en-US" sz="2000" dirty="0"/>
              <a:t>Analyze cluster features individually within cluster, and comparatively across clusters</a:t>
            </a:r>
          </a:p>
          <a:p>
            <a:r>
              <a:rPr lang="en-US" sz="2000" dirty="0"/>
              <a:t>Determine most impactful clusters and their feature characteristics for public policymaking</a:t>
            </a:r>
          </a:p>
        </p:txBody>
      </p:sp>
      <p:graphicFrame>
        <p:nvGraphicFramePr>
          <p:cNvPr id="4" name="Table 4">
            <a:extLst>
              <a:ext uri="{FF2B5EF4-FFF2-40B4-BE49-F238E27FC236}">
                <a16:creationId xmlns:a16="http://schemas.microsoft.com/office/drawing/2014/main" id="{015DD590-A4E2-47F2-9B4F-7D886B01B4C7}"/>
              </a:ext>
            </a:extLst>
          </p:cNvPr>
          <p:cNvGraphicFramePr>
            <a:graphicFrameLocks noGrp="1"/>
          </p:cNvGraphicFramePr>
          <p:nvPr>
            <p:extLst>
              <p:ext uri="{D42A27DB-BD31-4B8C-83A1-F6EECF244321}">
                <p14:modId xmlns:p14="http://schemas.microsoft.com/office/powerpoint/2010/main" val="124354693"/>
              </p:ext>
            </p:extLst>
          </p:nvPr>
        </p:nvGraphicFramePr>
        <p:xfrm>
          <a:off x="7456256" y="2458264"/>
          <a:ext cx="3702975" cy="3797932"/>
        </p:xfrm>
        <a:graphic>
          <a:graphicData uri="http://schemas.openxmlformats.org/drawingml/2006/table">
            <a:tbl>
              <a:tblPr firstRow="1" bandRow="1">
                <a:tableStyleId>{5C22544A-7EE6-4342-B048-85BDC9FD1C3A}</a:tableStyleId>
              </a:tblPr>
              <a:tblGrid>
                <a:gridCol w="3702975">
                  <a:extLst>
                    <a:ext uri="{9D8B030D-6E8A-4147-A177-3AD203B41FA5}">
                      <a16:colId xmlns:a16="http://schemas.microsoft.com/office/drawing/2014/main" val="2617141046"/>
                    </a:ext>
                  </a:extLst>
                </a:gridCol>
              </a:tblGrid>
              <a:tr h="314129">
                <a:tc>
                  <a:txBody>
                    <a:bodyPr/>
                    <a:lstStyle/>
                    <a:p>
                      <a:pPr algn="ctr"/>
                      <a:r>
                        <a:rPr lang="en-US" sz="2400" dirty="0"/>
                        <a:t>Data Description</a:t>
                      </a:r>
                    </a:p>
                  </a:txBody>
                  <a:tcPr/>
                </a:tc>
                <a:extLst>
                  <a:ext uri="{0D108BD9-81ED-4DB2-BD59-A6C34878D82A}">
                    <a16:rowId xmlns:a16="http://schemas.microsoft.com/office/drawing/2014/main" val="2593835941"/>
                  </a:ext>
                </a:extLst>
              </a:tr>
              <a:tr h="835183">
                <a:tc>
                  <a:txBody>
                    <a:bodyPr/>
                    <a:lstStyle/>
                    <a:p>
                      <a:pPr algn="ctr"/>
                      <a:r>
                        <a:rPr lang="en-US" dirty="0"/>
                        <a:t>1990 US Census Data Set at the UCI Machine Learning Repository</a:t>
                      </a:r>
                    </a:p>
                  </a:txBody>
                  <a:tcPr anchor="ctr"/>
                </a:tc>
                <a:extLst>
                  <a:ext uri="{0D108BD9-81ED-4DB2-BD59-A6C34878D82A}">
                    <a16:rowId xmlns:a16="http://schemas.microsoft.com/office/drawing/2014/main" val="1361612816"/>
                  </a:ext>
                </a:extLst>
              </a:tr>
              <a:tr h="835183">
                <a:tc>
                  <a:txBody>
                    <a:bodyPr/>
                    <a:lstStyle/>
                    <a:p>
                      <a:pPr algn="ctr"/>
                      <a:r>
                        <a:rPr lang="en-US" dirty="0"/>
                        <a:t>2.5 million randomly selected individuals</a:t>
                      </a:r>
                    </a:p>
                  </a:txBody>
                  <a:tcPr anchor="ctr"/>
                </a:tc>
                <a:extLst>
                  <a:ext uri="{0D108BD9-81ED-4DB2-BD59-A6C34878D82A}">
                    <a16:rowId xmlns:a16="http://schemas.microsoft.com/office/drawing/2014/main" val="96155580"/>
                  </a:ext>
                </a:extLst>
              </a:tr>
              <a:tr h="835183">
                <a:tc>
                  <a:txBody>
                    <a:bodyPr/>
                    <a:lstStyle/>
                    <a:p>
                      <a:pPr algn="ctr"/>
                      <a:r>
                        <a:rPr lang="en-US" dirty="0"/>
                        <a:t>68 features, either categorical or discretized</a:t>
                      </a:r>
                    </a:p>
                  </a:txBody>
                  <a:tcPr anchor="ctr"/>
                </a:tc>
                <a:extLst>
                  <a:ext uri="{0D108BD9-81ED-4DB2-BD59-A6C34878D82A}">
                    <a16:rowId xmlns:a16="http://schemas.microsoft.com/office/drawing/2014/main" val="2388268862"/>
                  </a:ext>
                </a:extLst>
              </a:tr>
              <a:tr h="835183">
                <a:tc>
                  <a:txBody>
                    <a:bodyPr/>
                    <a:lstStyle/>
                    <a:p>
                      <a:pPr algn="ctr"/>
                      <a:r>
                        <a:rPr lang="en-US" dirty="0"/>
                        <a:t>No processing or cleansing required</a:t>
                      </a:r>
                    </a:p>
                  </a:txBody>
                  <a:tcPr anchor="ctr"/>
                </a:tc>
                <a:extLst>
                  <a:ext uri="{0D108BD9-81ED-4DB2-BD59-A6C34878D82A}">
                    <a16:rowId xmlns:a16="http://schemas.microsoft.com/office/drawing/2014/main" val="917794996"/>
                  </a:ext>
                </a:extLst>
              </a:tr>
            </a:tbl>
          </a:graphicData>
        </a:graphic>
      </p:graphicFrame>
    </p:spTree>
    <p:extLst>
      <p:ext uri="{BB962C8B-B14F-4D97-AF65-F5344CB8AC3E}">
        <p14:creationId xmlns:p14="http://schemas.microsoft.com/office/powerpoint/2010/main" val="338856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83EB-A864-4E5E-ADDB-04B2707665F4}"/>
              </a:ext>
            </a:extLst>
          </p:cNvPr>
          <p:cNvSpPr>
            <a:spLocks noGrp="1"/>
          </p:cNvSpPr>
          <p:nvPr>
            <p:ph type="title"/>
          </p:nvPr>
        </p:nvSpPr>
        <p:spPr/>
        <p:txBody>
          <a:bodyPr/>
          <a:lstStyle/>
          <a:p>
            <a:r>
              <a:rPr lang="en-US" dirty="0"/>
              <a:t>Feature selection</a:t>
            </a:r>
          </a:p>
        </p:txBody>
      </p:sp>
      <p:sp>
        <p:nvSpPr>
          <p:cNvPr id="4" name="Content Placeholder 3">
            <a:extLst>
              <a:ext uri="{FF2B5EF4-FFF2-40B4-BE49-F238E27FC236}">
                <a16:creationId xmlns:a16="http://schemas.microsoft.com/office/drawing/2014/main" id="{976C7FDA-FCDD-4EA3-9311-8CFF29A46D1F}"/>
              </a:ext>
            </a:extLst>
          </p:cNvPr>
          <p:cNvSpPr>
            <a:spLocks noGrp="1"/>
          </p:cNvSpPr>
          <p:nvPr>
            <p:ph sz="half" idx="1"/>
          </p:nvPr>
        </p:nvSpPr>
        <p:spPr>
          <a:xfrm>
            <a:off x="581192" y="2031955"/>
            <a:ext cx="5422390" cy="4449340"/>
          </a:xfrm>
        </p:spPr>
        <p:txBody>
          <a:bodyPr anchor="t"/>
          <a:lstStyle/>
          <a:p>
            <a:pPr marL="0" indent="0">
              <a:buNone/>
            </a:pPr>
            <a:r>
              <a:rPr lang="en-US" b="1" dirty="0"/>
              <a:t>Feature Selection</a:t>
            </a:r>
          </a:p>
          <a:p>
            <a:r>
              <a:rPr lang="en-US" dirty="0"/>
              <a:t>Removed features with vague descriptions</a:t>
            </a:r>
          </a:p>
          <a:p>
            <a:r>
              <a:rPr lang="en-US" dirty="0"/>
              <a:t>Selected features hypothesized to have greater impact on policymaking</a:t>
            </a:r>
          </a:p>
          <a:p>
            <a:r>
              <a:rPr lang="en-US" dirty="0"/>
              <a:t>Single features were selected out of similar features</a:t>
            </a:r>
          </a:p>
          <a:p>
            <a:pPr lvl="1"/>
            <a:r>
              <a:rPr lang="en-US" dirty="0"/>
              <a:t>RpIncome over RpEarnings and specific income features</a:t>
            </a:r>
          </a:p>
          <a:p>
            <a:pPr lvl="1"/>
            <a:r>
              <a:rPr lang="en-US" dirty="0"/>
              <a:t>Military over specific military service periods</a:t>
            </a:r>
          </a:p>
          <a:p>
            <a:pPr lvl="1"/>
            <a:r>
              <a:rPr lang="en-US" dirty="0"/>
              <a:t>Work limitation disability over other disability</a:t>
            </a:r>
          </a:p>
          <a:p>
            <a:pPr lvl="1"/>
            <a:r>
              <a:rPr lang="en-US" dirty="0"/>
              <a:t>1989 work features</a:t>
            </a:r>
          </a:p>
          <a:p>
            <a:pPr lvl="1"/>
            <a:r>
              <a:rPr lang="en-US" dirty="0"/>
              <a:t>Fertility over other child count features</a:t>
            </a:r>
          </a:p>
          <a:p>
            <a:pPr lvl="1"/>
            <a:r>
              <a:rPr lang="en-US" dirty="0"/>
              <a:t>Spouse over marital</a:t>
            </a:r>
          </a:p>
        </p:txBody>
      </p:sp>
      <p:graphicFrame>
        <p:nvGraphicFramePr>
          <p:cNvPr id="10" name="Table 10">
            <a:extLst>
              <a:ext uri="{FF2B5EF4-FFF2-40B4-BE49-F238E27FC236}">
                <a16:creationId xmlns:a16="http://schemas.microsoft.com/office/drawing/2014/main" id="{F05A2031-FAA1-4E91-A11E-99E296D3810B}"/>
              </a:ext>
            </a:extLst>
          </p:cNvPr>
          <p:cNvGraphicFramePr>
            <a:graphicFrameLocks noGrp="1"/>
          </p:cNvGraphicFramePr>
          <p:nvPr>
            <p:ph sz="half" idx="2"/>
            <p:extLst>
              <p:ext uri="{D42A27DB-BD31-4B8C-83A1-F6EECF244321}">
                <p14:modId xmlns:p14="http://schemas.microsoft.com/office/powerpoint/2010/main" val="3232520415"/>
              </p:ext>
            </p:extLst>
          </p:nvPr>
        </p:nvGraphicFramePr>
        <p:xfrm>
          <a:off x="6188419" y="2031955"/>
          <a:ext cx="5422900" cy="445008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2985141956"/>
                    </a:ext>
                  </a:extLst>
                </a:gridCol>
                <a:gridCol w="2711450">
                  <a:extLst>
                    <a:ext uri="{9D8B030D-6E8A-4147-A177-3AD203B41FA5}">
                      <a16:colId xmlns:a16="http://schemas.microsoft.com/office/drawing/2014/main" val="3192529988"/>
                    </a:ext>
                  </a:extLst>
                </a:gridCol>
              </a:tblGrid>
              <a:tr h="370840">
                <a:tc gridSpan="2">
                  <a:txBody>
                    <a:bodyPr/>
                    <a:lstStyle/>
                    <a:p>
                      <a:pPr algn="ctr"/>
                      <a:r>
                        <a:rPr lang="en-US" dirty="0"/>
                        <a:t>Selected Features</a:t>
                      </a:r>
                    </a:p>
                  </a:txBody>
                  <a:tcPr/>
                </a:tc>
                <a:tc hMerge="1">
                  <a:txBody>
                    <a:bodyPr/>
                    <a:lstStyle/>
                    <a:p>
                      <a:endParaRPr lang="en-US" dirty="0"/>
                    </a:p>
                  </a:txBody>
                  <a:tcPr/>
                </a:tc>
                <a:extLst>
                  <a:ext uri="{0D108BD9-81ED-4DB2-BD59-A6C34878D82A}">
                    <a16:rowId xmlns:a16="http://schemas.microsoft.com/office/drawing/2014/main" val="895592191"/>
                  </a:ext>
                </a:extLst>
              </a:tr>
              <a:tr h="370840">
                <a:tc>
                  <a:txBody>
                    <a:bodyPr/>
                    <a:lstStyle/>
                    <a:p>
                      <a:r>
                        <a:rPr lang="en-US" dirty="0"/>
                        <a:t>Age</a:t>
                      </a:r>
                    </a:p>
                  </a:txBody>
                  <a:tcPr/>
                </a:tc>
                <a:tc>
                  <a:txBody>
                    <a:bodyPr/>
                    <a:lstStyle/>
                    <a:p>
                      <a:r>
                        <a:rPr lang="en-US" dirty="0"/>
                        <a:t>Education Level</a:t>
                      </a:r>
                    </a:p>
                  </a:txBody>
                  <a:tcPr/>
                </a:tc>
                <a:extLst>
                  <a:ext uri="{0D108BD9-81ED-4DB2-BD59-A6C34878D82A}">
                    <a16:rowId xmlns:a16="http://schemas.microsoft.com/office/drawing/2014/main" val="3822925793"/>
                  </a:ext>
                </a:extLst>
              </a:tr>
              <a:tr h="370840">
                <a:tc>
                  <a:txBody>
                    <a:bodyPr/>
                    <a:lstStyle/>
                    <a:p>
                      <a:r>
                        <a:rPr lang="en-US" dirty="0"/>
                        <a:t>Work Departure Time</a:t>
                      </a:r>
                    </a:p>
                  </a:txBody>
                  <a:tcPr/>
                </a:tc>
                <a:tc>
                  <a:txBody>
                    <a:bodyPr/>
                    <a:lstStyle/>
                    <a:p>
                      <a:r>
                        <a:rPr lang="en-US" dirty="0"/>
                        <a:t>Ancestry</a:t>
                      </a:r>
                    </a:p>
                  </a:txBody>
                  <a:tcPr/>
                </a:tc>
                <a:extLst>
                  <a:ext uri="{0D108BD9-81ED-4DB2-BD59-A6C34878D82A}">
                    <a16:rowId xmlns:a16="http://schemas.microsoft.com/office/drawing/2014/main" val="3311145774"/>
                  </a:ext>
                </a:extLst>
              </a:tr>
              <a:tr h="370840">
                <a:tc>
                  <a:txBody>
                    <a:bodyPr/>
                    <a:lstStyle/>
                    <a:p>
                      <a:r>
                        <a:rPr lang="en-US" dirty="0"/>
                        <a:t>English Proficiency</a:t>
                      </a:r>
                    </a:p>
                  </a:txBody>
                  <a:tcPr/>
                </a:tc>
                <a:tc>
                  <a:txBody>
                    <a:bodyPr/>
                    <a:lstStyle/>
                    <a:p>
                      <a:r>
                        <a:rPr lang="en-US" dirty="0"/>
                        <a:t>Industry</a:t>
                      </a:r>
                    </a:p>
                  </a:txBody>
                  <a:tcPr/>
                </a:tc>
                <a:extLst>
                  <a:ext uri="{0D108BD9-81ED-4DB2-BD59-A6C34878D82A}">
                    <a16:rowId xmlns:a16="http://schemas.microsoft.com/office/drawing/2014/main" val="3329083853"/>
                  </a:ext>
                </a:extLst>
              </a:tr>
              <a:tr h="370840">
                <a:tc>
                  <a:txBody>
                    <a:bodyPr/>
                    <a:lstStyle/>
                    <a:p>
                      <a:r>
                        <a:rPr lang="en-US" dirty="0"/>
                        <a:t>Fertility</a:t>
                      </a:r>
                    </a:p>
                  </a:txBody>
                  <a:tcPr/>
                </a:tc>
                <a:tc>
                  <a:txBody>
                    <a:bodyPr/>
                    <a:lstStyle/>
                    <a:p>
                      <a:r>
                        <a:rPr lang="en-US" dirty="0"/>
                        <a:t>Occupation</a:t>
                      </a:r>
                    </a:p>
                  </a:txBody>
                  <a:tcPr/>
                </a:tc>
                <a:extLst>
                  <a:ext uri="{0D108BD9-81ED-4DB2-BD59-A6C34878D82A}">
                    <a16:rowId xmlns:a16="http://schemas.microsoft.com/office/drawing/2014/main" val="1174045527"/>
                  </a:ext>
                </a:extLst>
              </a:tr>
              <a:tr h="370840">
                <a:tc>
                  <a:txBody>
                    <a:bodyPr/>
                    <a:lstStyle/>
                    <a:p>
                      <a:r>
                        <a:rPr lang="en-US" dirty="0"/>
                        <a:t>Hours Worked 1989</a:t>
                      </a:r>
                    </a:p>
                  </a:txBody>
                  <a:tcPr/>
                </a:tc>
                <a:tc>
                  <a:txBody>
                    <a:bodyPr/>
                    <a:lstStyle/>
                    <a:p>
                      <a:r>
                        <a:rPr lang="en-US" dirty="0"/>
                        <a:t>Place of Birth</a:t>
                      </a:r>
                    </a:p>
                  </a:txBody>
                  <a:tcPr/>
                </a:tc>
                <a:extLst>
                  <a:ext uri="{0D108BD9-81ED-4DB2-BD59-A6C34878D82A}">
                    <a16:rowId xmlns:a16="http://schemas.microsoft.com/office/drawing/2014/main" val="1385571420"/>
                  </a:ext>
                </a:extLst>
              </a:tr>
              <a:tr h="370840">
                <a:tc>
                  <a:txBody>
                    <a:bodyPr/>
                    <a:lstStyle/>
                    <a:p>
                      <a:r>
                        <a:rPr lang="en-US" dirty="0"/>
                        <a:t>Poverty</a:t>
                      </a:r>
                    </a:p>
                  </a:txBody>
                  <a:tcPr/>
                </a:tc>
                <a:tc>
                  <a:txBody>
                    <a:bodyPr/>
                    <a:lstStyle/>
                    <a:p>
                      <a:r>
                        <a:rPr lang="en-US" dirty="0"/>
                        <a:t>US Citizenship</a:t>
                      </a:r>
                    </a:p>
                  </a:txBody>
                  <a:tcPr/>
                </a:tc>
                <a:extLst>
                  <a:ext uri="{0D108BD9-81ED-4DB2-BD59-A6C34878D82A}">
                    <a16:rowId xmlns:a16="http://schemas.microsoft.com/office/drawing/2014/main" val="3265524340"/>
                  </a:ext>
                </a:extLst>
              </a:tr>
              <a:tr h="370840">
                <a:tc>
                  <a:txBody>
                    <a:bodyPr/>
                    <a:lstStyle/>
                    <a:p>
                      <a:r>
                        <a:rPr lang="en-US" dirty="0"/>
                        <a:t>Total Income (RpIncome)</a:t>
                      </a:r>
                    </a:p>
                  </a:txBody>
                  <a:tcPr/>
                </a:tc>
                <a:tc>
                  <a:txBody>
                    <a:bodyPr/>
                    <a:lstStyle/>
                    <a:p>
                      <a:r>
                        <a:rPr lang="en-US" dirty="0"/>
                        <a:t>Disability/Work Limitation</a:t>
                      </a:r>
                    </a:p>
                  </a:txBody>
                  <a:tcPr/>
                </a:tc>
                <a:extLst>
                  <a:ext uri="{0D108BD9-81ED-4DB2-BD59-A6C34878D82A}">
                    <a16:rowId xmlns:a16="http://schemas.microsoft.com/office/drawing/2014/main" val="1131563273"/>
                  </a:ext>
                </a:extLst>
              </a:tr>
              <a:tr h="370840">
                <a:tc>
                  <a:txBody>
                    <a:bodyPr/>
                    <a:lstStyle/>
                    <a:p>
                      <a:r>
                        <a:rPr lang="en-US" dirty="0"/>
                        <a:t>Sex</a:t>
                      </a:r>
                    </a:p>
                  </a:txBody>
                  <a:tcPr/>
                </a:tc>
                <a:tc>
                  <a:txBody>
                    <a:bodyPr/>
                    <a:lstStyle/>
                    <a:p>
                      <a:r>
                        <a:rPr lang="en-US" dirty="0"/>
                        <a:t>Languages Spoken</a:t>
                      </a:r>
                    </a:p>
                  </a:txBody>
                  <a:tcPr/>
                </a:tc>
                <a:extLst>
                  <a:ext uri="{0D108BD9-81ED-4DB2-BD59-A6C34878D82A}">
                    <a16:rowId xmlns:a16="http://schemas.microsoft.com/office/drawing/2014/main" val="1704160368"/>
                  </a:ext>
                </a:extLst>
              </a:tr>
              <a:tr h="370840">
                <a:tc>
                  <a:txBody>
                    <a:bodyPr/>
                    <a:lstStyle/>
                    <a:p>
                      <a:r>
                        <a:rPr lang="en-US" dirty="0"/>
                        <a:t>Travel Time to Work</a:t>
                      </a:r>
                    </a:p>
                  </a:txBody>
                  <a:tcPr/>
                </a:tc>
                <a:tc>
                  <a:txBody>
                    <a:bodyPr/>
                    <a:lstStyle/>
                    <a:p>
                      <a:r>
                        <a:rPr lang="en-US" dirty="0"/>
                        <a:t>Transport Means</a:t>
                      </a:r>
                    </a:p>
                  </a:txBody>
                  <a:tcPr/>
                </a:tc>
                <a:extLst>
                  <a:ext uri="{0D108BD9-81ED-4DB2-BD59-A6C34878D82A}">
                    <a16:rowId xmlns:a16="http://schemas.microsoft.com/office/drawing/2014/main" val="200637212"/>
                  </a:ext>
                </a:extLst>
              </a:tr>
              <a:tr h="370840">
                <a:tc>
                  <a:txBody>
                    <a:bodyPr/>
                    <a:lstStyle/>
                    <a:p>
                      <a:r>
                        <a:rPr lang="en-US" dirty="0"/>
                        <a:t>Weeks Worked 1989</a:t>
                      </a:r>
                    </a:p>
                  </a:txBody>
                  <a:tcPr/>
                </a:tc>
                <a:tc>
                  <a:txBody>
                    <a:bodyPr/>
                    <a:lstStyle/>
                    <a:p>
                      <a:r>
                        <a:rPr lang="en-US" dirty="0"/>
                        <a:t>Military Service</a:t>
                      </a:r>
                    </a:p>
                  </a:txBody>
                  <a:tcPr/>
                </a:tc>
                <a:extLst>
                  <a:ext uri="{0D108BD9-81ED-4DB2-BD59-A6C34878D82A}">
                    <a16:rowId xmlns:a16="http://schemas.microsoft.com/office/drawing/2014/main" val="3351881091"/>
                  </a:ext>
                </a:extLst>
              </a:tr>
              <a:tr h="370840">
                <a:tc>
                  <a:txBody>
                    <a:bodyPr/>
                    <a:lstStyle/>
                    <a:p>
                      <a:r>
                        <a:rPr lang="en-US" dirty="0"/>
                        <a:t>Marital Status (Spouse)</a:t>
                      </a:r>
                    </a:p>
                  </a:txBody>
                  <a:tcPr/>
                </a:tc>
                <a:tc>
                  <a:txBody>
                    <a:bodyPr/>
                    <a:lstStyle/>
                    <a:p>
                      <a:r>
                        <a:rPr lang="en-US" dirty="0"/>
                        <a:t>Weight</a:t>
                      </a:r>
                    </a:p>
                  </a:txBody>
                  <a:tcPr/>
                </a:tc>
                <a:extLst>
                  <a:ext uri="{0D108BD9-81ED-4DB2-BD59-A6C34878D82A}">
                    <a16:rowId xmlns:a16="http://schemas.microsoft.com/office/drawing/2014/main" val="754924135"/>
                  </a:ext>
                </a:extLst>
              </a:tr>
            </a:tbl>
          </a:graphicData>
        </a:graphic>
      </p:graphicFrame>
    </p:spTree>
    <p:extLst>
      <p:ext uri="{BB962C8B-B14F-4D97-AF65-F5344CB8AC3E}">
        <p14:creationId xmlns:p14="http://schemas.microsoft.com/office/powerpoint/2010/main" val="274720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D015CDE2-1162-472E-A99C-34FF89D504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5921" y="2845630"/>
            <a:ext cx="4479275" cy="3079502"/>
          </a:xfrm>
        </p:spPr>
      </p:pic>
      <p:sp>
        <p:nvSpPr>
          <p:cNvPr id="2" name="Title 1">
            <a:extLst>
              <a:ext uri="{FF2B5EF4-FFF2-40B4-BE49-F238E27FC236}">
                <a16:creationId xmlns:a16="http://schemas.microsoft.com/office/drawing/2014/main" id="{07529F3B-0B94-428F-B005-9740F9D509C9}"/>
              </a:ext>
            </a:extLst>
          </p:cNvPr>
          <p:cNvSpPr>
            <a:spLocks noGrp="1"/>
          </p:cNvSpPr>
          <p:nvPr>
            <p:ph type="title"/>
          </p:nvPr>
        </p:nvSpPr>
        <p:spPr/>
        <p:txBody>
          <a:bodyPr/>
          <a:lstStyle/>
          <a:p>
            <a:r>
              <a:rPr lang="en-US" dirty="0"/>
              <a:t>model design/Analysis</a:t>
            </a:r>
          </a:p>
        </p:txBody>
      </p:sp>
      <p:sp>
        <p:nvSpPr>
          <p:cNvPr id="4" name="Content Placeholder 3">
            <a:extLst>
              <a:ext uri="{FF2B5EF4-FFF2-40B4-BE49-F238E27FC236}">
                <a16:creationId xmlns:a16="http://schemas.microsoft.com/office/drawing/2014/main" id="{13D3DA3F-2066-4F9A-8A25-6876AB92651B}"/>
              </a:ext>
            </a:extLst>
          </p:cNvPr>
          <p:cNvSpPr>
            <a:spLocks noGrp="1"/>
          </p:cNvSpPr>
          <p:nvPr>
            <p:ph sz="half" idx="1"/>
          </p:nvPr>
        </p:nvSpPr>
        <p:spPr>
          <a:xfrm>
            <a:off x="581192" y="2228003"/>
            <a:ext cx="5514807" cy="4243818"/>
          </a:xfrm>
        </p:spPr>
        <p:txBody>
          <a:bodyPr anchor="t">
            <a:normAutofit lnSpcReduction="10000"/>
          </a:bodyPr>
          <a:lstStyle/>
          <a:p>
            <a:r>
              <a:rPr lang="en-US" dirty="0"/>
              <a:t>Categorical features were one hot encoded into dummy features, ordinal features were left as is</a:t>
            </a:r>
          </a:p>
          <a:p>
            <a:r>
              <a:rPr lang="en-US" dirty="0"/>
              <a:t>K-Means clustering was performed, costs were plotted from k = 2 to k = 25</a:t>
            </a:r>
          </a:p>
          <a:p>
            <a:r>
              <a:rPr lang="en-US" dirty="0"/>
              <a:t>Elbow method was utilized to determine optimal cluster count of </a:t>
            </a:r>
            <a:r>
              <a:rPr lang="en-US" b="1" u="sng" dirty="0"/>
              <a:t>13</a:t>
            </a:r>
          </a:p>
          <a:p>
            <a:r>
              <a:rPr lang="en-US" dirty="0"/>
              <a:t>Cluster centers were identified and formatted into a table for analysis</a:t>
            </a:r>
          </a:p>
          <a:p>
            <a:r>
              <a:rPr lang="en-US" dirty="0"/>
              <a:t>Features were evaluated within individual clusters and then comparatively across all clusters. Concerning features will be highlighted in </a:t>
            </a:r>
            <a:r>
              <a:rPr lang="en-US" dirty="0">
                <a:solidFill>
                  <a:srgbClr val="FF0000"/>
                </a:solidFill>
              </a:rPr>
              <a:t>red</a:t>
            </a:r>
          </a:p>
          <a:p>
            <a:r>
              <a:rPr lang="en-US" dirty="0"/>
              <a:t>Similar clusters were grouped together, then evaluated within their groupings</a:t>
            </a:r>
          </a:p>
        </p:txBody>
      </p:sp>
      <p:sp>
        <p:nvSpPr>
          <p:cNvPr id="8" name="Oval 7">
            <a:extLst>
              <a:ext uri="{FF2B5EF4-FFF2-40B4-BE49-F238E27FC236}">
                <a16:creationId xmlns:a16="http://schemas.microsoft.com/office/drawing/2014/main" id="{D5F799DD-7D8B-462D-9346-CF138F5C964C}"/>
              </a:ext>
            </a:extLst>
          </p:cNvPr>
          <p:cNvSpPr/>
          <p:nvPr/>
        </p:nvSpPr>
        <p:spPr>
          <a:xfrm>
            <a:off x="9104536" y="5110024"/>
            <a:ext cx="234771" cy="252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8FFB32-44EA-4E3A-8697-FC873E63D224}"/>
              </a:ext>
            </a:extLst>
          </p:cNvPr>
          <p:cNvSpPr txBox="1"/>
          <p:nvPr/>
        </p:nvSpPr>
        <p:spPr>
          <a:xfrm>
            <a:off x="7750692" y="2398985"/>
            <a:ext cx="2849732" cy="369332"/>
          </a:xfrm>
          <a:prstGeom prst="rect">
            <a:avLst/>
          </a:prstGeom>
          <a:noFill/>
        </p:spPr>
        <p:txBody>
          <a:bodyPr wrap="square" rtlCol="0">
            <a:spAutoFit/>
          </a:bodyPr>
          <a:lstStyle/>
          <a:p>
            <a:pPr algn="ctr"/>
            <a:r>
              <a:rPr lang="en-US" dirty="0"/>
              <a:t>Cost vs Cluster Count</a:t>
            </a:r>
          </a:p>
        </p:txBody>
      </p:sp>
    </p:spTree>
    <p:extLst>
      <p:ext uri="{BB962C8B-B14F-4D97-AF65-F5344CB8AC3E}">
        <p14:creationId xmlns:p14="http://schemas.microsoft.com/office/powerpoint/2010/main" val="342205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Clusters 0 (436380 Individuals)/6 (154460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lnSpcReduction="10000"/>
          </a:bodyPr>
          <a:lstStyle/>
          <a:p>
            <a:pPr marL="0" indent="0">
              <a:buNone/>
            </a:pPr>
            <a:r>
              <a:rPr lang="en-US" b="1" dirty="0"/>
              <a:t>Cluster Means Description</a:t>
            </a:r>
          </a:p>
          <a:p>
            <a:r>
              <a:rPr lang="en-US" dirty="0"/>
              <a:t>Age 4.04/4.12, 20-39 years old with higher concentration of younger individuals</a:t>
            </a:r>
          </a:p>
          <a:p>
            <a:r>
              <a:rPr lang="en-US" dirty="0"/>
              <a:t>Sex 0.25/0.40, 75% and 60% males</a:t>
            </a:r>
          </a:p>
          <a:p>
            <a:r>
              <a:rPr lang="en-US" dirty="0"/>
              <a:t>Cluster 0 Income 2.95, under $60000 per year</a:t>
            </a:r>
          </a:p>
          <a:p>
            <a:r>
              <a:rPr lang="en-US" dirty="0"/>
              <a:t>Cluster 6 Income 2.55, around $30000 per year</a:t>
            </a:r>
          </a:p>
          <a:p>
            <a:r>
              <a:rPr lang="en-US" dirty="0"/>
              <a:t>Education 10.43/10. 99 High School Diploma or GED</a:t>
            </a:r>
          </a:p>
          <a:p>
            <a:r>
              <a:rPr lang="en-US" dirty="0"/>
              <a:t>Cluster 0 Poverty 1.92, above poverty-threshold</a:t>
            </a:r>
          </a:p>
          <a:p>
            <a:r>
              <a:rPr lang="en-US" dirty="0">
                <a:solidFill>
                  <a:srgbClr val="FF0000"/>
                </a:solidFill>
              </a:rPr>
              <a:t>Cluster 6 Poverty 1.77, below average</a:t>
            </a:r>
          </a:p>
          <a:p>
            <a:r>
              <a:rPr lang="en-US" dirty="0"/>
              <a:t>40-hour work week with 52 weeks per year.  Around 30 minutes to work, mainly by car</a:t>
            </a:r>
          </a:p>
          <a:p>
            <a:r>
              <a:rPr lang="en-US" dirty="0"/>
              <a:t>Born in America with European descent</a:t>
            </a:r>
          </a:p>
          <a:p>
            <a:r>
              <a:rPr lang="en-US" dirty="0"/>
              <a:t>High rates of never-married for both clusters at 32%</a:t>
            </a:r>
          </a:p>
          <a:p>
            <a:endParaRPr lang="en-US" dirty="0"/>
          </a:p>
        </p:txBody>
      </p:sp>
      <p:graphicFrame>
        <p:nvGraphicFramePr>
          <p:cNvPr id="29" name="Table 29">
            <a:extLst>
              <a:ext uri="{FF2B5EF4-FFF2-40B4-BE49-F238E27FC236}">
                <a16:creationId xmlns:a16="http://schemas.microsoft.com/office/drawing/2014/main" id="{35154DDA-42DD-4CA0-88C4-D9EC66C6207A}"/>
              </a:ext>
            </a:extLst>
          </p:cNvPr>
          <p:cNvGraphicFramePr>
            <a:graphicFrameLocks noGrp="1"/>
          </p:cNvGraphicFramePr>
          <p:nvPr>
            <p:extLst>
              <p:ext uri="{D42A27DB-BD31-4B8C-83A1-F6EECF244321}">
                <p14:modId xmlns:p14="http://schemas.microsoft.com/office/powerpoint/2010/main" val="4178858507"/>
              </p:ext>
            </p:extLst>
          </p:nvPr>
        </p:nvGraphicFramePr>
        <p:xfrm>
          <a:off x="6096000" y="1908854"/>
          <a:ext cx="5789862" cy="2481936"/>
        </p:xfrm>
        <a:graphic>
          <a:graphicData uri="http://schemas.openxmlformats.org/drawingml/2006/table">
            <a:tbl>
              <a:tblPr firstRow="1" bandRow="1">
                <a:tableStyleId>{5C22544A-7EE6-4342-B048-85BDC9FD1C3A}</a:tableStyleId>
              </a:tblPr>
              <a:tblGrid>
                <a:gridCol w="1929954">
                  <a:extLst>
                    <a:ext uri="{9D8B030D-6E8A-4147-A177-3AD203B41FA5}">
                      <a16:colId xmlns:a16="http://schemas.microsoft.com/office/drawing/2014/main" val="824093112"/>
                    </a:ext>
                  </a:extLst>
                </a:gridCol>
                <a:gridCol w="1929954">
                  <a:extLst>
                    <a:ext uri="{9D8B030D-6E8A-4147-A177-3AD203B41FA5}">
                      <a16:colId xmlns:a16="http://schemas.microsoft.com/office/drawing/2014/main" val="2075272814"/>
                    </a:ext>
                  </a:extLst>
                </a:gridCol>
                <a:gridCol w="1929954">
                  <a:extLst>
                    <a:ext uri="{9D8B030D-6E8A-4147-A177-3AD203B41FA5}">
                      <a16:colId xmlns:a16="http://schemas.microsoft.com/office/drawing/2014/main" val="693518267"/>
                    </a:ext>
                  </a:extLst>
                </a:gridCol>
              </a:tblGrid>
              <a:tr h="372288">
                <a:tc gridSpan="3">
                  <a:txBody>
                    <a:bodyPr/>
                    <a:lstStyle/>
                    <a:p>
                      <a:pPr algn="ctr"/>
                      <a:r>
                        <a:rPr lang="en-US" dirty="0"/>
                        <a:t>Cluster 0</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99159399"/>
                  </a:ext>
                </a:extLst>
              </a:tr>
              <a:tr h="372288">
                <a:tc>
                  <a:txBody>
                    <a:bodyPr/>
                    <a:lstStyle/>
                    <a:p>
                      <a:pPr algn="ctr"/>
                      <a:r>
                        <a:rPr lang="en-US" dirty="0"/>
                        <a:t>Industries</a:t>
                      </a:r>
                    </a:p>
                  </a:txBody>
                  <a:tcPr/>
                </a:tc>
                <a:tc>
                  <a:txBody>
                    <a:bodyPr/>
                    <a:lstStyle/>
                    <a:p>
                      <a:pPr algn="ctr"/>
                      <a:r>
                        <a:rPr lang="en-US" dirty="0"/>
                        <a:t>Occupations</a:t>
                      </a:r>
                    </a:p>
                  </a:txBody>
                  <a:tcPr/>
                </a:tc>
                <a:tc>
                  <a:txBody>
                    <a:bodyPr/>
                    <a:lstStyle/>
                    <a:p>
                      <a:pPr algn="ctr"/>
                      <a:r>
                        <a:rPr lang="en-US" dirty="0"/>
                        <a:t>Military</a:t>
                      </a:r>
                    </a:p>
                  </a:txBody>
                  <a:tcPr/>
                </a:tc>
                <a:extLst>
                  <a:ext uri="{0D108BD9-81ED-4DB2-BD59-A6C34878D82A}">
                    <a16:rowId xmlns:a16="http://schemas.microsoft.com/office/drawing/2014/main" val="2175822525"/>
                  </a:ext>
                </a:extLst>
              </a:tr>
              <a:tr h="1455593">
                <a:tc>
                  <a:txBody>
                    <a:bodyPr/>
                    <a:lstStyle/>
                    <a:p>
                      <a:pPr marL="285750" indent="-285750">
                        <a:buFont typeface="Arial" panose="020B0604020202020204" pitchFamily="34" charset="0"/>
                        <a:buChar char="•"/>
                      </a:pPr>
                      <a:r>
                        <a:rPr lang="en-US" dirty="0"/>
                        <a:t>Manufacturing</a:t>
                      </a:r>
                    </a:p>
                    <a:p>
                      <a:pPr marL="285750" indent="-285750">
                        <a:buFont typeface="Arial" panose="020B0604020202020204" pitchFamily="34" charset="0"/>
                        <a:buChar char="•"/>
                      </a:pPr>
                      <a:r>
                        <a:rPr lang="en-US" dirty="0"/>
                        <a:t>Retail</a:t>
                      </a:r>
                    </a:p>
                    <a:p>
                      <a:pPr marL="285750" indent="-285750">
                        <a:buFont typeface="Arial" panose="020B0604020202020204" pitchFamily="34" charset="0"/>
                        <a:buChar char="•"/>
                      </a:pPr>
                      <a:r>
                        <a:rPr lang="en-US" dirty="0"/>
                        <a:t>Finance</a:t>
                      </a:r>
                    </a:p>
                    <a:p>
                      <a:pPr marL="285750" indent="-285750">
                        <a:buFont typeface="Arial" panose="020B0604020202020204" pitchFamily="34" charset="0"/>
                        <a:buChar char="•"/>
                      </a:pPr>
                      <a:r>
                        <a:rPr lang="en-US" dirty="0"/>
                        <a:t>Business</a:t>
                      </a:r>
                    </a:p>
                    <a:p>
                      <a:pPr marL="285750" indent="-285750">
                        <a:buFont typeface="Arial" panose="020B0604020202020204" pitchFamily="34" charset="0"/>
                        <a:buChar char="•"/>
                      </a:pPr>
                      <a:r>
                        <a:rPr lang="en-US" dirty="0"/>
                        <a:t>Professionals</a:t>
                      </a:r>
                    </a:p>
                  </a:txBody>
                  <a:tcPr/>
                </a:tc>
                <a:tc>
                  <a:txBody>
                    <a:bodyPr/>
                    <a:lstStyle/>
                    <a:p>
                      <a:pPr marL="285750" indent="-285750">
                        <a:buFont typeface="Arial" panose="020B0604020202020204" pitchFamily="34" charset="0"/>
                        <a:buChar char="•"/>
                      </a:pPr>
                      <a:r>
                        <a:rPr lang="en-US" dirty="0"/>
                        <a:t>Professional</a:t>
                      </a:r>
                    </a:p>
                    <a:p>
                      <a:pPr marL="285750" indent="-285750">
                        <a:buFont typeface="Arial" panose="020B0604020202020204" pitchFamily="34" charset="0"/>
                        <a:buChar char="•"/>
                      </a:pPr>
                      <a:r>
                        <a:rPr lang="en-US" dirty="0"/>
                        <a:t>Managerial</a:t>
                      </a:r>
                    </a:p>
                    <a:p>
                      <a:pPr marL="285750" indent="-285750">
                        <a:buFont typeface="Arial" panose="020B0604020202020204" pitchFamily="34" charset="0"/>
                        <a:buChar char="•"/>
                      </a:pPr>
                      <a:r>
                        <a:rPr lang="en-US" dirty="0"/>
                        <a:t>Technical</a:t>
                      </a:r>
                    </a:p>
                    <a:p>
                      <a:pPr marL="285750" indent="-285750">
                        <a:buFont typeface="Arial" panose="020B0604020202020204" pitchFamily="34" charset="0"/>
                        <a:buChar char="•"/>
                      </a:pPr>
                      <a:r>
                        <a:rPr lang="en-US" dirty="0"/>
                        <a:t>Sales</a:t>
                      </a:r>
                    </a:p>
                    <a:p>
                      <a:pPr marL="285750" indent="-285750">
                        <a:buFont typeface="Arial" panose="020B0604020202020204" pitchFamily="34" charset="0"/>
                        <a:buChar char="•"/>
                      </a:pPr>
                      <a:r>
                        <a:rPr lang="en-US" dirty="0"/>
                        <a:t>Operators</a:t>
                      </a:r>
                    </a:p>
                    <a:p>
                      <a:pPr marL="285750" indent="-285750">
                        <a:buFont typeface="Arial" panose="020B0604020202020204" pitchFamily="34" charset="0"/>
                        <a:buChar char="•"/>
                      </a:pPr>
                      <a:r>
                        <a:rPr lang="en-US" dirty="0"/>
                        <a:t>Laborers</a:t>
                      </a:r>
                    </a:p>
                  </a:txBody>
                  <a:tcPr/>
                </a:tc>
                <a:tc>
                  <a:txBody>
                    <a:bodyPr/>
                    <a:lstStyle/>
                    <a:p>
                      <a:pPr marL="285750" indent="-285750">
                        <a:buFont typeface="Arial" panose="020B0604020202020204" pitchFamily="34" charset="0"/>
                        <a:buChar char="•"/>
                      </a:pPr>
                      <a:r>
                        <a:rPr lang="en-US" dirty="0"/>
                        <a:t>22% past</a:t>
                      </a:r>
                    </a:p>
                    <a:p>
                      <a:pPr marL="285750" indent="-285750">
                        <a:buFont typeface="Arial" panose="020B0604020202020204" pitchFamily="34" charset="0"/>
                        <a:buChar char="•"/>
                      </a:pPr>
                      <a:r>
                        <a:rPr lang="en-US" dirty="0"/>
                        <a:t>2% active</a:t>
                      </a:r>
                    </a:p>
                    <a:p>
                      <a:pPr marL="285750" indent="-285750">
                        <a:buFont typeface="Arial" panose="020B0604020202020204" pitchFamily="34" charset="0"/>
                        <a:buChar char="•"/>
                      </a:pPr>
                      <a:r>
                        <a:rPr lang="en-US" dirty="0"/>
                        <a:t>3% reserves</a:t>
                      </a:r>
                    </a:p>
                    <a:p>
                      <a:pPr marL="285750" indent="-285750">
                        <a:buFont typeface="Arial" panose="020B0604020202020204" pitchFamily="34" charset="0"/>
                        <a:buChar char="•"/>
                      </a:pPr>
                      <a:r>
                        <a:rPr lang="en-US" dirty="0"/>
                        <a:t>73% none</a:t>
                      </a:r>
                    </a:p>
                  </a:txBody>
                  <a:tcPr/>
                </a:tc>
                <a:extLst>
                  <a:ext uri="{0D108BD9-81ED-4DB2-BD59-A6C34878D82A}">
                    <a16:rowId xmlns:a16="http://schemas.microsoft.com/office/drawing/2014/main" val="2554395387"/>
                  </a:ext>
                </a:extLst>
              </a:tr>
            </a:tbl>
          </a:graphicData>
        </a:graphic>
      </p:graphicFrame>
      <p:graphicFrame>
        <p:nvGraphicFramePr>
          <p:cNvPr id="31" name="Table 29">
            <a:extLst>
              <a:ext uri="{FF2B5EF4-FFF2-40B4-BE49-F238E27FC236}">
                <a16:creationId xmlns:a16="http://schemas.microsoft.com/office/drawing/2014/main" id="{9088E000-0E3E-461D-8039-F37A38D940B5}"/>
              </a:ext>
            </a:extLst>
          </p:cNvPr>
          <p:cNvGraphicFramePr>
            <a:graphicFrameLocks noGrp="1"/>
          </p:cNvGraphicFramePr>
          <p:nvPr>
            <p:extLst>
              <p:ext uri="{D42A27DB-BD31-4B8C-83A1-F6EECF244321}">
                <p14:modId xmlns:p14="http://schemas.microsoft.com/office/powerpoint/2010/main" val="3479764885"/>
              </p:ext>
            </p:extLst>
          </p:nvPr>
        </p:nvGraphicFramePr>
        <p:xfrm>
          <a:off x="6096000" y="4500843"/>
          <a:ext cx="5789862" cy="2200169"/>
        </p:xfrm>
        <a:graphic>
          <a:graphicData uri="http://schemas.openxmlformats.org/drawingml/2006/table">
            <a:tbl>
              <a:tblPr firstRow="1" bandRow="1">
                <a:tableStyleId>{5C22544A-7EE6-4342-B048-85BDC9FD1C3A}</a:tableStyleId>
              </a:tblPr>
              <a:tblGrid>
                <a:gridCol w="1929954">
                  <a:extLst>
                    <a:ext uri="{9D8B030D-6E8A-4147-A177-3AD203B41FA5}">
                      <a16:colId xmlns:a16="http://schemas.microsoft.com/office/drawing/2014/main" val="824093112"/>
                    </a:ext>
                  </a:extLst>
                </a:gridCol>
                <a:gridCol w="1929954">
                  <a:extLst>
                    <a:ext uri="{9D8B030D-6E8A-4147-A177-3AD203B41FA5}">
                      <a16:colId xmlns:a16="http://schemas.microsoft.com/office/drawing/2014/main" val="2075272814"/>
                    </a:ext>
                  </a:extLst>
                </a:gridCol>
                <a:gridCol w="1929954">
                  <a:extLst>
                    <a:ext uri="{9D8B030D-6E8A-4147-A177-3AD203B41FA5}">
                      <a16:colId xmlns:a16="http://schemas.microsoft.com/office/drawing/2014/main" val="693518267"/>
                    </a:ext>
                  </a:extLst>
                </a:gridCol>
              </a:tblGrid>
              <a:tr h="372288">
                <a:tc gridSpan="3">
                  <a:txBody>
                    <a:bodyPr/>
                    <a:lstStyle/>
                    <a:p>
                      <a:pPr algn="ctr"/>
                      <a:r>
                        <a:rPr lang="en-US" dirty="0"/>
                        <a:t>Cluster 6</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836974239"/>
                  </a:ext>
                </a:extLst>
              </a:tr>
              <a:tr h="372288">
                <a:tc>
                  <a:txBody>
                    <a:bodyPr/>
                    <a:lstStyle/>
                    <a:p>
                      <a:pPr algn="ctr"/>
                      <a:r>
                        <a:rPr lang="en-US" dirty="0"/>
                        <a:t>Industries</a:t>
                      </a:r>
                    </a:p>
                  </a:txBody>
                  <a:tcPr/>
                </a:tc>
                <a:tc>
                  <a:txBody>
                    <a:bodyPr/>
                    <a:lstStyle/>
                    <a:p>
                      <a:pPr algn="ctr"/>
                      <a:r>
                        <a:rPr lang="en-US" dirty="0"/>
                        <a:t>Occupations</a:t>
                      </a:r>
                    </a:p>
                  </a:txBody>
                  <a:tcPr/>
                </a:tc>
                <a:tc>
                  <a:txBody>
                    <a:bodyPr/>
                    <a:lstStyle/>
                    <a:p>
                      <a:pPr algn="ctr"/>
                      <a:r>
                        <a:rPr lang="en-US" dirty="0"/>
                        <a:t>Military</a:t>
                      </a:r>
                    </a:p>
                  </a:txBody>
                  <a:tcPr/>
                </a:tc>
                <a:extLst>
                  <a:ext uri="{0D108BD9-81ED-4DB2-BD59-A6C34878D82A}">
                    <a16:rowId xmlns:a16="http://schemas.microsoft.com/office/drawing/2014/main" val="2175822525"/>
                  </a:ext>
                </a:extLst>
              </a:tr>
              <a:tr h="1455593">
                <a:tc>
                  <a:txBody>
                    <a:bodyPr/>
                    <a:lstStyle/>
                    <a:p>
                      <a:pPr marL="285750" indent="-285750">
                        <a:buFont typeface="Arial" panose="020B0604020202020204" pitchFamily="34" charset="0"/>
                        <a:buChar char="•"/>
                      </a:pPr>
                      <a:r>
                        <a:rPr lang="en-US" dirty="0"/>
                        <a:t>Manufacturing</a:t>
                      </a:r>
                    </a:p>
                    <a:p>
                      <a:pPr marL="285750" indent="-285750">
                        <a:buFont typeface="Arial" panose="020B0604020202020204" pitchFamily="34" charset="0"/>
                        <a:buChar char="•"/>
                      </a:pPr>
                      <a:r>
                        <a:rPr lang="en-US" dirty="0"/>
                        <a:t>Agriculture</a:t>
                      </a:r>
                    </a:p>
                    <a:p>
                      <a:pPr marL="285750" indent="-285750">
                        <a:buFont typeface="Arial" panose="020B0604020202020204" pitchFamily="34" charset="0"/>
                        <a:buChar char="•"/>
                      </a:pPr>
                      <a:r>
                        <a:rPr lang="en-US" dirty="0"/>
                        <a:t>Public Administration</a:t>
                      </a:r>
                    </a:p>
                  </a:txBody>
                  <a:tcPr/>
                </a:tc>
                <a:tc>
                  <a:txBody>
                    <a:bodyPr/>
                    <a:lstStyle/>
                    <a:p>
                      <a:pPr marL="285750" indent="-285750">
                        <a:buFont typeface="Arial" panose="020B0604020202020204" pitchFamily="34" charset="0"/>
                        <a:buChar char="•"/>
                      </a:pPr>
                      <a:r>
                        <a:rPr lang="en-US" dirty="0"/>
                        <a:t>Agriculture</a:t>
                      </a:r>
                    </a:p>
                    <a:p>
                      <a:pPr marL="285750" indent="-285750">
                        <a:buFont typeface="Arial" panose="020B0604020202020204" pitchFamily="34" charset="0"/>
                        <a:buChar char="•"/>
                      </a:pPr>
                      <a:r>
                        <a:rPr lang="en-US" dirty="0"/>
                        <a:t>Production</a:t>
                      </a:r>
                    </a:p>
                    <a:p>
                      <a:pPr marL="285750" indent="-285750">
                        <a:buFont typeface="Arial" panose="020B0604020202020204" pitchFamily="34" charset="0"/>
                        <a:buChar char="•"/>
                      </a:pPr>
                      <a:r>
                        <a:rPr lang="en-US" dirty="0"/>
                        <a:t>Labor</a:t>
                      </a:r>
                    </a:p>
                  </a:txBody>
                  <a:tcPr/>
                </a:tc>
                <a:tc>
                  <a:txBody>
                    <a:bodyPr/>
                    <a:lstStyle/>
                    <a:p>
                      <a:pPr marL="285750" indent="-285750">
                        <a:buFont typeface="Arial" panose="020B0604020202020204" pitchFamily="34" charset="0"/>
                        <a:buChar char="•"/>
                      </a:pPr>
                      <a:r>
                        <a:rPr lang="en-US" dirty="0"/>
                        <a:t>18% past</a:t>
                      </a:r>
                    </a:p>
                    <a:p>
                      <a:pPr marL="285750" indent="-285750">
                        <a:buFont typeface="Arial" panose="020B0604020202020204" pitchFamily="34" charset="0"/>
                        <a:buChar char="•"/>
                      </a:pPr>
                      <a:r>
                        <a:rPr lang="en-US" dirty="0"/>
                        <a:t>2% active</a:t>
                      </a:r>
                    </a:p>
                    <a:p>
                      <a:pPr marL="285750" indent="-285750">
                        <a:buFont typeface="Arial" panose="020B0604020202020204" pitchFamily="34" charset="0"/>
                        <a:buChar char="•"/>
                      </a:pPr>
                      <a:r>
                        <a:rPr lang="en-US" dirty="0"/>
                        <a:t>2% reserves</a:t>
                      </a:r>
                    </a:p>
                    <a:p>
                      <a:pPr marL="285750" indent="-285750">
                        <a:buFont typeface="Arial" panose="020B0604020202020204" pitchFamily="34" charset="0"/>
                        <a:buChar char="•"/>
                      </a:pPr>
                      <a:r>
                        <a:rPr lang="en-US" dirty="0"/>
                        <a:t>77% none</a:t>
                      </a:r>
                    </a:p>
                  </a:txBody>
                  <a:tcPr/>
                </a:tc>
                <a:extLst>
                  <a:ext uri="{0D108BD9-81ED-4DB2-BD59-A6C34878D82A}">
                    <a16:rowId xmlns:a16="http://schemas.microsoft.com/office/drawing/2014/main" val="2554395387"/>
                  </a:ext>
                </a:extLst>
              </a:tr>
            </a:tbl>
          </a:graphicData>
        </a:graphic>
      </p:graphicFrame>
    </p:spTree>
    <p:extLst>
      <p:ext uri="{BB962C8B-B14F-4D97-AF65-F5344CB8AC3E}">
        <p14:creationId xmlns:p14="http://schemas.microsoft.com/office/powerpoint/2010/main" val="116035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1 (106719 individuals) </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0"/>
            <a:ext cx="5514808" cy="4897509"/>
          </a:xfrm>
        </p:spPr>
        <p:txBody>
          <a:bodyPr anchor="t">
            <a:normAutofit fontScale="92500" lnSpcReduction="10000"/>
          </a:bodyPr>
          <a:lstStyle/>
          <a:p>
            <a:pPr marL="0" indent="0">
              <a:buNone/>
            </a:pPr>
            <a:r>
              <a:rPr lang="en-US" b="1" dirty="0"/>
              <a:t>Cluster Means Description</a:t>
            </a:r>
          </a:p>
          <a:p>
            <a:r>
              <a:rPr lang="en-US" dirty="0"/>
              <a:t>Age 6.53, tied for highest with average age 65+</a:t>
            </a:r>
          </a:p>
          <a:p>
            <a:r>
              <a:rPr lang="en-US" dirty="0"/>
              <a:t>Sex 0.25, 75% male</a:t>
            </a:r>
          </a:p>
          <a:p>
            <a:r>
              <a:rPr lang="en-US" dirty="0"/>
              <a:t>Income 2.11, average under $30000 per year</a:t>
            </a:r>
          </a:p>
          <a:p>
            <a:r>
              <a:rPr lang="en-US" dirty="0">
                <a:solidFill>
                  <a:srgbClr val="FF0000"/>
                </a:solidFill>
              </a:rPr>
              <a:t>Education 5.29, Middle School</a:t>
            </a:r>
          </a:p>
          <a:p>
            <a:r>
              <a:rPr lang="en-US" dirty="0">
                <a:solidFill>
                  <a:srgbClr val="FF0000"/>
                </a:solidFill>
              </a:rPr>
              <a:t>Poverty 1.68, many are below poverty threshold</a:t>
            </a:r>
          </a:p>
          <a:p>
            <a:r>
              <a:rPr lang="en-US" dirty="0"/>
              <a:t>Majority did not work</a:t>
            </a:r>
          </a:p>
          <a:p>
            <a:pPr lvl="1"/>
            <a:r>
              <a:rPr lang="en-US" dirty="0"/>
              <a:t>Those that did work worked in craft/labor</a:t>
            </a:r>
          </a:p>
          <a:p>
            <a:pPr lvl="1"/>
            <a:r>
              <a:rPr lang="en-US" dirty="0">
                <a:solidFill>
                  <a:srgbClr val="FF0000"/>
                </a:solidFill>
              </a:rPr>
              <a:t>Highest rate of working limiting disabilities at 49%</a:t>
            </a:r>
          </a:p>
          <a:p>
            <a:pPr lvl="1"/>
            <a:r>
              <a:rPr lang="en-US" dirty="0"/>
              <a:t>29% military service in the past</a:t>
            </a:r>
          </a:p>
          <a:p>
            <a:r>
              <a:rPr lang="en-US" dirty="0"/>
              <a:t>Mostly European descent, with high rate of non-Hispanic Americans</a:t>
            </a:r>
          </a:p>
          <a:p>
            <a:r>
              <a:rPr lang="en-US" dirty="0"/>
              <a:t>55% married, 21% divorced. Highest rate of never-married out of elderly clusters at 12%</a:t>
            </a:r>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0598" y="2131001"/>
            <a:ext cx="4564378" cy="2109647"/>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7341833" y="2131001"/>
            <a:ext cx="1145219" cy="523220"/>
          </a:xfrm>
          <a:prstGeom prst="rect">
            <a:avLst/>
          </a:prstGeom>
          <a:noFill/>
        </p:spPr>
        <p:txBody>
          <a:bodyPr wrap="square" rtlCol="0">
            <a:spAutoFit/>
          </a:bodyPr>
          <a:lstStyle/>
          <a:p>
            <a:r>
              <a:rPr lang="en-US" sz="1400" dirty="0"/>
              <a:t>Age Distribution</a:t>
            </a:r>
          </a:p>
        </p:txBody>
      </p:sp>
      <p:pic>
        <p:nvPicPr>
          <p:cNvPr id="7" name="Picture 6">
            <a:extLst>
              <a:ext uri="{FF2B5EF4-FFF2-40B4-BE49-F238E27FC236}">
                <a16:creationId xmlns:a16="http://schemas.microsoft.com/office/drawing/2014/main" id="{3622A6C7-1AA1-4C90-91CD-F884436B05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0598" y="4409244"/>
            <a:ext cx="4564378" cy="2109647"/>
          </a:xfrm>
          <a:prstGeom prst="rect">
            <a:avLst/>
          </a:prstGeom>
        </p:spPr>
      </p:pic>
      <p:sp>
        <p:nvSpPr>
          <p:cNvPr id="8" name="TextBox 7">
            <a:extLst>
              <a:ext uri="{FF2B5EF4-FFF2-40B4-BE49-F238E27FC236}">
                <a16:creationId xmlns:a16="http://schemas.microsoft.com/office/drawing/2014/main" id="{4201CE44-92BA-4435-8B4D-2705729350E8}"/>
              </a:ext>
            </a:extLst>
          </p:cNvPr>
          <p:cNvSpPr txBox="1"/>
          <p:nvPr/>
        </p:nvSpPr>
        <p:spPr>
          <a:xfrm>
            <a:off x="7341832" y="4693044"/>
            <a:ext cx="1145219" cy="523220"/>
          </a:xfrm>
          <a:prstGeom prst="rect">
            <a:avLst/>
          </a:prstGeom>
          <a:noFill/>
        </p:spPr>
        <p:txBody>
          <a:bodyPr wrap="square" rtlCol="0">
            <a:spAutoFit/>
          </a:bodyPr>
          <a:lstStyle/>
          <a:p>
            <a:r>
              <a:rPr lang="en-US" sz="1400" dirty="0"/>
              <a:t>Income Distribution</a:t>
            </a:r>
          </a:p>
        </p:txBody>
      </p:sp>
    </p:spTree>
    <p:extLst>
      <p:ext uri="{BB962C8B-B14F-4D97-AF65-F5344CB8AC3E}">
        <p14:creationId xmlns:p14="http://schemas.microsoft.com/office/powerpoint/2010/main" val="77091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2 (177547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a:bodyPr>
          <a:lstStyle/>
          <a:p>
            <a:pPr marL="0" indent="0">
              <a:buNone/>
            </a:pPr>
            <a:r>
              <a:rPr lang="en-US" b="1" dirty="0"/>
              <a:t>Cluster Means Description</a:t>
            </a:r>
          </a:p>
          <a:p>
            <a:r>
              <a:rPr lang="en-US" dirty="0"/>
              <a:t>Age 5.64, mainly above 40 years old</a:t>
            </a:r>
          </a:p>
          <a:p>
            <a:r>
              <a:rPr lang="en-US" dirty="0"/>
              <a:t>Sex 1.00, all females</a:t>
            </a:r>
          </a:p>
          <a:p>
            <a:r>
              <a:rPr lang="en-US" dirty="0"/>
              <a:t>Income 1.35, average under $15000 per year. Lowest among eligible clusters</a:t>
            </a:r>
          </a:p>
          <a:p>
            <a:r>
              <a:rPr lang="en-US" dirty="0"/>
              <a:t>Education 10.91, High School Diploma or GED</a:t>
            </a:r>
          </a:p>
          <a:p>
            <a:r>
              <a:rPr lang="en-US" dirty="0"/>
              <a:t>Poverty 1.84, average poverty levels</a:t>
            </a:r>
          </a:p>
          <a:p>
            <a:r>
              <a:rPr lang="en-US" dirty="0"/>
              <a:t>Fertility 4.00, average of 3 children</a:t>
            </a:r>
          </a:p>
          <a:p>
            <a:r>
              <a:rPr lang="en-US" dirty="0"/>
              <a:t>Born in America with European descent</a:t>
            </a:r>
          </a:p>
          <a:p>
            <a:r>
              <a:rPr lang="en-US" dirty="0"/>
              <a:t>Majority did not work, or worked in administrative services</a:t>
            </a:r>
          </a:p>
          <a:p>
            <a:r>
              <a:rPr lang="en-US" dirty="0"/>
              <a:t>72% Married with 17% widowed</a:t>
            </a:r>
          </a:p>
          <a:p>
            <a:endParaRPr lang="en-US" dirty="0"/>
          </a:p>
        </p:txBody>
      </p:sp>
      <p:pic>
        <p:nvPicPr>
          <p:cNvPr id="27" name="Picture 26">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7271" y="1960491"/>
            <a:ext cx="4820838" cy="2700286"/>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7226424" y="1960491"/>
            <a:ext cx="1145219" cy="523220"/>
          </a:xfrm>
          <a:prstGeom prst="rect">
            <a:avLst/>
          </a:prstGeom>
          <a:noFill/>
        </p:spPr>
        <p:txBody>
          <a:bodyPr wrap="square" rtlCol="0">
            <a:spAutoFit/>
          </a:bodyPr>
          <a:lstStyle/>
          <a:p>
            <a:r>
              <a:rPr lang="en-US" sz="1400" dirty="0"/>
              <a:t>Age Distribution</a:t>
            </a:r>
          </a:p>
        </p:txBody>
      </p:sp>
      <p:sp>
        <p:nvSpPr>
          <p:cNvPr id="2" name="TextBox 1">
            <a:extLst>
              <a:ext uri="{FF2B5EF4-FFF2-40B4-BE49-F238E27FC236}">
                <a16:creationId xmlns:a16="http://schemas.microsoft.com/office/drawing/2014/main" id="{82704A52-586B-412E-928E-FB5F048CA7C4}"/>
              </a:ext>
            </a:extLst>
          </p:cNvPr>
          <p:cNvSpPr txBox="1"/>
          <p:nvPr/>
        </p:nvSpPr>
        <p:spPr>
          <a:xfrm>
            <a:off x="6347271" y="5042543"/>
            <a:ext cx="4945125" cy="1477328"/>
          </a:xfrm>
          <a:prstGeom prst="rect">
            <a:avLst/>
          </a:prstGeom>
          <a:noFill/>
        </p:spPr>
        <p:txBody>
          <a:bodyPr wrap="square" rtlCol="0">
            <a:spAutoFit/>
          </a:bodyPr>
          <a:lstStyle/>
          <a:p>
            <a:r>
              <a:rPr lang="en-US" b="1" dirty="0"/>
              <a:t>Takeaway: </a:t>
            </a:r>
            <a:r>
              <a:rPr lang="en-US" dirty="0"/>
              <a:t>Cluster 2 generally seems to be comprised of stay-at-home mothers, with some taking on lower-level employment. No immediate concern with poverty rates despite low income, possibly due to partners with full-time employment</a:t>
            </a:r>
          </a:p>
        </p:txBody>
      </p:sp>
    </p:spTree>
    <p:extLst>
      <p:ext uri="{BB962C8B-B14F-4D97-AF65-F5344CB8AC3E}">
        <p14:creationId xmlns:p14="http://schemas.microsoft.com/office/powerpoint/2010/main" val="153067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Clusters 3 (365405 individuals)/5 (225065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3" y="1891504"/>
            <a:ext cx="11029615" cy="2318546"/>
          </a:xfrm>
        </p:spPr>
        <p:txBody>
          <a:bodyPr anchor="t">
            <a:normAutofit lnSpcReduction="10000"/>
          </a:bodyPr>
          <a:lstStyle/>
          <a:p>
            <a:pPr marL="0" indent="0">
              <a:buNone/>
            </a:pPr>
            <a:r>
              <a:rPr lang="en-US" b="1" dirty="0"/>
              <a:t>Cluster Means Description</a:t>
            </a:r>
          </a:p>
          <a:p>
            <a:r>
              <a:rPr lang="en-US" dirty="0"/>
              <a:t>Cluster 3 Age 1.32, schoolchildren to teenagers</a:t>
            </a:r>
          </a:p>
          <a:p>
            <a:r>
              <a:rPr lang="en-US" dirty="0"/>
              <a:t>Cluster 5 Age 0.90, infants and young children</a:t>
            </a:r>
          </a:p>
          <a:p>
            <a:r>
              <a:rPr lang="en-US" dirty="0"/>
              <a:t>Sex .48/.49, even split between genders</a:t>
            </a:r>
          </a:p>
          <a:p>
            <a:r>
              <a:rPr lang="en-US" dirty="0"/>
              <a:t>Labor and marriage related statistics were all near 0 due to being non-applicable</a:t>
            </a:r>
          </a:p>
          <a:p>
            <a:r>
              <a:rPr lang="en-US" dirty="0"/>
              <a:t>Relatively high rates of minority ancestries, indicating US population is increasing in diversity (see chart below)</a:t>
            </a:r>
          </a:p>
          <a:p>
            <a:pPr marL="0" indent="0">
              <a:buNone/>
            </a:pPr>
            <a:endParaRPr lang="en-US" dirty="0"/>
          </a:p>
        </p:txBody>
      </p:sp>
      <p:pic>
        <p:nvPicPr>
          <p:cNvPr id="3" name="Picture 2">
            <a:extLst>
              <a:ext uri="{FF2B5EF4-FFF2-40B4-BE49-F238E27FC236}">
                <a16:creationId xmlns:a16="http://schemas.microsoft.com/office/drawing/2014/main" id="{C573AA1B-D26B-4163-944A-CDE10A12C613}"/>
              </a:ext>
            </a:extLst>
          </p:cNvPr>
          <p:cNvPicPr>
            <a:picLocks noChangeAspect="1"/>
          </p:cNvPicPr>
          <p:nvPr/>
        </p:nvPicPr>
        <p:blipFill>
          <a:blip r:embed="rId2"/>
          <a:stretch>
            <a:fillRect/>
          </a:stretch>
        </p:blipFill>
        <p:spPr>
          <a:xfrm>
            <a:off x="1412081" y="4114800"/>
            <a:ext cx="9367838" cy="2647950"/>
          </a:xfrm>
          <a:prstGeom prst="rect">
            <a:avLst/>
          </a:prstGeom>
        </p:spPr>
      </p:pic>
    </p:spTree>
    <p:extLst>
      <p:ext uri="{BB962C8B-B14F-4D97-AF65-F5344CB8AC3E}">
        <p14:creationId xmlns:p14="http://schemas.microsoft.com/office/powerpoint/2010/main" val="30326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ACE0F-A0A2-4A96-B7C3-95B56C5052E7}"/>
              </a:ext>
            </a:extLst>
          </p:cNvPr>
          <p:cNvSpPr>
            <a:spLocks noGrp="1"/>
          </p:cNvSpPr>
          <p:nvPr>
            <p:ph type="title"/>
          </p:nvPr>
        </p:nvSpPr>
        <p:spPr/>
        <p:txBody>
          <a:bodyPr/>
          <a:lstStyle/>
          <a:p>
            <a:r>
              <a:rPr lang="en-US" dirty="0"/>
              <a:t>Cluster 4 (136756 individuals)</a:t>
            </a:r>
          </a:p>
        </p:txBody>
      </p:sp>
      <p:sp>
        <p:nvSpPr>
          <p:cNvPr id="25" name="Content Placeholder 24">
            <a:extLst>
              <a:ext uri="{FF2B5EF4-FFF2-40B4-BE49-F238E27FC236}">
                <a16:creationId xmlns:a16="http://schemas.microsoft.com/office/drawing/2014/main" id="{EE3186FD-9AD0-4BCB-BD56-BE3DA5F4BB16}"/>
              </a:ext>
            </a:extLst>
          </p:cNvPr>
          <p:cNvSpPr>
            <a:spLocks noGrp="1"/>
          </p:cNvSpPr>
          <p:nvPr>
            <p:ph idx="1"/>
          </p:nvPr>
        </p:nvSpPr>
        <p:spPr>
          <a:xfrm>
            <a:off x="581192" y="1960491"/>
            <a:ext cx="5514808" cy="4688884"/>
          </a:xfrm>
        </p:spPr>
        <p:txBody>
          <a:bodyPr anchor="t">
            <a:normAutofit/>
          </a:bodyPr>
          <a:lstStyle/>
          <a:p>
            <a:pPr marL="0" indent="0">
              <a:buNone/>
            </a:pPr>
            <a:r>
              <a:rPr lang="en-US" b="1" dirty="0"/>
              <a:t>Cluster Means Description</a:t>
            </a:r>
          </a:p>
          <a:p>
            <a:r>
              <a:rPr lang="en-US" dirty="0"/>
              <a:t>Age 6.53, ages 50+</a:t>
            </a:r>
          </a:p>
          <a:p>
            <a:r>
              <a:rPr lang="en-US" dirty="0"/>
              <a:t>Sex 0.38, 62% male</a:t>
            </a:r>
          </a:p>
          <a:p>
            <a:r>
              <a:rPr lang="en-US" dirty="0"/>
              <a:t>Income 2.44, average under $30000 per year average</a:t>
            </a:r>
          </a:p>
          <a:p>
            <a:r>
              <a:rPr lang="en-US" dirty="0"/>
              <a:t>Education 11.32, some college education</a:t>
            </a:r>
          </a:p>
          <a:p>
            <a:r>
              <a:rPr lang="en-US" dirty="0"/>
              <a:t>Poverty 1.82, about average poverty</a:t>
            </a:r>
          </a:p>
          <a:p>
            <a:r>
              <a:rPr lang="en-US" dirty="0"/>
              <a:t>Most are not working, assuming retirement</a:t>
            </a:r>
          </a:p>
          <a:p>
            <a:r>
              <a:rPr lang="en-US" dirty="0">
                <a:solidFill>
                  <a:srgbClr val="FF0000"/>
                </a:solidFill>
              </a:rPr>
              <a:t>36% have work limiting disabilities</a:t>
            </a:r>
          </a:p>
          <a:p>
            <a:r>
              <a:rPr lang="en-US" dirty="0">
                <a:solidFill>
                  <a:srgbClr val="00B050"/>
                </a:solidFill>
              </a:rPr>
              <a:t>39% have previous military service, highest out of all clusters</a:t>
            </a:r>
          </a:p>
          <a:p>
            <a:r>
              <a:rPr lang="en-US" dirty="0"/>
              <a:t>60% married, 19% widowed. </a:t>
            </a:r>
            <a:r>
              <a:rPr lang="en-US" dirty="0">
                <a:solidFill>
                  <a:srgbClr val="FF0000"/>
                </a:solidFill>
              </a:rPr>
              <a:t>11% never-married, high rate for elderly cluster</a:t>
            </a:r>
          </a:p>
          <a:p>
            <a:endParaRPr lang="en-US" dirty="0"/>
          </a:p>
        </p:txBody>
      </p:sp>
      <p:pic>
        <p:nvPicPr>
          <p:cNvPr id="27" name="Picture 26" descr="Chart, bar chart&#10;&#10;Description automatically generated">
            <a:extLst>
              <a:ext uri="{FF2B5EF4-FFF2-40B4-BE49-F238E27FC236}">
                <a16:creationId xmlns:a16="http://schemas.microsoft.com/office/drawing/2014/main" id="{316D18E8-F2C4-4CBB-AA74-7909DC652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246" y="2131000"/>
            <a:ext cx="4678426" cy="2109647"/>
          </a:xfrm>
          <a:prstGeom prst="rect">
            <a:avLst/>
          </a:prstGeom>
        </p:spPr>
      </p:pic>
      <p:sp>
        <p:nvSpPr>
          <p:cNvPr id="28" name="TextBox 27">
            <a:extLst>
              <a:ext uri="{FF2B5EF4-FFF2-40B4-BE49-F238E27FC236}">
                <a16:creationId xmlns:a16="http://schemas.microsoft.com/office/drawing/2014/main" id="{43B95079-1106-4F76-AC8D-D8CFC9971C0F}"/>
              </a:ext>
            </a:extLst>
          </p:cNvPr>
          <p:cNvSpPr txBox="1"/>
          <p:nvPr/>
        </p:nvSpPr>
        <p:spPr>
          <a:xfrm>
            <a:off x="7341833" y="2131001"/>
            <a:ext cx="1145219" cy="523220"/>
          </a:xfrm>
          <a:prstGeom prst="rect">
            <a:avLst/>
          </a:prstGeom>
          <a:noFill/>
        </p:spPr>
        <p:txBody>
          <a:bodyPr wrap="square" rtlCol="0">
            <a:spAutoFit/>
          </a:bodyPr>
          <a:lstStyle/>
          <a:p>
            <a:r>
              <a:rPr lang="en-US" sz="1400" dirty="0"/>
              <a:t>Age Distribution</a:t>
            </a:r>
          </a:p>
        </p:txBody>
      </p:sp>
      <p:pic>
        <p:nvPicPr>
          <p:cNvPr id="7" name="Picture 6">
            <a:extLst>
              <a:ext uri="{FF2B5EF4-FFF2-40B4-BE49-F238E27FC236}">
                <a16:creationId xmlns:a16="http://schemas.microsoft.com/office/drawing/2014/main" id="{3B18395F-33E6-4FED-8892-8643BDCDF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89245" y="4539728"/>
            <a:ext cx="4678425" cy="2109647"/>
          </a:xfrm>
          <a:prstGeom prst="rect">
            <a:avLst/>
          </a:prstGeom>
        </p:spPr>
      </p:pic>
      <p:sp>
        <p:nvSpPr>
          <p:cNvPr id="8" name="TextBox 7">
            <a:extLst>
              <a:ext uri="{FF2B5EF4-FFF2-40B4-BE49-F238E27FC236}">
                <a16:creationId xmlns:a16="http://schemas.microsoft.com/office/drawing/2014/main" id="{E6CD6D76-6452-4710-ADB6-781D0C0CD2FC}"/>
              </a:ext>
            </a:extLst>
          </p:cNvPr>
          <p:cNvSpPr txBox="1"/>
          <p:nvPr/>
        </p:nvSpPr>
        <p:spPr>
          <a:xfrm>
            <a:off x="7341833" y="4541005"/>
            <a:ext cx="1145219" cy="523220"/>
          </a:xfrm>
          <a:prstGeom prst="rect">
            <a:avLst/>
          </a:prstGeom>
          <a:noFill/>
        </p:spPr>
        <p:txBody>
          <a:bodyPr wrap="square" rtlCol="0">
            <a:spAutoFit/>
          </a:bodyPr>
          <a:lstStyle/>
          <a:p>
            <a:r>
              <a:rPr lang="en-US" sz="1400" dirty="0"/>
              <a:t>Income Distribution</a:t>
            </a:r>
          </a:p>
        </p:txBody>
      </p:sp>
    </p:spTree>
    <p:extLst>
      <p:ext uri="{BB962C8B-B14F-4D97-AF65-F5344CB8AC3E}">
        <p14:creationId xmlns:p14="http://schemas.microsoft.com/office/powerpoint/2010/main" val="23840413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
  <TotalTime>499</TotalTime>
  <Words>1658</Words>
  <Application>Microsoft Office PowerPoint</Application>
  <PresentationFormat>Widescreen</PresentationFormat>
  <Paragraphs>275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 2</vt:lpstr>
      <vt:lpstr>Dividend</vt:lpstr>
      <vt:lpstr>1990 Us census – cluster analysis</vt:lpstr>
      <vt:lpstr>Problem formulation/data source</vt:lpstr>
      <vt:lpstr>Feature selection</vt:lpstr>
      <vt:lpstr>model design/Analysis</vt:lpstr>
      <vt:lpstr>Clusters 0 (436380 Individuals)/6 (154460 individuals)</vt:lpstr>
      <vt:lpstr>Cluster 1 (106719 individuals) </vt:lpstr>
      <vt:lpstr>Cluster 2 (177547 individuals)</vt:lpstr>
      <vt:lpstr>Clusters 3 (365405 individuals)/5 (225065 individuals)</vt:lpstr>
      <vt:lpstr>Cluster 4 (136756 individuals)</vt:lpstr>
      <vt:lpstr>Cluster 7 (134782 individuals)</vt:lpstr>
      <vt:lpstr>Cluster 8 (266525 individuals)</vt:lpstr>
      <vt:lpstr>Cluster 9 (124181 individuals)</vt:lpstr>
      <vt:lpstr>Clusters 10(28956 Individuals)/11 (88972 individuals)</vt:lpstr>
      <vt:lpstr>Cluster 12 (212537 individuals)</vt:lpstr>
      <vt:lpstr>Areas of concern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1990 Us census – cluster analysis</dc:title>
  <dc:creator>Daniel Dai</dc:creator>
  <cp:lastModifiedBy>Daniel Dai</cp:lastModifiedBy>
  <cp:revision>39</cp:revision>
  <dcterms:created xsi:type="dcterms:W3CDTF">2020-12-13T18:51:53Z</dcterms:created>
  <dcterms:modified xsi:type="dcterms:W3CDTF">2020-12-14T03:11:26Z</dcterms:modified>
</cp:coreProperties>
</file>