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13716000" cx="2438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showMasterSp="0" type="tx">
  <p:cSld name="TITLE_AND_BODY">
    <p:bg>
      <p:bgPr>
        <a:solidFill>
          <a:srgbClr val="E8E8E8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50" y="2229272"/>
            <a:ext cx="14169500" cy="92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- DSC" showMasterSp="0">
  <p:cSld name="Title &amp; Subtitle copy">
    <p:bg>
      <p:bgPr>
        <a:solidFill>
          <a:srgbClr val="E8E8E8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4625" y="391472"/>
            <a:ext cx="1461260" cy="146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575" y="1696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Meio a Mei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4625" y="391472"/>
            <a:ext cx="1461260" cy="1461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11535900" y="-19225"/>
            <a:ext cx="12848100" cy="137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fismo Fundo DSC">
  <p:cSld name="Photo">
    <p:bg>
      <p:bgPr>
        <a:solidFill>
          <a:srgbClr val="E8E8E8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4625" y="391472"/>
            <a:ext cx="1461260" cy="146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0" cy="1371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4625" y="391472"/>
            <a:ext cx="1461260" cy="146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XL-4Z5_kzCR0oUxURxIar4Pg83nyErcC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11" Type="http://schemas.openxmlformats.org/officeDocument/2006/relationships/image" Target="../media/image16.png"/><Relationship Id="rId10" Type="http://schemas.openxmlformats.org/officeDocument/2006/relationships/image" Target="../media/image19.png"/><Relationship Id="rId12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676575" y="4243975"/>
            <a:ext cx="103023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lang="en-US" sz="12000">
                <a:latin typeface="Roboto"/>
                <a:ea typeface="Roboto"/>
                <a:cs typeface="Roboto"/>
                <a:sym typeface="Roboto"/>
              </a:rPr>
              <a:t>O PROBLEMA</a:t>
            </a:r>
            <a:endParaRPr b="1" sz="1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2147575" y="1722200"/>
            <a:ext cx="11901600" cy="10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No momento da alta de internações longas, é acionada a área de</a:t>
            </a: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 desospitalização do hospital - tardiamente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Roboto"/>
                <a:ea typeface="Roboto"/>
                <a:cs typeface="Roboto"/>
                <a:sym typeface="Roboto"/>
              </a:rPr>
              <a:t>Se acionada previamente, os benefícios são: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Roboto"/>
              <a:buChar char="●"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redução dos custos operacionais dos serviços de saúde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Roboto"/>
              <a:buChar char="●"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diminuição do tempo de permanência nas instituições de internação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Roboto"/>
              <a:buChar char="●"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diminuição de complicações infecciosas sucedidas de hospitalizações prolongadas 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197598" y="3350950"/>
            <a:ext cx="18112200" cy="45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Arial"/>
              <a:buNone/>
            </a:pPr>
            <a:r>
              <a:rPr b="1" lang="en-US" sz="28800">
                <a:solidFill>
                  <a:srgbClr val="3EE632"/>
                </a:solidFill>
                <a:latin typeface="Roboto"/>
                <a:ea typeface="Roboto"/>
                <a:cs typeface="Roboto"/>
                <a:sym typeface="Roboto"/>
              </a:rPr>
              <a:t>MISSÃO</a:t>
            </a:r>
            <a:endParaRPr b="1" sz="28800">
              <a:solidFill>
                <a:srgbClr val="3EE6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412850" y="2137150"/>
            <a:ext cx="39531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lang="en-US" sz="13600">
                <a:latin typeface="Roboto"/>
                <a:ea typeface="Roboto"/>
                <a:cs typeface="Roboto"/>
                <a:sym typeface="Roboto"/>
              </a:rPr>
              <a:t>SUA</a:t>
            </a:r>
            <a:endParaRPr b="1" sz="1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350000" y="7084600"/>
            <a:ext cx="194853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Criar um modelo de predição de tempo de permanência de pacientes, para que as ações de desospitalização possam ser acionadas no início da internação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-43950" y="4330750"/>
            <a:ext cx="426300" cy="9491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76575" y="4243975"/>
            <a:ext cx="103023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lang="en-US" sz="11200">
                <a:latin typeface="Roboto"/>
                <a:ea typeface="Roboto"/>
                <a:cs typeface="Roboto"/>
                <a:sym typeface="Roboto"/>
              </a:rPr>
              <a:t>FERRAMENTAS</a:t>
            </a:r>
            <a:endParaRPr b="1" sz="1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2812550" y="1537650"/>
            <a:ext cx="10652100" cy="106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85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"/>
              <a:buChar char="●"/>
            </a:pPr>
            <a:r>
              <a:rPr lang="en-US" sz="7200">
                <a:latin typeface="Roboto"/>
                <a:ea typeface="Roboto"/>
                <a:cs typeface="Roboto"/>
                <a:sym typeface="Roboto"/>
              </a:rPr>
              <a:t>Base de dados SIHSUS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685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Roboto"/>
              <a:buChar char="●"/>
            </a:pPr>
            <a:r>
              <a:rPr lang="en-US" sz="7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Máquinas virtuais com Jupyter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  <a:p>
            <a:pPr indent="-685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"/>
              <a:buChar char="●"/>
            </a:pPr>
            <a:r>
              <a:rPr lang="en-US" sz="7200">
                <a:latin typeface="Roboto"/>
                <a:ea typeface="Roboto"/>
                <a:cs typeface="Roboto"/>
                <a:sym typeface="Roboto"/>
              </a:rPr>
              <a:t>Imaginação &amp; Criatividade</a:t>
            </a:r>
            <a:endParaRPr sz="7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3284800" y="10266475"/>
            <a:ext cx="9712200" cy="2156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76575" y="4243975"/>
            <a:ext cx="103023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lang="en-US" sz="10000">
                <a:latin typeface="Roboto"/>
                <a:ea typeface="Roboto"/>
                <a:cs typeface="Roboto"/>
                <a:sym typeface="Roboto"/>
              </a:rPr>
              <a:t>APRESENTAÇÃO FINAL</a:t>
            </a:r>
            <a:endParaRPr b="1" sz="1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3162425" y="547050"/>
            <a:ext cx="10302300" cy="106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Sua apresentação de amanhã deve conter: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-609600" lvl="0" marL="457200">
              <a:spcBef>
                <a:spcPts val="0"/>
              </a:spcBef>
              <a:spcAft>
                <a:spcPts val="0"/>
              </a:spcAft>
              <a:buSzPts val="6000"/>
              <a:buFont typeface="Roboto"/>
              <a:buChar char="●"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explicação da escolha do modelo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-609600" lvl="0" marL="457200">
              <a:spcBef>
                <a:spcPts val="0"/>
              </a:spcBef>
              <a:spcAft>
                <a:spcPts val="0"/>
              </a:spcAft>
              <a:buSzPts val="6000"/>
              <a:buFont typeface="Roboto"/>
              <a:buChar char="●"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justificativa da eficácia técnica do modelo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-609600" lvl="0" marL="457200">
              <a:spcBef>
                <a:spcPts val="0"/>
              </a:spcBef>
              <a:spcAft>
                <a:spcPts val="0"/>
              </a:spcAft>
              <a:buSzPts val="6000"/>
              <a:buFont typeface="Roboto"/>
              <a:buChar char="●"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como evitaram </a:t>
            </a: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vieses</a:t>
            </a: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 na seleção de variáveis / modelos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3651675" y="10471800"/>
            <a:ext cx="91167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Apresentações de 10 minutos (duração) / Vocês receberão mais 5 minutos de feedback dos experts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383900" y="5750850"/>
            <a:ext cx="91644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600">
                <a:latin typeface="Roboto"/>
                <a:ea typeface="Roboto"/>
                <a:cs typeface="Roboto"/>
                <a:sym typeface="Roboto"/>
              </a:rPr>
              <a:t>INSTRUÇÕES</a:t>
            </a:r>
            <a:endParaRPr b="1" sz="1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12586700" y="1722200"/>
            <a:ext cx="11124300" cy="113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boto"/>
              <a:buChar char="●"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Canvas da Hekima para planejar a solução do desafio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-609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boto"/>
              <a:buChar char="●"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Mentores: Vitor (Hekima) e Gabriel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502300" y="4565650"/>
            <a:ext cx="20673300" cy="45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0"/>
              <a:buFont typeface="Arial"/>
              <a:buNone/>
            </a:pPr>
            <a:r>
              <a:rPr b="1" i="0" lang="en-US" sz="30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DÚVIDAS?!</a:t>
            </a:r>
            <a:endParaRPr b="1" sz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16260" y="2346204"/>
            <a:ext cx="426300" cy="114390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502302" y="4565650"/>
            <a:ext cx="18512100" cy="45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0"/>
              <a:buFont typeface="Arial"/>
              <a:buNone/>
            </a:pPr>
            <a:r>
              <a:rPr b="1" lang="en-US" sz="15000">
                <a:latin typeface="Roboto"/>
                <a:ea typeface="Roboto"/>
                <a:cs typeface="Roboto"/>
                <a:sym typeface="Roboto"/>
              </a:rPr>
              <a:t>DIVIRTA-SE E </a:t>
            </a:r>
            <a:br>
              <a:rPr b="1" lang="en-US" sz="15000"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5000">
                <a:latin typeface="Roboto"/>
                <a:ea typeface="Roboto"/>
                <a:cs typeface="Roboto"/>
                <a:sym typeface="Roboto"/>
              </a:rPr>
              <a:t>BOM TRABALHO!</a:t>
            </a:r>
            <a:endParaRPr b="1" sz="1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-16260" y="2346204"/>
            <a:ext cx="426300" cy="114390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666" y="1994375"/>
            <a:ext cx="10094351" cy="1009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17172" r="16803" t="0"/>
          <a:stretch/>
        </p:blipFill>
        <p:spPr>
          <a:xfrm>
            <a:off x="-1383900" y="-1190237"/>
            <a:ext cx="26268419" cy="1500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Shape 28"/>
          <p:cNvGrpSpPr/>
          <p:nvPr/>
        </p:nvGrpSpPr>
        <p:grpSpPr>
          <a:xfrm>
            <a:off x="4066250" y="8495000"/>
            <a:ext cx="15557975" cy="3284525"/>
            <a:chOff x="4467000" y="5451725"/>
            <a:chExt cx="15557975" cy="3284525"/>
          </a:xfrm>
        </p:grpSpPr>
        <p:sp>
          <p:nvSpPr>
            <p:cNvPr id="29" name="Shape 29"/>
            <p:cNvSpPr/>
            <p:nvPr/>
          </p:nvSpPr>
          <p:spPr>
            <a:xfrm>
              <a:off x="4467000" y="5451725"/>
              <a:ext cx="15180600" cy="2947500"/>
            </a:xfrm>
            <a:prstGeom prst="rect">
              <a:avLst/>
            </a:prstGeom>
            <a:gradFill>
              <a:gsLst>
                <a:gs pos="0">
                  <a:srgbClr val="67F714"/>
                </a:gs>
                <a:gs pos="100000">
                  <a:srgbClr val="0BCAE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Shape 30"/>
            <p:cNvSpPr txBox="1"/>
            <p:nvPr/>
          </p:nvSpPr>
          <p:spPr>
            <a:xfrm>
              <a:off x="5343600" y="5621275"/>
              <a:ext cx="136968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0"/>
                <a:buFont typeface="Arial"/>
                <a:buNone/>
              </a:pPr>
              <a:r>
                <a:rPr b="1" lang="en-US" sz="8000">
                  <a:latin typeface="Roboto"/>
                  <a:ea typeface="Roboto"/>
                  <a:cs typeface="Roboto"/>
                  <a:sym typeface="Roboto"/>
                </a:rPr>
                <a:t>QUE BOM QUE VOCÊ VEIO!</a:t>
              </a:r>
              <a:endParaRPr b="1" sz="80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" name="Shape 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70675" y="7174150"/>
              <a:ext cx="15354300" cy="1562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25" y="236775"/>
            <a:ext cx="1366124" cy="13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1428750" y="4345552"/>
            <a:ext cx="209169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1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VAMOS AQUECER</a:t>
            </a:r>
            <a:endParaRPr b="1" sz="1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1428750" y="6212175"/>
            <a:ext cx="206319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18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MOTORES</a:t>
            </a:r>
            <a:endParaRPr b="1" sz="18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-43945" y="10704605"/>
            <a:ext cx="25095354" cy="321310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E8E8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-43950" y="4871801"/>
            <a:ext cx="426300" cy="89499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866" y="1542650"/>
            <a:ext cx="10094351" cy="1009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088" y="5661303"/>
            <a:ext cx="2337675" cy="31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1428750" y="2212377"/>
            <a:ext cx="209169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lang="en-US" sz="12000">
                <a:latin typeface="Roboto"/>
                <a:ea typeface="Roboto"/>
                <a:cs typeface="Roboto"/>
                <a:sym typeface="Roboto"/>
              </a:rPr>
              <a:t>DESAFIO DO MARSHMALLOW</a:t>
            </a:r>
            <a:endParaRPr b="1" sz="1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1428750" y="3892675"/>
            <a:ext cx="20647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Construir a maior estrutura possível, usando os recursos:</a:t>
            </a:r>
            <a:endParaRPr sz="6000"/>
          </a:p>
        </p:txBody>
      </p:sp>
      <p:sp>
        <p:nvSpPr>
          <p:cNvPr id="49" name="Shape 49"/>
          <p:cNvSpPr/>
          <p:nvPr/>
        </p:nvSpPr>
        <p:spPr>
          <a:xfrm>
            <a:off x="4509300" y="9621325"/>
            <a:ext cx="15180600" cy="26775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4912300" y="9929550"/>
            <a:ext cx="144288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MARSHMALLOW PRECISA ESTAR NO TOPO E NÃO PODE SER CORTADO</a:t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49125">
            <a:off x="4556075" y="4995827"/>
            <a:ext cx="2234250" cy="413537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173200" y="8108450"/>
            <a:ext cx="30000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 macarrões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8669000" y="8108450"/>
            <a:ext cx="30000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pedaço fita crepe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12738850" y="8108450"/>
            <a:ext cx="30000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pedaço barbante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7073250" y="8108450"/>
            <a:ext cx="30000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marshmallow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5250" y="6071413"/>
            <a:ext cx="2803761" cy="19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36925" y="5709250"/>
            <a:ext cx="16573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2925350" y="2506050"/>
            <a:ext cx="9709200" cy="1019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484200" y="2506050"/>
            <a:ext cx="9709200" cy="1019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208775" y="3239225"/>
            <a:ext cx="3720300" cy="751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903975" y="2705825"/>
            <a:ext cx="39288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Roboto"/>
                <a:ea typeface="Roboto"/>
                <a:cs typeface="Roboto"/>
                <a:sym typeface="Roboto"/>
              </a:rPr>
              <a:t>SÁBADO</a:t>
            </a:r>
            <a:endParaRPr b="1" sz="7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980175" y="4184450"/>
            <a:ext cx="8803500" cy="7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09:45</a:t>
            </a:r>
            <a:br>
              <a:rPr lang="en-US" sz="3600">
                <a:latin typeface="Roboto"/>
                <a:ea typeface="Roboto"/>
                <a:cs typeface="Roboto"/>
                <a:sym typeface="Roboto"/>
              </a:rPr>
            </a:b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Agenda do dia e Apresentação do Desafio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10:00 </a:t>
            </a:r>
            <a:br>
              <a:rPr lang="en-US" sz="3600">
                <a:latin typeface="Roboto"/>
                <a:ea typeface="Roboto"/>
                <a:cs typeface="Roboto"/>
                <a:sym typeface="Roboto"/>
              </a:rPr>
            </a:b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Discussão Aberta do Desafio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10:15 </a:t>
            </a:r>
            <a:br>
              <a:rPr lang="en-US" sz="3600">
                <a:latin typeface="Roboto"/>
                <a:ea typeface="Roboto"/>
                <a:cs typeface="Roboto"/>
                <a:sym typeface="Roboto"/>
              </a:rPr>
            </a:b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Início dos trabalhos dos grupos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13:00~14:15 </a:t>
            </a:r>
            <a:br>
              <a:rPr b="1" lang="en-US" sz="3600">
                <a:latin typeface="Roboto"/>
                <a:ea typeface="Roboto"/>
                <a:cs typeface="Roboto"/>
                <a:sym typeface="Roboto"/>
              </a:rPr>
            </a:b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Almoço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17:30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Término das atividades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1980175" y="840625"/>
            <a:ext cx="93489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9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3884925" y="3239225"/>
            <a:ext cx="3720300" cy="751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13275325" y="2705825"/>
            <a:ext cx="44820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Roboto"/>
                <a:ea typeface="Roboto"/>
                <a:cs typeface="Roboto"/>
                <a:sym typeface="Roboto"/>
              </a:rPr>
              <a:t>DOMINGO</a:t>
            </a:r>
            <a:endParaRPr b="1" sz="7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13351525" y="4184450"/>
            <a:ext cx="8803500" cy="7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Roboto"/>
                <a:ea typeface="Roboto"/>
                <a:cs typeface="Roboto"/>
                <a:sym typeface="Roboto"/>
              </a:rPr>
              <a:t>09:30</a:t>
            </a:r>
            <a:br>
              <a:rPr lang="en-US" sz="3400">
                <a:latin typeface="Roboto"/>
                <a:ea typeface="Roboto"/>
                <a:cs typeface="Roboto"/>
                <a:sym typeface="Roboto"/>
              </a:rPr>
            </a:br>
            <a:r>
              <a:rPr lang="en-US" sz="3400">
                <a:latin typeface="Roboto"/>
                <a:ea typeface="Roboto"/>
                <a:cs typeface="Roboto"/>
                <a:sym typeface="Roboto"/>
              </a:rPr>
              <a:t>Início das atividades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Roboto"/>
                <a:ea typeface="Roboto"/>
                <a:cs typeface="Roboto"/>
                <a:sym typeface="Roboto"/>
              </a:rPr>
              <a:t>12:00~13:10</a:t>
            </a:r>
            <a:br>
              <a:rPr b="1" lang="en-US" sz="3400">
                <a:latin typeface="Roboto"/>
                <a:ea typeface="Roboto"/>
                <a:cs typeface="Roboto"/>
                <a:sym typeface="Roboto"/>
              </a:rPr>
            </a:br>
            <a:r>
              <a:rPr b="1" lang="en-US" sz="3400">
                <a:latin typeface="Roboto"/>
                <a:ea typeface="Roboto"/>
                <a:cs typeface="Roboto"/>
                <a:sym typeface="Roboto"/>
              </a:rPr>
              <a:t>Almoço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Roboto"/>
                <a:ea typeface="Roboto"/>
                <a:cs typeface="Roboto"/>
                <a:sym typeface="Roboto"/>
              </a:rPr>
              <a:t>14:30 ~ 15:00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Roboto"/>
                <a:ea typeface="Roboto"/>
                <a:cs typeface="Roboto"/>
                <a:sym typeface="Roboto"/>
              </a:rPr>
              <a:t>Testes das Apresentações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Roboto"/>
                <a:ea typeface="Roboto"/>
                <a:cs typeface="Roboto"/>
                <a:sym typeface="Roboto"/>
              </a:rPr>
              <a:t>15:00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Roboto"/>
                <a:ea typeface="Roboto"/>
                <a:cs typeface="Roboto"/>
                <a:sym typeface="Roboto"/>
              </a:rPr>
              <a:t>Abertura do evento &amp; Início das Apresentações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17:30</a:t>
            </a:r>
            <a:endParaRPr b="1" sz="3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Encerramento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428750" y="4345552"/>
            <a:ext cx="209169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lang="en-US" sz="13000">
                <a:latin typeface="Roboto"/>
                <a:ea typeface="Roboto"/>
                <a:cs typeface="Roboto"/>
                <a:sym typeface="Roboto"/>
              </a:rPr>
              <a:t>VEM AÍ O</a:t>
            </a:r>
            <a:endParaRPr b="1" sz="1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428750" y="6212175"/>
            <a:ext cx="206319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lang="en-US" sz="18000">
                <a:latin typeface="Roboto"/>
                <a:ea typeface="Roboto"/>
                <a:cs typeface="Roboto"/>
                <a:sym typeface="Roboto"/>
              </a:rPr>
              <a:t>DESAFIO...</a:t>
            </a:r>
            <a:endParaRPr b="1" sz="18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-43950" y="4871801"/>
            <a:ext cx="426300" cy="89499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866" y="1542650"/>
            <a:ext cx="10094351" cy="1009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 title="Nadal-challenge.mp4">
            <a:hlinkClick r:id="rId3"/>
          </p:cNvPr>
          <p:cNvSpPr/>
          <p:nvPr/>
        </p:nvSpPr>
        <p:spPr>
          <a:xfrm>
            <a:off x="-108362" y="-1430775"/>
            <a:ext cx="24600725" cy="184505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676575" y="4243975"/>
            <a:ext cx="103023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lang="en-US" sz="15400">
                <a:latin typeface="Roboto"/>
                <a:ea typeface="Roboto"/>
                <a:cs typeface="Roboto"/>
                <a:sym typeface="Roboto"/>
              </a:rPr>
              <a:t>CONTEXTO</a:t>
            </a:r>
            <a:endParaRPr b="1" sz="15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2393600" y="3198475"/>
            <a:ext cx="11348100" cy="6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Em 2017, mais de </a:t>
            </a: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11,6 milhões </a:t>
            </a: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de internações hospitalares ocorreram no SUS com valor total de</a:t>
            </a: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6000">
                <a:latin typeface="Roboto"/>
                <a:ea typeface="Roboto"/>
                <a:cs typeface="Roboto"/>
                <a:sym typeface="Roboto"/>
              </a:rPr>
              <a:t>R$ 14,5 bilhões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Fonte: Ministério da Saúde - Sistema de Informações Hospitalares do SUS (SIH/SUS)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906750" y="687950"/>
            <a:ext cx="209169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lang="en-US" sz="9600">
                <a:latin typeface="Roboto"/>
                <a:ea typeface="Roboto"/>
                <a:cs typeface="Roboto"/>
                <a:sym typeface="Roboto"/>
              </a:rPr>
              <a:t>O PROBLEMA...</a:t>
            </a:r>
            <a:endParaRPr b="1" sz="9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43950" y="4871801"/>
            <a:ext cx="426300" cy="89499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16200038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47478" r="0" t="0"/>
          <a:stretch/>
        </p:blipFill>
        <p:spPr>
          <a:xfrm flipH="1">
            <a:off x="1068551" y="2671700"/>
            <a:ext cx="3759500" cy="46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5462075" y="5850825"/>
            <a:ext cx="398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Seu João passou mal e foi para o hospital às pressas</a:t>
            </a:r>
            <a:endParaRPr b="1" sz="3000"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450" y="3114787"/>
            <a:ext cx="1935813" cy="193581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0419650" y="5850825"/>
            <a:ext cx="398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chegou lá, descobriu que tinha sofrido derrame</a:t>
            </a:r>
            <a:endParaRPr b="1" sz="3000"/>
          </a:p>
        </p:txBody>
      </p:sp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7775" y="36218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 rot="5400000">
            <a:off x="8550500" y="4599450"/>
            <a:ext cx="2933400" cy="408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5400000">
            <a:off x="13190450" y="4599450"/>
            <a:ext cx="2933400" cy="408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5369450" y="5850825"/>
            <a:ext cx="398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Precisou ficar internado sob observação na UTI</a:t>
            </a:r>
            <a:endParaRPr b="1" sz="3000"/>
          </a:p>
        </p:txBody>
      </p:sp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86825" y="37259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 rot="5400000">
            <a:off x="17991050" y="4599450"/>
            <a:ext cx="2933400" cy="408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20170050" y="5850825"/>
            <a:ext cx="398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Passada uma semana, Seu João foi para a enfermaria</a:t>
            </a:r>
            <a:endParaRPr b="1" sz="3000"/>
          </a:p>
        </p:txBody>
      </p:sp>
      <p:sp>
        <p:nvSpPr>
          <p:cNvPr id="107" name="Shape 107"/>
          <p:cNvSpPr/>
          <p:nvPr/>
        </p:nvSpPr>
        <p:spPr>
          <a:xfrm rot="10800000">
            <a:off x="20345900" y="7945825"/>
            <a:ext cx="2933400" cy="408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0170050" y="10883225"/>
            <a:ext cx="398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Seu João pode ser liberado e ter alta do hospital</a:t>
            </a:r>
            <a:endParaRPr b="1" sz="3000"/>
          </a:p>
        </p:txBody>
      </p:sp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75875" y="38361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69625" y="8999800"/>
            <a:ext cx="1764300" cy="17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 rot="-5400000">
            <a:off x="17991050" y="9660325"/>
            <a:ext cx="2933400" cy="408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159925" y="91504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5109175" y="10883225"/>
            <a:ext cx="398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Mas…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existe um porém, ele não pode ser liberado ainda</a:t>
            </a:r>
            <a:endParaRPr b="1" sz="3000"/>
          </a:p>
        </p:txBody>
      </p:sp>
      <p:sp>
        <p:nvSpPr>
          <p:cNvPr id="114" name="Shape 114"/>
          <p:cNvSpPr/>
          <p:nvPr/>
        </p:nvSpPr>
        <p:spPr>
          <a:xfrm rot="-5400000">
            <a:off x="13116100" y="9660325"/>
            <a:ext cx="2933400" cy="408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450225" y="9167575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0254875" y="10883225"/>
            <a:ext cx="398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Maria, esposa dele, precisa ser treinada para dar assistência domiciliar</a:t>
            </a:r>
            <a:endParaRPr b="1" sz="3000"/>
          </a:p>
        </p:txBody>
      </p:sp>
      <p:sp>
        <p:nvSpPr>
          <p:cNvPr id="117" name="Shape 117"/>
          <p:cNvSpPr/>
          <p:nvPr/>
        </p:nvSpPr>
        <p:spPr>
          <a:xfrm rot="-5400000">
            <a:off x="8344425" y="9660325"/>
            <a:ext cx="2933400" cy="408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09775" y="8860202"/>
            <a:ext cx="1976724" cy="19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607150" y="10883225"/>
            <a:ext cx="398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Então Seu João precisa ficar internado até que ela seja treinada</a:t>
            </a:r>
            <a:endParaRPr b="1" sz="3000"/>
          </a:p>
        </p:txBody>
      </p:sp>
      <p:sp>
        <p:nvSpPr>
          <p:cNvPr id="120" name="Shape 120"/>
          <p:cNvSpPr/>
          <p:nvPr/>
        </p:nvSpPr>
        <p:spPr>
          <a:xfrm rot="-5400000">
            <a:off x="3758650" y="9660325"/>
            <a:ext cx="2933400" cy="4089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76625" y="8914048"/>
            <a:ext cx="1764300" cy="17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269250" y="10883225"/>
            <a:ext cx="3986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Gerando custos, riscos de mais doenças e ocupação de vagas no leito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