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7" r:id="rId5"/>
    <p:sldId id="309" r:id="rId6"/>
    <p:sldId id="303" r:id="rId7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2" autoAdjust="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TERA.170717.Logo.png"/>
          <p:cNvPicPr/>
          <p:nvPr/>
        </p:nvPicPr>
        <p:blipFill>
          <a:blip r:embed="rId15"/>
          <a:stretch/>
        </p:blipFill>
        <p:spPr>
          <a:xfrm>
            <a:off x="8443800" y="4716360"/>
            <a:ext cx="8119440" cy="42825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9920" y="2742840"/>
            <a:ext cx="19107000" cy="4491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22000" b="0" strike="noStrike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HACKATHON</a:t>
            </a:r>
            <a:endParaRPr lang="pt-BR" sz="2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1314080"/>
            <a:ext cx="25094520" cy="321228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609919" y="7053120"/>
            <a:ext cx="22185746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fá</a:t>
            </a:r>
            <a:r>
              <a:rPr lang="pt-BR" sz="9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bio rodrigo bicalho samuel matioli tati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1. Passos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E7CADD-A06F-45DD-8689-BFD225185F7A}"/>
              </a:ext>
            </a:extLst>
          </p:cNvPr>
          <p:cNvGrpSpPr/>
          <p:nvPr/>
        </p:nvGrpSpPr>
        <p:grpSpPr>
          <a:xfrm>
            <a:off x="4773492" y="3552616"/>
            <a:ext cx="6829493" cy="3038475"/>
            <a:chOff x="1893076" y="3552616"/>
            <a:chExt cx="6829493" cy="3038475"/>
          </a:xfrm>
        </p:grpSpPr>
        <p:pic>
          <p:nvPicPr>
            <p:cNvPr id="2050" name="Picture 2" descr="Resultado de imagem para arrow icon">
              <a:extLst>
                <a:ext uri="{FF2B5EF4-FFF2-40B4-BE49-F238E27FC236}">
                  <a16:creationId xmlns:a16="http://schemas.microsoft.com/office/drawing/2014/main" id="{94C757AC-31A6-45F8-BA73-0829195EC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076" y="3552616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B8B4CC4-C647-4002-8139-C8E6595EEE64}"/>
                </a:ext>
              </a:extLst>
            </p:cNvPr>
            <p:cNvSpPr txBox="1"/>
            <p:nvPr/>
          </p:nvSpPr>
          <p:spPr>
            <a:xfrm>
              <a:off x="3464769" y="4167400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Seleção de </a:t>
              </a:r>
              <a:r>
                <a:rPr lang="pt-BR" sz="5400" dirty="0" err="1"/>
                <a:t>Features</a:t>
              </a:r>
              <a:endParaRPr lang="pt-BR" sz="5400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8DA6653-D352-4724-A639-65837059C0DF}"/>
              </a:ext>
            </a:extLst>
          </p:cNvPr>
          <p:cNvGrpSpPr/>
          <p:nvPr/>
        </p:nvGrpSpPr>
        <p:grpSpPr>
          <a:xfrm>
            <a:off x="8517151" y="5808711"/>
            <a:ext cx="7410518" cy="3038475"/>
            <a:chOff x="6126907" y="5808711"/>
            <a:chExt cx="7410518" cy="3038475"/>
          </a:xfrm>
        </p:grpSpPr>
        <p:pic>
          <p:nvPicPr>
            <p:cNvPr id="13" name="Picture 2" descr="Resultado de imagem para arrow icon">
              <a:extLst>
                <a:ext uri="{FF2B5EF4-FFF2-40B4-BE49-F238E27FC236}">
                  <a16:creationId xmlns:a16="http://schemas.microsoft.com/office/drawing/2014/main" id="{412890CD-E9E5-46FC-9088-37BC67A4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907" y="5808711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F06C46F-9E78-4D6B-949A-62D71A2B042E}"/>
                </a:ext>
              </a:extLst>
            </p:cNvPr>
            <p:cNvSpPr txBox="1"/>
            <p:nvPr/>
          </p:nvSpPr>
          <p:spPr>
            <a:xfrm>
              <a:off x="8279625" y="6450785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Modelo Simples - Baseline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1AABA87-5BED-42FF-AC25-1CBA267C9779}"/>
              </a:ext>
            </a:extLst>
          </p:cNvPr>
          <p:cNvGrpSpPr/>
          <p:nvPr/>
        </p:nvGrpSpPr>
        <p:grpSpPr>
          <a:xfrm>
            <a:off x="12841835" y="8051892"/>
            <a:ext cx="6788927" cy="3038475"/>
            <a:chOff x="10841850" y="8051892"/>
            <a:chExt cx="6788927" cy="3038475"/>
          </a:xfrm>
        </p:grpSpPr>
        <p:pic>
          <p:nvPicPr>
            <p:cNvPr id="15" name="Picture 2" descr="Resultado de imagem para arrow icon">
              <a:extLst>
                <a:ext uri="{FF2B5EF4-FFF2-40B4-BE49-F238E27FC236}">
                  <a16:creationId xmlns:a16="http://schemas.microsoft.com/office/drawing/2014/main" id="{7FDA8BEC-19DC-4AD4-938D-EBE98D467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850" y="80518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AE03698-C201-45E5-814A-97ED4554F98C}"/>
                </a:ext>
              </a:extLst>
            </p:cNvPr>
            <p:cNvSpPr txBox="1"/>
            <p:nvPr/>
          </p:nvSpPr>
          <p:spPr>
            <a:xfrm>
              <a:off x="12372977" y="8693967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Árvores</a:t>
              </a:r>
            </a:p>
            <a:p>
              <a:pPr algn="ctr"/>
              <a:r>
                <a:rPr lang="pt-BR" sz="5400" dirty="0"/>
                <a:t>Aleatórias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D3EEC82-495E-4C52-9D48-D293F7C03052}"/>
              </a:ext>
            </a:extLst>
          </p:cNvPr>
          <p:cNvGrpSpPr/>
          <p:nvPr/>
        </p:nvGrpSpPr>
        <p:grpSpPr>
          <a:xfrm>
            <a:off x="16544927" y="10448292"/>
            <a:ext cx="6446027" cy="3038475"/>
            <a:chOff x="15259052" y="10448292"/>
            <a:chExt cx="6446027" cy="3038475"/>
          </a:xfrm>
        </p:grpSpPr>
        <p:pic>
          <p:nvPicPr>
            <p:cNvPr id="17" name="Picture 2" descr="Resultado de imagem para arrow icon">
              <a:extLst>
                <a:ext uri="{FF2B5EF4-FFF2-40B4-BE49-F238E27FC236}">
                  <a16:creationId xmlns:a16="http://schemas.microsoft.com/office/drawing/2014/main" id="{BD51CAC2-4737-4789-AF04-8C672032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9052" y="10448292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5A0E861-B2AA-4929-A64C-01B9148E6277}"/>
                </a:ext>
              </a:extLst>
            </p:cNvPr>
            <p:cNvSpPr txBox="1"/>
            <p:nvPr/>
          </p:nvSpPr>
          <p:spPr>
            <a:xfrm>
              <a:off x="16447279" y="11061792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/>
                <a:t>Gradient</a:t>
              </a:r>
              <a:r>
                <a:rPr lang="pt-BR" sz="5400" dirty="0"/>
                <a:t> </a:t>
              </a:r>
              <a:r>
                <a:rPr lang="pt-BR" sz="5400" dirty="0" err="1"/>
                <a:t>Boosting</a:t>
              </a:r>
              <a:endParaRPr lang="pt-BR" sz="54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5B15A00-6B99-40D3-A06E-B4ABFE7C1C5B}"/>
              </a:ext>
            </a:extLst>
          </p:cNvPr>
          <p:cNvGrpSpPr/>
          <p:nvPr/>
        </p:nvGrpSpPr>
        <p:grpSpPr>
          <a:xfrm>
            <a:off x="748279" y="1540440"/>
            <a:ext cx="7111047" cy="3038475"/>
            <a:chOff x="-537596" y="1540440"/>
            <a:chExt cx="7111047" cy="303847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3CE9FEC-18C7-4459-830F-23354818780C}"/>
                </a:ext>
              </a:extLst>
            </p:cNvPr>
            <p:cNvSpPr txBox="1"/>
            <p:nvPr/>
          </p:nvSpPr>
          <p:spPr>
            <a:xfrm>
              <a:off x="1315651" y="2241286"/>
              <a:ext cx="5257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/>
                <a:t>Entendimento de Dados</a:t>
              </a:r>
            </a:p>
          </p:txBody>
        </p:sp>
        <p:pic>
          <p:nvPicPr>
            <p:cNvPr id="23" name="Picture 2" descr="Resultado de imagem para arrow icon">
              <a:extLst>
                <a:ext uri="{FF2B5EF4-FFF2-40B4-BE49-F238E27FC236}">
                  <a16:creationId xmlns:a16="http://schemas.microsoft.com/office/drawing/2014/main" id="{CD2029FC-23F8-407D-AD9A-3E3C526B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7596" y="1540440"/>
              <a:ext cx="30384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60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907840" y="100792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-419866" y="6953073"/>
            <a:ext cx="11181240" cy="412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pt-BR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994400" y="48312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Alguns Casos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4D80EC7-E957-4CF2-8F37-782A2849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8029"/>
              </p:ext>
            </p:extLst>
          </p:nvPr>
        </p:nvGraphicFramePr>
        <p:xfrm>
          <a:off x="821018" y="1971820"/>
          <a:ext cx="23194401" cy="11705885"/>
        </p:xfrm>
        <a:graphic>
          <a:graphicData uri="http://schemas.openxmlformats.org/drawingml/2006/table">
            <a:tbl>
              <a:tblPr/>
              <a:tblGrid>
                <a:gridCol w="1922182">
                  <a:extLst>
                    <a:ext uri="{9D8B030D-6E8A-4147-A177-3AD203B41FA5}">
                      <a16:colId xmlns:a16="http://schemas.microsoft.com/office/drawing/2014/main" val="175590107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50197072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542239049"/>
                    </a:ext>
                  </a:extLst>
                </a:gridCol>
                <a:gridCol w="3958613">
                  <a:extLst>
                    <a:ext uri="{9D8B030D-6E8A-4147-A177-3AD203B41FA5}">
                      <a16:colId xmlns:a16="http://schemas.microsoft.com/office/drawing/2014/main" val="3200405924"/>
                    </a:ext>
                  </a:extLst>
                </a:gridCol>
                <a:gridCol w="3395049">
                  <a:extLst>
                    <a:ext uri="{9D8B030D-6E8A-4147-A177-3AD203B41FA5}">
                      <a16:colId xmlns:a16="http://schemas.microsoft.com/office/drawing/2014/main" val="59845547"/>
                    </a:ext>
                  </a:extLst>
                </a:gridCol>
                <a:gridCol w="3395049">
                  <a:extLst>
                    <a:ext uri="{9D8B030D-6E8A-4147-A177-3AD203B41FA5}">
                      <a16:colId xmlns:a16="http://schemas.microsoft.com/office/drawing/2014/main" val="71950377"/>
                    </a:ext>
                  </a:extLst>
                </a:gridCol>
                <a:gridCol w="3099384">
                  <a:extLst>
                    <a:ext uri="{9D8B030D-6E8A-4147-A177-3AD203B41FA5}">
                      <a16:colId xmlns:a16="http://schemas.microsoft.com/office/drawing/2014/main" val="682206796"/>
                    </a:ext>
                  </a:extLst>
                </a:gridCol>
                <a:gridCol w="3395049">
                  <a:extLst>
                    <a:ext uri="{9D8B030D-6E8A-4147-A177-3AD203B41FA5}">
                      <a16:colId xmlns:a16="http://schemas.microsoft.com/office/drawing/2014/main" val="2698473846"/>
                    </a:ext>
                  </a:extLst>
                </a:gridCol>
              </a:tblGrid>
              <a:tr h="14090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Dias Internação – </a:t>
                      </a:r>
                    </a:p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Verdadeiro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Dias Previstos – </a:t>
                      </a:r>
                    </a:p>
                    <a:p>
                      <a:pPr algn="ctr" fontAlgn="b"/>
                      <a:r>
                        <a:rPr lang="pt-BR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Boosting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Dias Previstos – </a:t>
                      </a:r>
                    </a:p>
                    <a:p>
                      <a:pPr algn="ctr" fontAlgn="b"/>
                      <a:r>
                        <a:rPr lang="pt-BR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Àrvores</a:t>
                      </a:r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Aleatórias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83289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6065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52160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12627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11378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3158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914381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114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50056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1373"/>
                  </a:ext>
                </a:extLst>
              </a:tr>
              <a:tr h="10233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5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1994400" y="10856160"/>
            <a:ext cx="14270760" cy="79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9194760" y="13113720"/>
            <a:ext cx="7449840" cy="12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15985080" y="7020720"/>
            <a:ext cx="3509640" cy="65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8577360" y="6837480"/>
            <a:ext cx="24383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4138200" y="5529600"/>
            <a:ext cx="16106760" cy="2631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r>
              <a:rPr lang="pt-BR" sz="1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OBRIGADO!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134</Words>
  <Application>Microsoft Office PowerPoint</Application>
  <PresentationFormat>Personalizar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DejaVu Sans</vt:lpstr>
      <vt:lpstr>Gilroy</vt:lpstr>
      <vt:lpstr>Helvetica Neue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Raphael</dc:creator>
  <dc:description/>
  <cp:lastModifiedBy>Samuel Matioli</cp:lastModifiedBy>
  <cp:revision>104</cp:revision>
  <dcterms:modified xsi:type="dcterms:W3CDTF">2018-05-06T17:11:25Z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