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31" r:id="rId5"/>
    <p:sldId id="258" r:id="rId6"/>
    <p:sldId id="259" r:id="rId7"/>
    <p:sldId id="307" r:id="rId8"/>
    <p:sldId id="309" r:id="rId9"/>
    <p:sldId id="332" r:id="rId10"/>
    <p:sldId id="333" r:id="rId11"/>
    <p:sldId id="334" r:id="rId12"/>
    <p:sldId id="336" r:id="rId13"/>
    <p:sldId id="335" r:id="rId14"/>
    <p:sldId id="303" r:id="rId15"/>
  </p:sldIdLst>
  <p:sldSz cx="24384000" cy="13716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2" autoAdjust="0"/>
  </p:normalViewPr>
  <p:slideViewPr>
    <p:cSldViewPr snapToGrid="0">
      <p:cViewPr>
        <p:scale>
          <a:sx n="38" d="100"/>
          <a:sy n="38" d="100"/>
        </p:scale>
        <p:origin x="-516" y="-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6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TERA.170717.Logo.png"/>
          <p:cNvPicPr/>
          <p:nvPr/>
        </p:nvPicPr>
        <p:blipFill>
          <a:blip r:embed="rId15"/>
          <a:stretch/>
        </p:blipFill>
        <p:spPr>
          <a:xfrm>
            <a:off x="8443800" y="4716360"/>
            <a:ext cx="8119440" cy="428256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-43920" y="-34200"/>
            <a:ext cx="25094520" cy="1395144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TERA.170717.LogoIcone.png"/>
          <p:cNvPicPr/>
          <p:nvPr/>
        </p:nvPicPr>
        <p:blipFill>
          <a:blip r:embed="rId14"/>
          <a:stretch/>
        </p:blipFill>
        <p:spPr>
          <a:xfrm>
            <a:off x="660600" y="635760"/>
            <a:ext cx="711720" cy="71172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400" y="43308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66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</a:t>
            </a:r>
            <a:r>
              <a:rPr lang="pt-BR" sz="66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. Resultados: Diagnóstico Principal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705860"/>
            <a:ext cx="17716500" cy="1122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8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400" y="43308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66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</a:t>
            </a:r>
            <a:r>
              <a:rPr lang="pt-BR" sz="66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. Resultados: Métricas de Validação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06" y="1975337"/>
            <a:ext cx="24193174" cy="422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stomShape 4"/>
          <p:cNvSpPr/>
          <p:nvPr/>
        </p:nvSpPr>
        <p:spPr>
          <a:xfrm>
            <a:off x="1994400" y="6959600"/>
            <a:ext cx="22034000" cy="1632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86520" indent="-6858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48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XG </a:t>
            </a:r>
            <a:r>
              <a:rPr lang="pt-BR" sz="4800" spc="-1" dirty="0" err="1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Boost</a:t>
            </a:r>
            <a:r>
              <a:rPr lang="pt-BR" sz="48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pode ser considerado o melhor modelo pela maioria das métricas.</a:t>
            </a:r>
          </a:p>
          <a:p>
            <a:pPr marL="686520" indent="-6858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Ele errou, em média, </a:t>
            </a:r>
            <a:r>
              <a:rPr lang="pt-BR" sz="4800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6,6 di</a:t>
            </a:r>
            <a:r>
              <a:rPr lang="pt-BR" sz="4800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as </a:t>
            </a:r>
            <a:r>
              <a:rPr lang="pt-BR" sz="4800" spc="-1" dirty="0" smtClean="0"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período de internação total de um paciente</a:t>
            </a:r>
          </a:p>
          <a:p>
            <a:pPr marL="686520" indent="-6858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4800" spc="-1" dirty="0" smtClean="0"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Em metade dos pacientes, </a:t>
            </a:r>
            <a:r>
              <a:rPr lang="pt-BR" sz="4800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 erro foi menor do que de </a:t>
            </a:r>
            <a:r>
              <a:rPr lang="pt-BR" sz="4800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3,5 </a:t>
            </a:r>
            <a:r>
              <a:rPr lang="pt-BR" sz="4800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dias</a:t>
            </a:r>
          </a:p>
        </p:txBody>
      </p:sp>
    </p:spTree>
    <p:extLst>
      <p:ext uri="{BB962C8B-B14F-4D97-AF65-F5344CB8AC3E}">
        <p14:creationId xmlns:p14="http://schemas.microsoft.com/office/powerpoint/2010/main" val="18731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400" y="433080"/>
            <a:ext cx="2023060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66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</a:t>
            </a:r>
            <a:r>
              <a:rPr lang="pt-BR" sz="66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. Resultados: Procedimento Solicitado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1705860"/>
            <a:ext cx="17716500" cy="1122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3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1994400" y="10856160"/>
            <a:ext cx="14270760" cy="794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9194760" y="13113720"/>
            <a:ext cx="7449840" cy="12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"/>
          <p:cNvSpPr/>
          <p:nvPr/>
        </p:nvSpPr>
        <p:spPr>
          <a:xfrm>
            <a:off x="15985080" y="7020720"/>
            <a:ext cx="3509640" cy="65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6"/>
          <p:cNvSpPr/>
          <p:nvPr/>
        </p:nvSpPr>
        <p:spPr>
          <a:xfrm>
            <a:off x="8577360" y="6837480"/>
            <a:ext cx="24383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7"/>
          <p:cNvSpPr/>
          <p:nvPr/>
        </p:nvSpPr>
        <p:spPr>
          <a:xfrm>
            <a:off x="4138200" y="5529600"/>
            <a:ext cx="16106760" cy="2631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algn="ctr">
              <a:lnSpc>
                <a:spcPct val="100000"/>
              </a:lnSpc>
            </a:pPr>
            <a:r>
              <a:rPr lang="pt-BR" sz="166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OBRIGADO!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09920" y="2742840"/>
            <a:ext cx="19107000" cy="4491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220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HACKATHON</a:t>
            </a:r>
            <a:endParaRPr lang="pt-BR" sz="2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11314080"/>
            <a:ext cx="25094520" cy="3212280"/>
          </a:xfrm>
          <a:prstGeom prst="rect">
            <a:avLst/>
          </a:prstGeom>
          <a:solidFill>
            <a:srgbClr val="E8E8E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609919" y="7053120"/>
            <a:ext cx="22185746" cy="30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9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f</a:t>
            </a:r>
            <a:r>
              <a:rPr lang="pt-BR" sz="9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á</a:t>
            </a:r>
            <a:r>
              <a:rPr lang="pt-BR" sz="9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bio rodrigo bicalho samuel matioli tati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3"/>
          <p:cNvSpPr/>
          <p:nvPr/>
        </p:nvSpPr>
        <p:spPr>
          <a:xfrm>
            <a:off x="1994400" y="579240"/>
            <a:ext cx="17877600" cy="1319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r>
              <a:rPr lang="pt-BR" sz="8000" spc="-2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Desafio</a:t>
            </a:r>
            <a:endParaRPr lang="pt-BR" sz="8000" spc="-2" dirty="0">
              <a:solidFill>
                <a:srgbClr val="00A2FF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1994399" y="3146296"/>
            <a:ext cx="18824149" cy="95277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Reduzir dias desnecessários de internação de pacientes no SUS:</a:t>
            </a:r>
          </a:p>
          <a:p>
            <a:pPr marL="660600" lvl="1" indent="-685800">
              <a:lnSpc>
                <a:spcPct val="15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spc="-2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Utilizar histórico de internações para prever tempo de permanência para tratamento do paciente;</a:t>
            </a: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endParaRPr lang="pt-BR" sz="4800" spc="-2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117800" lvl="2" indent="-685800">
              <a:lnSpc>
                <a:spcPct val="150000"/>
              </a:lnSpc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cionar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área de desospitalização em tempo hábil para adiantar procedimentos de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liberação.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4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1621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621440" y="1974240"/>
            <a:ext cx="14270760" cy="833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Instrutor: </a:t>
            </a:r>
            <a:r>
              <a:rPr lang="pt-BR" sz="48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Raphael Ballet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Imagem 4"/>
          <p:cNvPicPr/>
          <p:nvPr/>
        </p:nvPicPr>
        <p:blipFill>
          <a:blip r:embed="rId2"/>
          <a:stretch/>
        </p:blipFill>
        <p:spPr>
          <a:xfrm>
            <a:off x="1872360" y="9469080"/>
            <a:ext cx="1799280" cy="179928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1621440" y="3749040"/>
            <a:ext cx="14270760" cy="833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Background: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5"/>
          <p:cNvSpPr/>
          <p:nvPr/>
        </p:nvSpPr>
        <p:spPr>
          <a:xfrm>
            <a:off x="1621440" y="3304080"/>
            <a:ext cx="20017080" cy="360"/>
          </a:xfrm>
          <a:prstGeom prst="line">
            <a:avLst/>
          </a:prstGeom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2348640" y="4718520"/>
            <a:ext cx="14270760" cy="833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marL="685800" indent="-685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t-BR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Engenheiro de Controle e Automação (IMT)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348640" y="5880960"/>
            <a:ext cx="18531000" cy="833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marL="685800" indent="-685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t-BR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Mestre em Sistemas Aeroespaciais e Mecatrônica (ITA)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8"/>
          <p:cNvSpPr/>
          <p:nvPr/>
        </p:nvSpPr>
        <p:spPr>
          <a:xfrm>
            <a:off x="1621440" y="8197920"/>
            <a:ext cx="20017080" cy="360"/>
          </a:xfrm>
          <a:prstGeom prst="line">
            <a:avLst/>
          </a:prstGeom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1469520" y="8518320"/>
            <a:ext cx="35031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Interesses: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2348640" y="6976080"/>
            <a:ext cx="14270760" cy="833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marL="685800" indent="-685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t-BR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Data Scientist – Elo7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3864600" y="9953280"/>
            <a:ext cx="37044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Drones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magem 13"/>
          <p:cNvPicPr/>
          <p:nvPr/>
        </p:nvPicPr>
        <p:blipFill>
          <a:blip r:embed="rId3"/>
          <a:stretch/>
        </p:blipFill>
        <p:spPr>
          <a:xfrm>
            <a:off x="7822080" y="9572760"/>
            <a:ext cx="1799280" cy="1799280"/>
          </a:xfrm>
          <a:prstGeom prst="rect">
            <a:avLst/>
          </a:prstGeom>
          <a:ln>
            <a:noFill/>
          </a:ln>
        </p:spPr>
      </p:pic>
      <p:sp>
        <p:nvSpPr>
          <p:cNvPr id="94" name="CustomShape 12"/>
          <p:cNvSpPr/>
          <p:nvPr/>
        </p:nvSpPr>
        <p:spPr>
          <a:xfrm>
            <a:off x="9718200" y="9583920"/>
            <a:ext cx="46454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Aprendizado de Máquina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3"/>
          <p:cNvSpPr/>
          <p:nvPr/>
        </p:nvSpPr>
        <p:spPr>
          <a:xfrm>
            <a:off x="17614800" y="9583920"/>
            <a:ext cx="62168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Processamento de Linguagem Natural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Imagem 21"/>
          <p:cNvPicPr/>
          <p:nvPr/>
        </p:nvPicPr>
        <p:blipFill>
          <a:blip r:embed="rId4"/>
          <a:stretch/>
        </p:blipFill>
        <p:spPr>
          <a:xfrm>
            <a:off x="7770600" y="11612160"/>
            <a:ext cx="1799280" cy="1799280"/>
          </a:xfrm>
          <a:prstGeom prst="rect">
            <a:avLst/>
          </a:prstGeom>
          <a:ln>
            <a:noFill/>
          </a:ln>
        </p:spPr>
      </p:pic>
      <p:sp>
        <p:nvSpPr>
          <p:cNvPr id="97" name="CustomShape 14"/>
          <p:cNvSpPr/>
          <p:nvPr/>
        </p:nvSpPr>
        <p:spPr>
          <a:xfrm>
            <a:off x="9822240" y="11703600"/>
            <a:ext cx="490140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Visão Computacional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m 24"/>
          <p:cNvPicPr/>
          <p:nvPr/>
        </p:nvPicPr>
        <p:blipFill>
          <a:blip r:embed="rId5"/>
          <a:stretch/>
        </p:blipFill>
        <p:spPr>
          <a:xfrm>
            <a:off x="1737000" y="11473200"/>
            <a:ext cx="1799280" cy="1799280"/>
          </a:xfrm>
          <a:prstGeom prst="rect">
            <a:avLst/>
          </a:prstGeom>
          <a:ln>
            <a:noFill/>
          </a:ln>
        </p:spPr>
      </p:pic>
      <p:sp>
        <p:nvSpPr>
          <p:cNvPr id="99" name="CustomShape 15"/>
          <p:cNvSpPr/>
          <p:nvPr/>
        </p:nvSpPr>
        <p:spPr>
          <a:xfrm>
            <a:off x="3833280" y="11957760"/>
            <a:ext cx="37044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Robótica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m 26"/>
          <p:cNvPicPr/>
          <p:nvPr/>
        </p:nvPicPr>
        <p:blipFill>
          <a:blip r:embed="rId6"/>
          <a:stretch/>
        </p:blipFill>
        <p:spPr>
          <a:xfrm>
            <a:off x="15430320" y="11473200"/>
            <a:ext cx="1799280" cy="1799280"/>
          </a:xfrm>
          <a:prstGeom prst="rect">
            <a:avLst/>
          </a:prstGeom>
          <a:ln>
            <a:noFill/>
          </a:ln>
        </p:spPr>
      </p:pic>
      <p:sp>
        <p:nvSpPr>
          <p:cNvPr id="101" name="CustomShape 16"/>
          <p:cNvSpPr/>
          <p:nvPr/>
        </p:nvSpPr>
        <p:spPr>
          <a:xfrm>
            <a:off x="17614800" y="11612160"/>
            <a:ext cx="53582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Helvetica Neue"/>
              </a:rPr>
              <a:t>Sistemas de recomendação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7"/>
          <a:stretch/>
        </p:blipFill>
        <p:spPr>
          <a:xfrm>
            <a:off x="15397560" y="9583920"/>
            <a:ext cx="1865160" cy="186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994400" y="1730520"/>
            <a:ext cx="14270760" cy="1320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80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Planejamento</a:t>
            </a:r>
            <a:r>
              <a:rPr lang="pt-BR" sz="66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994400" y="3648960"/>
            <a:ext cx="14270760" cy="6314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Introdução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Principal </a:t>
            </a:r>
            <a:r>
              <a:rPr lang="pt-BR" sz="4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Component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4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Analysis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(PCA)</a:t>
            </a: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T-SNE</a:t>
            </a: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Topic</a:t>
            </a: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Analysis</a:t>
            </a: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:</a:t>
            </a:r>
          </a:p>
          <a:p>
            <a:pPr marL="1372320" lvl="1" indent="-914400">
              <a:lnSpc>
                <a:spcPct val="150000"/>
              </a:lnSpc>
              <a:buClr>
                <a:srgbClr val="000000"/>
              </a:buClr>
              <a:buFont typeface="+mj-lt"/>
              <a:buAutoNum type="alphaLcParenR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Non-Negative Matriz </a:t>
            </a:r>
            <a:r>
              <a:rPr lang="pt-BR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Factorization</a:t>
            </a: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(NMF)</a:t>
            </a:r>
          </a:p>
          <a:p>
            <a:pPr marL="1372320" lvl="1" indent="-914400">
              <a:lnSpc>
                <a:spcPct val="150000"/>
              </a:lnSpc>
              <a:buClr>
                <a:srgbClr val="000000"/>
              </a:buClr>
              <a:buFont typeface="+mj-lt"/>
              <a:buAutoNum type="alphaLcParenR"/>
            </a:pPr>
            <a:r>
              <a:rPr lang="pt-BR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Latent</a:t>
            </a: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Dirichlet</a:t>
            </a: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Allocation</a:t>
            </a: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(LDA)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Sistemas </a:t>
            </a:r>
            <a:r>
              <a:rPr lang="pt-BR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de </a:t>
            </a: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recomendação</a:t>
            </a: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Case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400" y="43308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1. INTRODUÇÃO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1" name="Imagem 110"/>
          <p:cNvPicPr/>
          <p:nvPr/>
        </p:nvPicPr>
        <p:blipFill>
          <a:blip r:embed="rId2"/>
          <a:stretch/>
        </p:blipFill>
        <p:spPr>
          <a:xfrm>
            <a:off x="4239360" y="1836000"/>
            <a:ext cx="16458840" cy="11772000"/>
          </a:xfrm>
          <a:prstGeom prst="rect">
            <a:avLst/>
          </a:prstGeom>
          <a:ln>
            <a:noFill/>
          </a:ln>
        </p:spPr>
      </p:pic>
      <p:sp>
        <p:nvSpPr>
          <p:cNvPr id="3" name="Retângulo de cantos arredondados 2"/>
          <p:cNvSpPr/>
          <p:nvPr/>
        </p:nvSpPr>
        <p:spPr>
          <a:xfrm>
            <a:off x="5943601" y="1540440"/>
            <a:ext cx="6112933" cy="27770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9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907840" y="100792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3881653" y="4400707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4"/>
          <p:cNvSpPr/>
          <p:nvPr/>
        </p:nvSpPr>
        <p:spPr>
          <a:xfrm>
            <a:off x="-419866" y="6953073"/>
            <a:ext cx="11181240" cy="4121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216360" lvl="1">
              <a:lnSpc>
                <a:spcPct val="150000"/>
              </a:lnSpc>
              <a:buClr>
                <a:srgbClr val="000000"/>
              </a:buClr>
              <a:buSzPct val="45000"/>
            </a:pPr>
            <a:endParaRPr lang="pt-BR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15062893" y="6251782"/>
            <a:ext cx="4078160" cy="30145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roy"/>
              </a:rPr>
              <a:t>Dados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roy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487652" y="4142846"/>
            <a:ext cx="4078160" cy="14404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roy"/>
              </a:rPr>
              <a:t>Fonte 1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roy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487652" y="6481634"/>
            <a:ext cx="4078160" cy="14404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roy"/>
              </a:rPr>
              <a:t>Fonte 2</a:t>
            </a:r>
            <a:endParaRPr lang="en-US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roy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504553" y="8820422"/>
            <a:ext cx="4078160" cy="14404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roy"/>
              </a:rPr>
              <a:t>Fonte 3</a:t>
            </a:r>
            <a:endParaRPr lang="en-US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roy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790053" y="7201849"/>
            <a:ext cx="1134533" cy="11345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de seta reta 25"/>
          <p:cNvCxnSpPr>
            <a:stCxn id="14" idx="6"/>
            <a:endCxn id="2" idx="1"/>
          </p:cNvCxnSpPr>
          <p:nvPr/>
        </p:nvCxnSpPr>
        <p:spPr>
          <a:xfrm flipV="1">
            <a:off x="13924586" y="7759062"/>
            <a:ext cx="1138307" cy="100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" idx="3"/>
          </p:cNvCxnSpPr>
          <p:nvPr/>
        </p:nvCxnSpPr>
        <p:spPr>
          <a:xfrm>
            <a:off x="19141053" y="7759062"/>
            <a:ext cx="26450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0152039" y="6847906"/>
            <a:ext cx="326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Gilroy"/>
              </a:rPr>
              <a:t>Observação</a:t>
            </a:r>
            <a:endParaRPr lang="en-US" sz="4000" dirty="0">
              <a:latin typeface="Gilroy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1994400" y="48312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6600" b="0" strike="noStrike" spc="-1" dirty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1. </a:t>
            </a:r>
            <a:r>
              <a:rPr lang="pt-BR" sz="66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INTRODUÇÃO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1994400" y="238752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Objetivo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504553" y="11121536"/>
            <a:ext cx="4078160" cy="144043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roy"/>
              </a:rPr>
              <a:t>Fonte 4</a:t>
            </a:r>
            <a:endParaRPr lang="en-US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roy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9473328" y="5470284"/>
            <a:ext cx="1134533" cy="11345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9473329" y="10079200"/>
            <a:ext cx="1134533" cy="11345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2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>
            <a:stCxn id="15" idx="3"/>
            <a:endCxn id="24" idx="1"/>
          </p:cNvCxnSpPr>
          <p:nvPr/>
        </p:nvCxnSpPr>
        <p:spPr>
          <a:xfrm>
            <a:off x="6565812" y="4863061"/>
            <a:ext cx="3073665" cy="7733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6" idx="3"/>
            <a:endCxn id="24" idx="3"/>
          </p:cNvCxnSpPr>
          <p:nvPr/>
        </p:nvCxnSpPr>
        <p:spPr>
          <a:xfrm flipV="1">
            <a:off x="6565812" y="6438668"/>
            <a:ext cx="3073665" cy="7631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7" idx="3"/>
            <a:endCxn id="25" idx="1"/>
          </p:cNvCxnSpPr>
          <p:nvPr/>
        </p:nvCxnSpPr>
        <p:spPr>
          <a:xfrm>
            <a:off x="6582713" y="9540637"/>
            <a:ext cx="3056765" cy="704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3" idx="3"/>
            <a:endCxn id="25" idx="3"/>
          </p:cNvCxnSpPr>
          <p:nvPr/>
        </p:nvCxnSpPr>
        <p:spPr>
          <a:xfrm flipV="1">
            <a:off x="6582713" y="11047584"/>
            <a:ext cx="3056765" cy="794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4" idx="6"/>
            <a:endCxn id="14" idx="1"/>
          </p:cNvCxnSpPr>
          <p:nvPr/>
        </p:nvCxnSpPr>
        <p:spPr>
          <a:xfrm>
            <a:off x="10607861" y="6037551"/>
            <a:ext cx="2348341" cy="1330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5" idx="6"/>
            <a:endCxn id="14" idx="3"/>
          </p:cNvCxnSpPr>
          <p:nvPr/>
        </p:nvCxnSpPr>
        <p:spPr>
          <a:xfrm flipV="1">
            <a:off x="10607862" y="8170233"/>
            <a:ext cx="2348340" cy="24762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stomShape 4"/>
          <p:cNvSpPr/>
          <p:nvPr/>
        </p:nvSpPr>
        <p:spPr>
          <a:xfrm>
            <a:off x="9788337" y="2992746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21636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Sumário – Menor dimensão</a:t>
            </a:r>
          </a:p>
          <a:p>
            <a:pPr marL="216360" lvl="1">
              <a:lnSpc>
                <a:spcPct val="150000"/>
              </a:lnSpc>
              <a:buClr>
                <a:srgbClr val="000000"/>
              </a:buClr>
              <a:buSzPct val="45000"/>
            </a:pPr>
            <a:r>
              <a:rPr lang="pt-BR" sz="4800" b="0" strike="noStrike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Gilroy"/>
              </a:rPr>
              <a:t>Sem reduzir informação!</a:t>
            </a:r>
            <a:endParaRPr lang="pt-BR" sz="1800" b="0" strike="noStrike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80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400" y="43308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66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</a:t>
            </a:r>
            <a:r>
              <a:rPr lang="pt-BR" sz="66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. Variáveis Não Utilizadas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1994400" y="1743960"/>
            <a:ext cx="22034000" cy="6314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720">
              <a:lnSpc>
                <a:spcPct val="150000"/>
              </a:lnSpc>
              <a:buClr>
                <a:srgbClr val="000000"/>
              </a:buClr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As variáveis foram previamente retiradas da análise 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seguindo alguns critérios:</a:t>
            </a: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Variáveis não disponíveis na chegada do paciente ao hospital</a:t>
            </a:r>
          </a:p>
          <a:p>
            <a:pPr marL="1200240" lvl="1" indent="-74232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Morte, Métricas de Custo, Dias que o paciente ficou em cada tipo de internação, Procedimento realizado no paciente</a:t>
            </a:r>
            <a:endParaRPr lang="pt-BR" sz="4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Variáveis não relacionadas diretamente com a saúde do paciente</a:t>
            </a:r>
            <a:endParaRPr lang="pt-BR" sz="4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372320" lvl="1" indent="-9144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Número de Filhos, Nacionalidade, Etnia, CEP e </a:t>
            </a:r>
            <a:r>
              <a:rPr lang="pt-BR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etc</a:t>
            </a:r>
            <a:endParaRPr lang="pt-BR" sz="4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Nas variáveis de Diagnóstico Secundário, utilizamos apenas o tipo de diagnóstico.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9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97440" y="1036800"/>
            <a:ext cx="101880" cy="4533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197440" y="4316040"/>
            <a:ext cx="101880" cy="317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1994400" y="433080"/>
            <a:ext cx="14270760" cy="1107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66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X</a:t>
            </a:r>
            <a:r>
              <a:rPr lang="pt-BR" sz="66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. </a:t>
            </a:r>
            <a:r>
              <a:rPr lang="pt-BR" sz="6600" b="0" strike="noStrike" spc="-1" dirty="0" err="1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Feature</a:t>
            </a:r>
            <a:r>
              <a:rPr lang="pt-BR" sz="6600" b="0" strike="noStrike" spc="-1" dirty="0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 </a:t>
            </a:r>
            <a:r>
              <a:rPr lang="pt-BR" sz="6600" b="0" strike="noStrike" spc="-1" dirty="0" err="1" smtClean="0">
                <a:solidFill>
                  <a:srgbClr val="00A2FF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Engineering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994400" y="3648960"/>
            <a:ext cx="14270760" cy="192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1994400" y="1743960"/>
            <a:ext cx="22034000" cy="6314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Idade: Utilizamos conjuntamente a Idade². Dado que o risco de internação mais longa não é linear com a idade</a:t>
            </a: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Diagnóstico Principal: É informado a CID-10 (Classificação Internacional de Doenças).  Utilizamos apenas a primeira letra informada, que separa o diagnóstico pelo tipo de doença. J (Respiratório), K (Digestivo) e </a:t>
            </a:r>
            <a:r>
              <a:rPr lang="pt-BR" sz="4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etc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/>
            </a:r>
            <a:b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</a:b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Exemplo: F011 – ‘F’ Simboliza Transtornos Mentais e Comportamentais.</a:t>
            </a: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Procedimento Solicitado: Utilizamos apenas os três primeiros números do código, que já representa o capítulo e subgrupo</a:t>
            </a: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Variáveis não disponíveis na chegada do paciente ao hospital</a:t>
            </a:r>
          </a:p>
          <a:p>
            <a:pPr marL="1200240" lvl="1" indent="-74232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Morte, Métricas de Custo, Dias que o paciente ficou em cada tipo de internação</a:t>
            </a:r>
            <a:endParaRPr lang="pt-BR" sz="4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Variáveis não relacionadas diretamente com a saúde do paciente</a:t>
            </a:r>
            <a:endParaRPr lang="pt-BR" sz="4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1372320" lvl="1" indent="-9144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Número de Filhos, Nacionalidade, Etnia, CEP e </a:t>
            </a:r>
            <a:r>
              <a:rPr lang="pt-BR" sz="4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etc</a:t>
            </a:r>
            <a:endParaRPr lang="pt-BR" sz="4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roy"/>
              <a:ea typeface="Gilroy"/>
            </a:endParaRPr>
          </a:p>
          <a:p>
            <a:pPr marL="743040" indent="-7423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roy"/>
                <a:ea typeface="Gilroy"/>
              </a:rPr>
              <a:t>Nas variáveis de Diagnóstico Secundário, utilizamos apenas o tipo de diagnóstico.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22800" y="7495560"/>
            <a:ext cx="660400" cy="810240"/>
          </a:xfrm>
          <a:prstGeom prst="rect">
            <a:avLst/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3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353</Words>
  <Application>Microsoft Office PowerPoint</Application>
  <PresentationFormat>Personalizar</PresentationFormat>
  <Paragraphs>65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</dc:creator>
  <cp:lastModifiedBy>Rodrigo</cp:lastModifiedBy>
  <cp:revision>106</cp:revision>
  <dcterms:modified xsi:type="dcterms:W3CDTF">2018-05-06T17:03:44Z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