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65" r:id="rId2"/>
    <p:sldId id="258" r:id="rId3"/>
    <p:sldId id="256" r:id="rId4"/>
    <p:sldId id="268" r:id="rId5"/>
    <p:sldId id="257" r:id="rId6"/>
    <p:sldId id="270" r:id="rId7"/>
    <p:sldId id="271" r:id="rId8"/>
    <p:sldId id="273" r:id="rId9"/>
    <p:sldId id="272" r:id="rId10"/>
    <p:sldId id="263" r:id="rId11"/>
    <p:sldId id="259" r:id="rId12"/>
    <p:sldId id="260" r:id="rId13"/>
    <p:sldId id="264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E1C7779-7AD8-4DB4-900C-9D7B857D0348}">
          <p14:sldIdLst>
            <p14:sldId id="265"/>
            <p14:sldId id="258"/>
            <p14:sldId id="256"/>
            <p14:sldId id="268"/>
            <p14:sldId id="257"/>
            <p14:sldId id="270"/>
            <p14:sldId id="271"/>
            <p14:sldId id="273"/>
            <p14:sldId id="272"/>
            <p14:sldId id="263"/>
            <p14:sldId id="259"/>
            <p14:sldId id="260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47974-D962-45B9-9FCD-FD4B3EEDF65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D0EE8-877E-4D82-B640-509AB6EDD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2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2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2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634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2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87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72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9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4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6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6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3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0AFABD-DE1C-4FC0-9C1C-33148835686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0DAFE-C788-4455-843E-2B5563D4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82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ee\wechat_robot\Brute\Brute\Binary%20Gray%20Code.p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E:\ee\wechat_robot\Brute\Brute\Binary%20Gray%20Code.p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340" y="1546481"/>
            <a:ext cx="11929403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第五章减治法 ：生成子集 二进制反射格雷码</a:t>
            </a:r>
            <a:r>
              <a:rPr lang="en-US" altLang="zh-CN" sz="4000" dirty="0" smtClean="0"/>
              <a:t>		</a:t>
            </a:r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en-US" altLang="zh-CN" sz="4000" dirty="0" smtClean="0"/>
              <a:t>						   </a:t>
            </a:r>
            <a:r>
              <a:rPr lang="zh-CN" altLang="en-US" sz="4000" dirty="0" smtClean="0"/>
              <a:t>约瑟夫问题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89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2253" y="2362011"/>
            <a:ext cx="100240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1500" dirty="0" smtClean="0"/>
              <a:t>假装还有</a:t>
            </a:r>
            <a:r>
              <a:rPr lang="en-US" altLang="zh-CN" sz="11500" dirty="0" smtClean="0"/>
              <a:t>PPT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7909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约瑟</a:t>
            </a:r>
            <a:r>
              <a:rPr lang="zh-CN" altLang="en-US" dirty="0" smtClean="0"/>
              <a:t>夫问题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7629" y="162791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一般形式：</a:t>
            </a:r>
            <a:endParaRPr lang="en-US" altLang="zh-CN" sz="2800" dirty="0" smtClean="0"/>
          </a:p>
          <a:p>
            <a:r>
              <a:rPr lang="zh-CN" altLang="en-US" sz="2800" dirty="0"/>
              <a:t>约瑟夫问题是个有名的问题：</a:t>
            </a:r>
            <a:r>
              <a:rPr lang="en-US" altLang="zh-CN" sz="2800" dirty="0"/>
              <a:t>N</a:t>
            </a:r>
            <a:r>
              <a:rPr lang="zh-CN" altLang="en-US" sz="2800" dirty="0"/>
              <a:t>个人围成一圈，从第一个开始报数，第</a:t>
            </a:r>
            <a:r>
              <a:rPr lang="en-US" altLang="zh-CN" sz="2800" dirty="0"/>
              <a:t>M</a:t>
            </a:r>
            <a:r>
              <a:rPr lang="zh-CN" altLang="en-US" sz="2800" dirty="0"/>
              <a:t>个将被杀掉，最后剩下一个，其余人都将被杀掉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例如</a:t>
            </a:r>
            <a:r>
              <a:rPr lang="en-US" altLang="zh-CN" sz="2800" dirty="0"/>
              <a:t>N=6</a:t>
            </a:r>
            <a:r>
              <a:rPr lang="zh-CN" altLang="en-US" sz="2800" dirty="0"/>
              <a:t>，</a:t>
            </a:r>
            <a:r>
              <a:rPr lang="en-US" altLang="zh-CN" sz="2800" dirty="0"/>
              <a:t>M=5</a:t>
            </a:r>
            <a:r>
              <a:rPr lang="zh-CN" altLang="en-US" sz="2800" dirty="0"/>
              <a:t>，被杀掉的顺序是：</a:t>
            </a:r>
            <a:r>
              <a:rPr lang="en-US" altLang="zh-CN" sz="2800" dirty="0"/>
              <a:t>5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6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17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3685" y="610483"/>
            <a:ext cx="9958659" cy="5893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分析：</a:t>
            </a:r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）由于对于每个人只有死和活两种状态，因此可以用数组标记每个人的状态</a:t>
            </a:r>
            <a:r>
              <a:rPr lang="zh-CN" altLang="en-US" sz="3200" dirty="0" smtClean="0"/>
              <a:t>，用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表示死，非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即为活。</a:t>
            </a:r>
            <a:endParaRPr lang="zh-CN" altLang="en-US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）开始时每个人都是活的</a:t>
            </a:r>
            <a:r>
              <a:rPr lang="zh-CN" altLang="en-US" sz="3200" dirty="0" smtClean="0"/>
              <a:t>，为了获得最后苟且偷生的叛徒的位置，给数组从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进行赋值。</a:t>
            </a:r>
            <a:endParaRPr lang="zh-CN" altLang="en-US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）模拟杀人</a:t>
            </a:r>
            <a:r>
              <a:rPr lang="zh-CN" altLang="en-US" sz="3200" dirty="0" smtClean="0"/>
              <a:t>过程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  		 </a:t>
            </a:r>
            <a:r>
              <a:rPr lang="zh-CN" altLang="en-US" sz="3200" dirty="0" smtClean="0"/>
              <a:t>外层循环控制使首尾相连，报数到数组末端后回到数组头部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		</a:t>
            </a:r>
            <a:r>
              <a:rPr lang="zh-CN" altLang="en-US" sz="3200" dirty="0" smtClean="0"/>
              <a:t> 内存控制报数，报到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的死亡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</a:t>
            </a:r>
            <a:r>
              <a:rPr lang="zh-CN" altLang="en-US" sz="3200" dirty="0" smtClean="0"/>
              <a:t>直到</a:t>
            </a:r>
            <a:r>
              <a:rPr lang="zh-CN" altLang="en-US" sz="3200" dirty="0"/>
              <a:t>所有人都被杀死为止。</a:t>
            </a:r>
          </a:p>
        </p:txBody>
      </p:sp>
      <p:sp>
        <p:nvSpPr>
          <p:cNvPr id="5" name="动作按钮: 前进或下一项 4">
            <a:hlinkClick r:id="rId2" action="ppaction://program" highlightClick="1"/>
          </p:cNvPr>
          <p:cNvSpPr/>
          <p:nvPr/>
        </p:nvSpPr>
        <p:spPr>
          <a:xfrm>
            <a:off x="8777724" y="5048518"/>
            <a:ext cx="1042416" cy="1042416"/>
          </a:xfrm>
          <a:prstGeom prst="actionButtonForwardNex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3800" dirty="0" smtClean="0">
                <a:latin typeface="Agency FB" panose="020B0503020202020204" pitchFamily="34" charset="0"/>
              </a:rPr>
              <a:t>The End</a:t>
            </a:r>
            <a:endParaRPr lang="zh-CN" altLang="en-US" sz="13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教徒跳海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201" y="1698703"/>
            <a:ext cx="8946541" cy="25126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17</a:t>
            </a:r>
            <a:r>
              <a:rPr lang="zh-CN" altLang="en-US" dirty="0"/>
              <a:t>世纪的法国数学家加斯帕在</a:t>
            </a:r>
            <a:r>
              <a:rPr lang="en-US" altLang="zh-CN" dirty="0"/>
              <a:t>《</a:t>
            </a:r>
            <a:r>
              <a:rPr lang="zh-CN" altLang="en-US" dirty="0"/>
              <a:t>数目的游戏问题</a:t>
            </a:r>
            <a:r>
              <a:rPr lang="en-US" altLang="zh-CN" dirty="0"/>
              <a:t>》</a:t>
            </a:r>
            <a:r>
              <a:rPr lang="zh-CN" altLang="en-US" dirty="0"/>
              <a:t>中讲了这样一个故事：</a:t>
            </a:r>
            <a:r>
              <a:rPr lang="en-US" altLang="zh-CN" dirty="0"/>
              <a:t>15</a:t>
            </a:r>
            <a:r>
              <a:rPr lang="zh-CN" altLang="en-US" dirty="0"/>
              <a:t>个教徒和</a:t>
            </a:r>
            <a:r>
              <a:rPr lang="en-US" altLang="zh-CN" dirty="0"/>
              <a:t>15 </a:t>
            </a:r>
            <a:r>
              <a:rPr lang="zh-CN" altLang="en-US" dirty="0"/>
              <a:t>个非教徒在深海上遇险，必须将一半的人投入海中，其余的人才能幸免于难，于是想了一个办法：</a:t>
            </a:r>
            <a:r>
              <a:rPr lang="en-US" altLang="zh-CN" dirty="0"/>
              <a:t>30</a:t>
            </a:r>
            <a:r>
              <a:rPr lang="zh-CN" altLang="en-US" dirty="0"/>
              <a:t>个人围成一圆圈，从第一个人开始依次报数，每数到第九个人就将他扔入大海，如此循环进行直到仅余</a:t>
            </a:r>
            <a:r>
              <a:rPr lang="en-US" altLang="zh-CN" dirty="0"/>
              <a:t>15</a:t>
            </a:r>
            <a:r>
              <a:rPr lang="zh-CN" altLang="en-US" dirty="0"/>
              <a:t>个人为止。问怎样排法，才能使每次投入大海的都是非教徒。</a:t>
            </a:r>
          </a:p>
        </p:txBody>
      </p:sp>
    </p:spTree>
    <p:extLst>
      <p:ext uri="{BB962C8B-B14F-4D97-AF65-F5344CB8AC3E}">
        <p14:creationId xmlns:p14="http://schemas.microsoft.com/office/powerpoint/2010/main" val="29936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格雷码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602158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在一组数的编码中，若任意两个相邻的代码只有一位二进制数不同</a:t>
            </a:r>
            <a:r>
              <a:rPr lang="zh-CN" altLang="en-US" sz="2800" dirty="0" smtClean="0"/>
              <a:t>，即海</a:t>
            </a:r>
            <a:r>
              <a:rPr lang="zh-CN" altLang="en-US" sz="2800" dirty="0"/>
              <a:t>明距离为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，则</a:t>
            </a:r>
            <a:r>
              <a:rPr lang="zh-CN" altLang="en-US" sz="2800" dirty="0"/>
              <a:t>称这种编码为格雷码（</a:t>
            </a:r>
            <a:r>
              <a:rPr lang="en-US" altLang="zh-CN" sz="2800" dirty="0"/>
              <a:t>Gray Code</a:t>
            </a:r>
            <a:r>
              <a:rPr lang="zh-CN" altLang="en-US" sz="2800" dirty="0"/>
              <a:t>），另外由于最大数与最小数之间也仅一位数不同，即“首尾相连”，因此又称循环码或反射码。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55" y="3992450"/>
            <a:ext cx="10761857" cy="20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6486" y="324227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格雷码生成算法（减一法）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003047" y="1032368"/>
            <a:ext cx="5423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基本思想：</a:t>
            </a:r>
          </a:p>
          <a:p>
            <a:r>
              <a:rPr lang="zh-CN" altLang="en-US" sz="2800" dirty="0" smtClean="0"/>
              <a:t>假设已经生成了k位格雷码，那么k+1位格雷码的生成方式为</a:t>
            </a:r>
          </a:p>
          <a:p>
            <a:r>
              <a:rPr lang="zh-CN" altLang="en-US" sz="2800" dirty="0" smtClean="0"/>
              <a:t>(1) 按序在k位格雷码前插入一位0，生成一组编码</a:t>
            </a:r>
          </a:p>
          <a:p>
            <a:r>
              <a:rPr lang="zh-CN" altLang="en-US" sz="2800" dirty="0" smtClean="0"/>
              <a:t>(2)按逆序在k位格雷码前插入一位1，生成另外一组编码</a:t>
            </a:r>
          </a:p>
          <a:p>
            <a:r>
              <a:rPr lang="zh-CN" altLang="en-US" sz="2800" dirty="0" smtClean="0"/>
              <a:t>(3)两组编码合起来就是k+1位格雷码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6880941" y="2202696"/>
            <a:ext cx="1095375" cy="41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80941" y="2604681"/>
            <a:ext cx="1095375" cy="41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79182" y="2189376"/>
            <a:ext cx="1095375" cy="41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0 0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79182" y="2608476"/>
            <a:ext cx="1095375" cy="41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0 1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79182" y="3021846"/>
            <a:ext cx="1095375" cy="41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79182" y="3440946"/>
            <a:ext cx="1095375" cy="41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877423" y="2202696"/>
            <a:ext cx="1095375" cy="41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00 0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877423" y="2621796"/>
            <a:ext cx="1095375" cy="41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00 1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877423" y="3035166"/>
            <a:ext cx="1095375" cy="41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01 1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877423" y="3454266"/>
            <a:ext cx="1095375" cy="41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01 0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77423" y="3837201"/>
            <a:ext cx="1095375" cy="41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11 0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877423" y="4256301"/>
            <a:ext cx="1095375" cy="41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11 1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877423" y="4669671"/>
            <a:ext cx="1095375" cy="41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10 1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877423" y="5088771"/>
            <a:ext cx="1095375" cy="41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10 0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880941" y="3019986"/>
            <a:ext cx="25936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379182" y="3835341"/>
            <a:ext cx="25936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926870" y="2269371"/>
            <a:ext cx="240071" cy="695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926870" y="3078996"/>
            <a:ext cx="240071" cy="695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463211" y="2288477"/>
            <a:ext cx="275356" cy="1485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463211" y="3913505"/>
            <a:ext cx="275356" cy="1485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65161" y="1127629"/>
            <a:ext cx="9705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  <a:r>
              <a:rPr lang="en-US" altLang="zh-CN" sz="2800" dirty="0"/>
              <a:t> BRGC(</a:t>
            </a:r>
            <a:r>
              <a:rPr lang="en-US" altLang="zh-CN" sz="2800" dirty="0" err="1">
                <a:solidFill>
                  <a:srgbClr val="7030A0"/>
                </a:solidFill>
              </a:rPr>
              <a:t>int</a:t>
            </a:r>
            <a:r>
              <a:rPr lang="en-US" altLang="zh-CN" sz="2800" dirty="0"/>
              <a:t> n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{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  <a:r>
              <a:rPr lang="en-US" altLang="zh-CN" sz="2800" dirty="0"/>
              <a:t> L1,L2;</a:t>
            </a:r>
            <a:br>
              <a:rPr lang="en-US" altLang="zh-CN" sz="2800" dirty="0"/>
            </a:br>
            <a:r>
              <a:rPr lang="en-US" altLang="zh-CN" sz="2800" dirty="0" smtClean="0"/>
              <a:t>if(n</a:t>
            </a:r>
            <a:r>
              <a:rPr lang="en-US" altLang="zh-CN" sz="2800" dirty="0"/>
              <a:t>==1)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dirty="0" smtClean="0"/>
              <a:t>return</a:t>
            </a:r>
            <a:r>
              <a:rPr lang="en-US" altLang="zh-CN" sz="2800" dirty="0"/>
              <a:t> L={0,1};</a:t>
            </a:r>
            <a:br>
              <a:rPr lang="en-US" altLang="zh-CN" sz="2800" dirty="0"/>
            </a:br>
            <a:r>
              <a:rPr lang="en-US" altLang="zh-CN" sz="2800" dirty="0"/>
              <a:t>L1 = BRGC(n-1);</a:t>
            </a:r>
            <a:br>
              <a:rPr lang="en-US" altLang="zh-CN" sz="2800" dirty="0"/>
            </a:br>
            <a:r>
              <a:rPr lang="en-US" altLang="zh-CN" sz="2800" dirty="0"/>
              <a:t>L2 =Rev(L1);</a:t>
            </a:r>
            <a:br>
              <a:rPr lang="en-US" altLang="zh-CN" sz="2800" dirty="0"/>
            </a:br>
            <a:r>
              <a:rPr lang="en-US" altLang="zh-CN" sz="2800" dirty="0"/>
              <a:t>L1=0+L1;</a:t>
            </a:r>
            <a:br>
              <a:rPr lang="en-US" altLang="zh-CN" sz="2800" dirty="0"/>
            </a:br>
            <a:r>
              <a:rPr lang="en-US" altLang="zh-CN" sz="2800" dirty="0"/>
              <a:t>L2=1+L2;</a:t>
            </a:r>
            <a:br>
              <a:rPr lang="en-US" altLang="zh-CN" sz="2800" dirty="0"/>
            </a:br>
            <a:r>
              <a:rPr lang="en-US" altLang="zh-CN" sz="2800" dirty="0"/>
              <a:t>return L=L1+L2;</a:t>
            </a:r>
            <a:br>
              <a:rPr lang="en-US" altLang="zh-CN" sz="2800" dirty="0"/>
            </a:br>
            <a:r>
              <a:rPr lang="en-US" altLang="zh-CN" sz="2800" dirty="0"/>
              <a:t>}</a:t>
            </a:r>
            <a:r>
              <a:rPr lang="zh-CN" altLang="en-US" sz="28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7519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5154" y="379952"/>
                <a:ext cx="870702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算法复杂度：</a:t>
                </a:r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 smtClean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位的格雷码数可以组成的格雷码串的个数为：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第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次迭代需要执行基本运算的次数为：</a:t>
                </a:r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 smtClean="0">
                    <a:solidFill>
                      <a:schemeClr val="tx1"/>
                    </a:solidFill>
                  </a:rPr>
                  <a:t>n*2*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=n*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时间复杂度为：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 smtClean="0">
                    <a:solidFill>
                      <a:schemeClr val="tx1"/>
                    </a:solidFill>
                  </a:rPr>
                  <a:t>M(0)=1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 smtClean="0">
                    <a:solidFill>
                      <a:schemeClr val="tx1"/>
                    </a:solidFill>
                  </a:rPr>
                  <a:t>M(n)=M(n-1)+n*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b="0" dirty="0" smtClean="0">
                    <a:solidFill>
                      <a:schemeClr val="tx1"/>
                    </a:solidFill>
                  </a:rPr>
                  <a:t>=M(n-2)+n*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−1)∗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800" b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2800" b="0" dirty="0" smtClean="0">
                    <a:solidFill>
                      <a:schemeClr val="tx1"/>
                    </a:solidFill>
                  </a:rPr>
                  <a:t>=······=O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(n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b="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4" y="379952"/>
                <a:ext cx="8707026" cy="5262979"/>
              </a:xfrm>
              <a:prstGeom prst="rect">
                <a:avLst/>
              </a:prstGeom>
              <a:blipFill>
                <a:blip r:embed="rId2"/>
                <a:stretch>
                  <a:fillRect l="-1471" t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动作按钮: 前进或下一项 2">
            <a:hlinkClick r:id="rId3" action="ppaction://program" highlightClick="1"/>
          </p:cNvPr>
          <p:cNvSpPr/>
          <p:nvPr/>
        </p:nvSpPr>
        <p:spPr>
          <a:xfrm>
            <a:off x="9009543" y="206062"/>
            <a:ext cx="1042416" cy="1042416"/>
          </a:xfrm>
          <a:prstGeom prst="actionButtonForwardNex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07837" y="2193423"/>
            <a:ext cx="810081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首先生成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位</a:t>
            </a:r>
            <a:r>
              <a:rPr lang="en-US" altLang="zh-CN" sz="3200" dirty="0" smtClean="0"/>
              <a:t>0  </a:t>
            </a:r>
          </a:p>
          <a:p>
            <a:r>
              <a:rPr lang="zh-CN" altLang="en-US" sz="3200" dirty="0" smtClean="0"/>
              <a:t>第一</a:t>
            </a:r>
            <a:r>
              <a:rPr lang="zh-CN" altLang="en-US" sz="3200" dirty="0"/>
              <a:t>步，改变最右边的位元值；</a:t>
            </a:r>
          </a:p>
          <a:p>
            <a:r>
              <a:rPr lang="zh-CN" altLang="en-US" sz="3200" dirty="0"/>
              <a:t>第二步，改变右起第一个为</a:t>
            </a:r>
            <a:r>
              <a:rPr lang="en-US" altLang="zh-CN" sz="3200" dirty="0"/>
              <a:t>1</a:t>
            </a:r>
            <a:r>
              <a:rPr lang="zh-CN" altLang="en-US" sz="3200" dirty="0"/>
              <a:t>的位元的左边位元；</a:t>
            </a:r>
          </a:p>
          <a:p>
            <a:r>
              <a:rPr lang="zh-CN" altLang="en-US" sz="3200" dirty="0"/>
              <a:t>第三步，重复第一步和第二步，直到所有的格雷码产生完毕，即生成了</a:t>
            </a:r>
            <a:r>
              <a:rPr lang="en-US" altLang="zh-CN" sz="3200" dirty="0"/>
              <a:t>2^n</a:t>
            </a:r>
            <a:r>
              <a:rPr lang="zh-CN" altLang="en-US" sz="3200" dirty="0"/>
              <a:t>个</a:t>
            </a:r>
            <a:r>
              <a:rPr lang="en-US" altLang="zh-CN" sz="3200" dirty="0"/>
              <a:t>n</a:t>
            </a:r>
            <a:r>
              <a:rPr lang="zh-CN" altLang="en-US" sz="3200" dirty="0"/>
              <a:t>位的二进制码。</a:t>
            </a:r>
          </a:p>
          <a:p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82580" y="489397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方法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15352" b="1260"/>
          <a:stretch/>
        </p:blipFill>
        <p:spPr>
          <a:xfrm>
            <a:off x="148378" y="2660073"/>
            <a:ext cx="3709530" cy="175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3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32" y="28553"/>
            <a:ext cx="9404723" cy="140053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</a:rPr>
              <a:t>格雷码与自然码的转换</a:t>
            </a:r>
            <a:endParaRPr lang="zh-CN" alt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09" y="910167"/>
            <a:ext cx="5238750" cy="1457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7860" y="992499"/>
            <a:ext cx="593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普通二进制码→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位格雷码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59" y="5061396"/>
            <a:ext cx="9985228" cy="16433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60" y="2090229"/>
            <a:ext cx="4786462" cy="27614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26610" y="3249106"/>
            <a:ext cx="6473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n</a:t>
            </a:r>
            <a:r>
              <a:rPr lang="zh-CN" altLang="en-US" sz="3600" dirty="0"/>
              <a:t>位格雷</a:t>
            </a:r>
            <a:r>
              <a:rPr lang="zh-CN" altLang="en-US" sz="3600" dirty="0" smtClean="0"/>
              <a:t>码</a:t>
            </a:r>
            <a:r>
              <a:rPr lang="zh-CN" altLang="en-US" sz="3600" dirty="0"/>
              <a:t>→</a:t>
            </a:r>
            <a:r>
              <a:rPr lang="zh-CN" altLang="en-US" sz="3600" dirty="0" smtClean="0"/>
              <a:t>普通</a:t>
            </a:r>
            <a:r>
              <a:rPr lang="zh-CN" altLang="en-US" sz="3600" dirty="0"/>
              <a:t>二进制</a:t>
            </a:r>
            <a:r>
              <a:rPr lang="zh-CN" altLang="en-US" sz="3600" dirty="0" smtClean="0"/>
              <a:t>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27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6" grpId="2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格雷码的应用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38" y="1735791"/>
            <a:ext cx="4752975" cy="407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6846" r="906"/>
          <a:stretch/>
        </p:blipFill>
        <p:spPr>
          <a:xfrm>
            <a:off x="6527957" y="1965121"/>
            <a:ext cx="4596630" cy="37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格雷码的应用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412" y="1651593"/>
            <a:ext cx="6204296" cy="26409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82389" y="4846320"/>
            <a:ext cx="7458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</a:t>
            </a:r>
            <a:r>
              <a:rPr lang="en-US" altLang="zh-CN" sz="2400" dirty="0"/>
              <a:t>(a)</a:t>
            </a:r>
            <a:r>
              <a:rPr lang="zh-CN" altLang="en-US" sz="2400" dirty="0"/>
              <a:t>使用普通二进制码，读出触点位置时的错误可能达到最大化</a:t>
            </a:r>
            <a:r>
              <a:rPr lang="en-US" altLang="zh-CN" sz="2400" dirty="0"/>
              <a:t>——3</a:t>
            </a:r>
            <a:r>
              <a:rPr lang="zh-CN" altLang="en-US" sz="2400" dirty="0"/>
              <a:t>位都是错的；而图</a:t>
            </a:r>
            <a:r>
              <a:rPr lang="en-US" altLang="zh-CN" sz="2400" dirty="0"/>
              <a:t>(b)</a:t>
            </a:r>
            <a:r>
              <a:rPr lang="zh-CN" altLang="en-US" sz="2400" dirty="0"/>
              <a:t>则使用格雷码对编码盘上的亮暗区域编码，使得其连续的码字之间只有一个数位变化，错误的影响可以降到最低。</a:t>
            </a:r>
          </a:p>
        </p:txBody>
      </p:sp>
    </p:spTree>
    <p:extLst>
      <p:ext uri="{BB962C8B-B14F-4D97-AF65-F5344CB8AC3E}">
        <p14:creationId xmlns:p14="http://schemas.microsoft.com/office/powerpoint/2010/main" val="23400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</TotalTime>
  <Words>646</Words>
  <Application>Microsoft Office PowerPoint</Application>
  <PresentationFormat>宽屏</PresentationFormat>
  <Paragraphs>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宋体</vt:lpstr>
      <vt:lpstr>Agency FB</vt:lpstr>
      <vt:lpstr>Arial</vt:lpstr>
      <vt:lpstr>Cambria Math</vt:lpstr>
      <vt:lpstr>Century Gothic</vt:lpstr>
      <vt:lpstr>Wingdings 3</vt:lpstr>
      <vt:lpstr>离子</vt:lpstr>
      <vt:lpstr>PowerPoint 演示文稿</vt:lpstr>
      <vt:lpstr>格雷码</vt:lpstr>
      <vt:lpstr>PowerPoint 演示文稿</vt:lpstr>
      <vt:lpstr>PowerPoint 演示文稿</vt:lpstr>
      <vt:lpstr>PowerPoint 演示文稿</vt:lpstr>
      <vt:lpstr>PowerPoint 演示文稿</vt:lpstr>
      <vt:lpstr>格雷码与自然码的转换</vt:lpstr>
      <vt:lpstr>格雷码的应用</vt:lpstr>
      <vt:lpstr>格雷码的应用</vt:lpstr>
      <vt:lpstr>性能分析</vt:lpstr>
      <vt:lpstr>约瑟夫问题</vt:lpstr>
      <vt:lpstr>PowerPoint 演示文稿</vt:lpstr>
      <vt:lpstr>PowerPoint 演示文稿</vt:lpstr>
      <vt:lpstr>教徒跳海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1119354352@qq.com</dc:creator>
  <cp:lastModifiedBy>1119354352@qq.com</cp:lastModifiedBy>
  <cp:revision>27</cp:revision>
  <dcterms:created xsi:type="dcterms:W3CDTF">2018-11-26T04:43:00Z</dcterms:created>
  <dcterms:modified xsi:type="dcterms:W3CDTF">2018-12-11T01:36:13Z</dcterms:modified>
</cp:coreProperties>
</file>