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8" r:id="rId4"/>
    <p:sldId id="267" r:id="rId5"/>
    <p:sldId id="258" r:id="rId6"/>
    <p:sldId id="266" r:id="rId7"/>
    <p:sldId id="265" r:id="rId8"/>
    <p:sldId id="262" r:id="rId9"/>
    <p:sldId id="259" r:id="rId10"/>
    <p:sldId id="260" r:id="rId11"/>
    <p:sldId id="261" r:id="rId12"/>
    <p:sldId id="263" r:id="rId13"/>
    <p:sldId id="270" r:id="rId14"/>
    <p:sldId id="264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7" autoAdjust="0"/>
    <p:restoredTop sz="94660"/>
  </p:normalViewPr>
  <p:slideViewPr>
    <p:cSldViewPr snapToGrid="0">
      <p:cViewPr>
        <p:scale>
          <a:sx n="120" d="100"/>
          <a:sy n="120" d="100"/>
        </p:scale>
        <p:origin x="91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78C8E-0C72-4DCB-B990-23711564DD6E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4A503-C266-4A15-A1EB-55D16438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6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5E15-EC40-4BA7-9BE5-0518573E365A}" type="datetime1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2019132612 | Filipa 2018011698 | Tiago 2020122664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A756-415A-4B3B-BA67-35A0759A97E4}" type="datetime1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2019132612 | Filipa 2018011698 | Tiago 2020122664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5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AE07-7EC4-46FD-8E6E-85DAE51B2135}" type="datetime1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2019132612 | Filipa 2018011698 | Tiago 2020122664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6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3263-399D-4476-9F02-6E36A87D50F7}" type="datetime1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2019132612 | Filipa 2018011698 | Tiago 2020122664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4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6593-CD6B-45D4-82E7-C499BB8C68E3}" type="datetime1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2019132612 | Filipa 2018011698 | Tiago 2020122664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2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4C64-58C3-46C2-AE4E-178AF0D4A7F4}" type="datetime1">
              <a:rPr lang="en-US" smtClean="0"/>
              <a:t>11/27/23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2019132612 | Filipa 2018011698 | Tiago 2020122664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3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87BB-3698-41D1-A265-A7E23199ECFC}" type="datetime1">
              <a:rPr lang="en-US" smtClean="0"/>
              <a:t>11/27/23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2019132612 | Filipa 2018011698 | Tiago 2020122664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DC17-7689-47F8-A9E1-B29FA74EEE9F}" type="datetime1">
              <a:rPr lang="en-US" smtClean="0"/>
              <a:t>11/27/23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2019132612 | Filipa 2018011698 | Tiago 2020122664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0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B2E4-348B-4330-9F88-8B0A2979BFD1}" type="datetime1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2019132612 | Filipa 2018011698 | Tiago 2020122664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8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05AA-6992-4425-A67B-2E8BA80C9C7A}" type="datetime1">
              <a:rPr lang="en-US" smtClean="0"/>
              <a:t>11/27/23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2019132612 | Filipa 2018011698 | Tiago 2020122664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3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BF44-2E90-46AD-AEF6-BD333B4DC1BF}" type="datetime1">
              <a:rPr lang="en-US" smtClean="0"/>
              <a:t>11/27/23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pt-BR"/>
              <a:t>Programação Distribuida - Bruno 2019132612 | Filipa 2018011698 | Tiago 2020122664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4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EA2D2C6-F467-44A8-BC71-41D8D2C7DC6F}" type="datetime1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t-BR"/>
              <a:t>Programação Distribuida - Bruno 2019132612 | Filipa 2018011698 | Tiago 2020122664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963BAFC-B953-4DB7-B4E9-09BC7091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1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29414-8FF6-6C3F-63AB-7DA57017B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Trabalho</a:t>
            </a:r>
            <a:r>
              <a:rPr lang="en-US" sz="4800" dirty="0"/>
              <a:t> </a:t>
            </a:r>
            <a:r>
              <a:rPr lang="en-US" sz="4800" dirty="0" err="1"/>
              <a:t>Prático</a:t>
            </a:r>
            <a:r>
              <a:rPr lang="en-US" sz="4800" dirty="0"/>
              <a:t> – Meta 1</a:t>
            </a:r>
            <a:br>
              <a:rPr lang="en-US" sz="4800" dirty="0"/>
            </a:br>
            <a:r>
              <a:rPr lang="en-US" sz="28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Programação</a:t>
            </a: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Distribuída</a:t>
            </a:r>
            <a:endParaRPr lang="en-US" sz="4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1CAADF-05C0-72BD-89D0-D9A42F5DC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Bruno Amado - 2019132612</a:t>
            </a:r>
          </a:p>
          <a:p>
            <a:r>
              <a:rPr lang="en-US" dirty="0"/>
              <a:t>Filipa Pimentel – 2018011698</a:t>
            </a:r>
          </a:p>
          <a:p>
            <a:r>
              <a:rPr lang="en-US" dirty="0"/>
              <a:t>Tiago Figueiredo - 2020122664</a:t>
            </a:r>
          </a:p>
        </p:txBody>
      </p:sp>
      <p:pic>
        <p:nvPicPr>
          <p:cNvPr id="1028" name="Picture 4" descr="Instituto Superior de Engenharia de Coimbra – Wikipédia, a enciclopédia  livre">
            <a:extLst>
              <a:ext uri="{FF2B5EF4-FFF2-40B4-BE49-F238E27FC236}">
                <a16:creationId xmlns:a16="http://schemas.microsoft.com/office/drawing/2014/main" id="{D11857B0-7B32-1323-19CB-F446D281B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9" y="95250"/>
            <a:ext cx="80783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484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4DDFB-F375-3632-3589-6C1BBE3A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z="20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Servidor principal – Servidor Backup : RMI</a:t>
            </a:r>
            <a:endParaRPr lang="pt-PT" dirty="0"/>
          </a:p>
        </p:txBody>
      </p:sp>
      <p:pic>
        <p:nvPicPr>
          <p:cNvPr id="7" name="Marcador de Posição de Conteúdo 6" descr="Uma imagem com captura de ecrã, diagrama, file, Tipo de letra&#10;&#10;Descrição gerada automaticamente">
            <a:extLst>
              <a:ext uri="{FF2B5EF4-FFF2-40B4-BE49-F238E27FC236}">
                <a16:creationId xmlns:a16="http://schemas.microsoft.com/office/drawing/2014/main" id="{91899EF9-F428-78BB-EB46-830AA6E7D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" t="12697" r="18215" b="21401"/>
          <a:stretch/>
        </p:blipFill>
        <p:spPr>
          <a:xfrm>
            <a:off x="5651413" y="3392631"/>
            <a:ext cx="3679197" cy="1842886"/>
          </a:xfr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DFF8418-FB1E-06AF-62C1-8BC13FD4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2019132612 | Filipa 2018011698 | Tiago 2020122664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BB3A33F-508D-5213-3805-A6F5C0DE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10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EE809AF-3444-4380-72E2-C6B5B653881A}"/>
              </a:ext>
            </a:extLst>
          </p:cNvPr>
          <p:cNvSpPr txBox="1"/>
          <p:nvPr/>
        </p:nvSpPr>
        <p:spPr>
          <a:xfrm>
            <a:off x="3869266" y="1622483"/>
            <a:ext cx="7243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Conecta-se ao Serviço RMI criado pelo Servidor. 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Faz cópia do ficheiro da base de dados na fase de arranque via RMI.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4" descr="Instituto Superior de Engenharia de Coimbra – Wikipédia, a enciclopédia  livre">
            <a:extLst>
              <a:ext uri="{FF2B5EF4-FFF2-40B4-BE49-F238E27FC236}">
                <a16:creationId xmlns:a16="http://schemas.microsoft.com/office/drawing/2014/main" id="{DE642110-9DE3-CA6B-1570-5616C770F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9" y="95250"/>
            <a:ext cx="80783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54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8F3D9-F416-01F0-3F6B-4E28B1DA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Servidor Backup</a:t>
            </a:r>
          </a:p>
        </p:txBody>
      </p:sp>
      <p:pic>
        <p:nvPicPr>
          <p:cNvPr id="7" name="Marcador de Posição de Conteúdo 6" descr="Uma imagem com diagrama, esboço, captura de ecrã, desenho&#10;&#10;Descrição gerada automaticamente">
            <a:extLst>
              <a:ext uri="{FF2B5EF4-FFF2-40B4-BE49-F238E27FC236}">
                <a16:creationId xmlns:a16="http://schemas.microsoft.com/office/drawing/2014/main" id="{EEE9A8D2-98D7-D52E-F63D-8D3DB4373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5" t="7640" r="13036" b="32836"/>
          <a:stretch/>
        </p:blipFill>
        <p:spPr>
          <a:xfrm>
            <a:off x="5081405" y="3816557"/>
            <a:ext cx="4293762" cy="1737360"/>
          </a:xfr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5B64C98-D7F8-AF88-C438-A0392A0C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2019132612 | Filipa 2018011698 | Tiago 2020122664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C8D568C-923F-5EFC-FCE1-8459A97F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11</a:t>
            </a:fld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1AB775E-3EB6-A616-0F8F-24A1677E817D}"/>
              </a:ext>
            </a:extLst>
          </p:cNvPr>
          <p:cNvSpPr txBox="1"/>
          <p:nvPr/>
        </p:nvSpPr>
        <p:spPr>
          <a:xfrm>
            <a:off x="3869266" y="1974339"/>
            <a:ext cx="6718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servidores de backup começam por obter, através do RMI do servidor principal, uma cópia integral da base de dados do servidor principal.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Estes aguardam continuamente pela receção do </a:t>
            </a:r>
            <a:r>
              <a:rPr lang="pt-PT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heartbeat</a:t>
            </a:r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 cajo não seja recebido, terminam. </a:t>
            </a:r>
          </a:p>
        </p:txBody>
      </p:sp>
      <p:pic>
        <p:nvPicPr>
          <p:cNvPr id="3" name="Picture 4" descr="Instituto Superior de Engenharia de Coimbra – Wikipédia, a enciclopédia  livre">
            <a:extLst>
              <a:ext uri="{FF2B5EF4-FFF2-40B4-BE49-F238E27FC236}">
                <a16:creationId xmlns:a16="http://schemas.microsoft.com/office/drawing/2014/main" id="{3FF7897D-2CB8-58A1-F5B9-8032AC68B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9" y="95250"/>
            <a:ext cx="80783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929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2B7A1-7148-0680-8465-46E47819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Batch</a:t>
            </a:r>
            <a:r>
              <a:rPr lang="pt-PT" dirty="0"/>
              <a:t> Files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4B0BEF0-34DE-8E36-394D-47FB78774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 forma a que todas as execuções dos programas funcionassem corretamente, foram criados diversos </a:t>
            </a:r>
            <a:r>
              <a:rPr lang="pt-PT" dirty="0" err="1"/>
              <a:t>batch</a:t>
            </a:r>
            <a:r>
              <a:rPr lang="pt-PT" dirty="0"/>
              <a:t> files, garantido que estes iniciassem pela ordem certa. </a:t>
            </a:r>
          </a:p>
          <a:p>
            <a:r>
              <a:rPr lang="pt-PT" dirty="0"/>
              <a:t>No nosso trabalho criámos um </a:t>
            </a:r>
            <a:r>
              <a:rPr lang="pt-PT" dirty="0" err="1"/>
              <a:t>batch</a:t>
            </a:r>
            <a:r>
              <a:rPr lang="pt-PT" dirty="0"/>
              <a:t> file principal que executa ordenadamente os </a:t>
            </a:r>
            <a:r>
              <a:rPr lang="pt-PT" dirty="0" err="1"/>
              <a:t>batch</a:t>
            </a:r>
            <a:r>
              <a:rPr lang="pt-PT" dirty="0"/>
              <a:t> files necessários.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3B7CA49-6392-5215-AD81-6C77C5C8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2019132612 | Filipa 2018011698 | Tiago 2020122664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7E60517-D37D-2E07-AB9A-671953BA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4" descr="Instituto Superior de Engenharia de Coimbra – Wikipédia, a enciclopédia  livre">
            <a:extLst>
              <a:ext uri="{FF2B5EF4-FFF2-40B4-BE49-F238E27FC236}">
                <a16:creationId xmlns:a16="http://schemas.microsoft.com/office/drawing/2014/main" id="{4BA56438-7EF2-60A6-590D-13DD82776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9" y="95250"/>
            <a:ext cx="80783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57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4EE14D-0891-BFCA-2650-801A853A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58" y="1594104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6000" dirty="0"/>
              <a:t>Manual de Utilizador</a:t>
            </a:r>
            <a:endParaRPr lang="en-US" sz="5900" spc="-100" dirty="0"/>
          </a:p>
        </p:txBody>
      </p:sp>
      <p:pic>
        <p:nvPicPr>
          <p:cNvPr id="11" name="Graphic 10" descr="Open Book">
            <a:extLst>
              <a:ext uri="{FF2B5EF4-FFF2-40B4-BE49-F238E27FC236}">
                <a16:creationId xmlns:a16="http://schemas.microsoft.com/office/drawing/2014/main" id="{B66385D1-F623-69AC-88C3-986BF338F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950" y="759599"/>
            <a:ext cx="5330650" cy="533065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B064309-7A1A-A1C4-1C58-334F05F0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Programação Distribuida - Bruno 2019132612 | Filipa 2018011698 | Tiago 2020122664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E0CF595-2F2A-922D-E050-DE2FC0CB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963BAFC-B953-4DB7-B4E9-09BC70913B53}" type="slidenum">
              <a:rPr lang="en-US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13</a:t>
            </a:fld>
            <a:endParaRPr lang="en-US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4" descr="Instituto Superior de Engenharia de Coimbra – Wikipédia, a enciclopédia  livre">
            <a:extLst>
              <a:ext uri="{FF2B5EF4-FFF2-40B4-BE49-F238E27FC236}">
                <a16:creationId xmlns:a16="http://schemas.microsoft.com/office/drawing/2014/main" id="{6CA94F61-E5C2-9CE9-4857-EE3518335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9" y="95250"/>
            <a:ext cx="80783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75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EE14D-0891-BFCA-2650-801A853A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Manual de Utilizador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712E27F-B3D9-03E4-86BB-4E8DF8714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3199044" cy="5120640"/>
          </a:xfrm>
        </p:spPr>
        <p:txBody>
          <a:bodyPr/>
          <a:lstStyle/>
          <a:p>
            <a:r>
              <a:rPr lang="pt-PT" dirty="0"/>
              <a:t>A primeira interação do Cliente com o programa é o Painel Inicial onde são apresentadas as opções de </a:t>
            </a:r>
            <a:r>
              <a:rPr lang="pt-PT" i="1" dirty="0"/>
              <a:t>Login , </a:t>
            </a:r>
            <a:r>
              <a:rPr lang="pt-PT" i="1" dirty="0" err="1"/>
              <a:t>Register</a:t>
            </a:r>
            <a:r>
              <a:rPr lang="pt-PT" dirty="0"/>
              <a:t> do utilizador e </a:t>
            </a:r>
            <a:r>
              <a:rPr lang="pt-PT" i="1" dirty="0"/>
              <a:t>Exit</a:t>
            </a:r>
            <a:r>
              <a:rPr lang="pt-PT" dirty="0"/>
              <a:t>.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B064309-7A1A-A1C4-1C58-334F05F0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2019132612 | Filipa 2018011698 | Tiago 2020122664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E0CF595-2F2A-922D-E050-DE2FC0CB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4" descr="Instituto Superior de Engenharia de Coimbra – Wikipédia, a enciclopédia  livre">
            <a:extLst>
              <a:ext uri="{FF2B5EF4-FFF2-40B4-BE49-F238E27FC236}">
                <a16:creationId xmlns:a16="http://schemas.microsoft.com/office/drawing/2014/main" id="{6CA94F61-E5C2-9CE9-4857-EE3518335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9" y="95250"/>
            <a:ext cx="80783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8F081E4-4FF6-9057-0F5C-B9D2F0C4C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478" y="2217928"/>
            <a:ext cx="37973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54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EE14D-0891-BFCA-2650-801A853A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Manual de Utilizador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712E27F-B3D9-03E4-86BB-4E8DF8714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 caso do utilizador escolher a opção </a:t>
            </a:r>
            <a:r>
              <a:rPr lang="pt-PT" i="1" dirty="0"/>
              <a:t>Login</a:t>
            </a:r>
            <a:r>
              <a:rPr lang="pt-PT" dirty="0"/>
              <a:t> são apresentadas as mensagens de e-mail e respetiva palavra-passe.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No caso do utilizador escolher a opção </a:t>
            </a:r>
            <a:r>
              <a:rPr lang="pt-PT" i="1" dirty="0" err="1"/>
              <a:t>Register</a:t>
            </a:r>
            <a:r>
              <a:rPr lang="pt-PT" dirty="0"/>
              <a:t> são apresentadas as mesmas mensagens anteriores mais as respetivas à criação de um novo utilizador: </a:t>
            </a:r>
            <a:r>
              <a:rPr lang="pt-PT" b="1" dirty="0"/>
              <a:t>Nome </a:t>
            </a:r>
            <a:r>
              <a:rPr lang="pt-PT" dirty="0"/>
              <a:t>e</a:t>
            </a:r>
            <a:r>
              <a:rPr lang="pt-PT" b="1" dirty="0"/>
              <a:t> NIF</a:t>
            </a:r>
            <a:r>
              <a:rPr lang="pt-PT" dirty="0"/>
              <a:t>. 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B064309-7A1A-A1C4-1C58-334F05F0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2019132612 | Filipa 2018011698 | Tiago 2020122664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E0CF595-2F2A-922D-E050-DE2FC0CB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4" descr="Instituto Superior de Engenharia de Coimbra – Wikipédia, a enciclopédia  livre">
            <a:extLst>
              <a:ext uri="{FF2B5EF4-FFF2-40B4-BE49-F238E27FC236}">
                <a16:creationId xmlns:a16="http://schemas.microsoft.com/office/drawing/2014/main" id="{6CA94F61-E5C2-9CE9-4857-EE3518335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9" y="95250"/>
            <a:ext cx="80783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E774B2EF-67C6-10E9-3CA7-BC2614534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016" y="2300138"/>
            <a:ext cx="1816100" cy="149860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0416EEF-B6D5-BDB8-12BA-03AA3AEFC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622" y="2300138"/>
            <a:ext cx="3006451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16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EE14D-0891-BFCA-2650-801A853A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Manual de Utilizador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712E27F-B3D9-03E4-86BB-4E8DF8714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416199"/>
            <a:ext cx="3921420" cy="1050956"/>
          </a:xfrm>
        </p:spPr>
        <p:txBody>
          <a:bodyPr>
            <a:normAutofit/>
          </a:bodyPr>
          <a:lstStyle/>
          <a:p>
            <a:r>
              <a:rPr lang="pt-PT" sz="1600" dirty="0"/>
              <a:t>Após um login bem sucedido, o utilizador poderá ser do tipo </a:t>
            </a:r>
            <a:r>
              <a:rPr lang="pt-PT" sz="1600" i="1" dirty="0"/>
              <a:t>User</a:t>
            </a:r>
            <a:r>
              <a:rPr lang="pt-PT" sz="1600" dirty="0"/>
              <a:t> ou </a:t>
            </a:r>
            <a:r>
              <a:rPr lang="pt-PT" sz="1600" i="1" dirty="0" err="1"/>
              <a:t>Admin</a:t>
            </a:r>
            <a:r>
              <a:rPr lang="pt-PT" sz="1600" dirty="0"/>
              <a:t>. </a:t>
            </a:r>
            <a:br>
              <a:rPr lang="pt-PT" sz="1600" dirty="0"/>
            </a:br>
            <a:r>
              <a:rPr lang="pt-PT" sz="1600" dirty="0"/>
              <a:t>No caso de ser tipo User, o aspeto será o seguinte: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B064309-7A1A-A1C4-1C58-334F05F0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2019132612 | Filipa 2018011698 | Tiago 2020122664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E0CF595-2F2A-922D-E050-DE2FC0CB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4" descr="Instituto Superior de Engenharia de Coimbra – Wikipédia, a enciclopédia  livre">
            <a:extLst>
              <a:ext uri="{FF2B5EF4-FFF2-40B4-BE49-F238E27FC236}">
                <a16:creationId xmlns:a16="http://schemas.microsoft.com/office/drawing/2014/main" id="{6CA94F61-E5C2-9CE9-4857-EE3518335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9" y="95250"/>
            <a:ext cx="80783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74A9B18-EE6A-FA94-65B8-AB15AB41E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330" y="1340459"/>
            <a:ext cx="1471273" cy="1202436"/>
          </a:xfrm>
          <a:prstGeom prst="rect">
            <a:avLst/>
          </a:prstGeom>
        </p:spPr>
      </p:pic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925B2E17-D6B0-DEA4-B07C-CBFC4B2A488F}"/>
              </a:ext>
            </a:extLst>
          </p:cNvPr>
          <p:cNvSpPr txBox="1">
            <a:spLocks/>
          </p:cNvSpPr>
          <p:nvPr/>
        </p:nvSpPr>
        <p:spPr>
          <a:xfrm>
            <a:off x="3869268" y="3187680"/>
            <a:ext cx="3921420" cy="733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1 – Editar Dados da Conta: O Utilizador poderá alterar os seus dados:</a:t>
            </a:r>
          </a:p>
        </p:txBody>
      </p:sp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71D8643-8641-12D0-9F16-D8EBD6CA5E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" t="6640" r="5174" b="1053"/>
          <a:stretch/>
        </p:blipFill>
        <p:spPr>
          <a:xfrm>
            <a:off x="8691015" y="2940282"/>
            <a:ext cx="2090732" cy="1101335"/>
          </a:xfrm>
          <a:prstGeom prst="rect">
            <a:avLst/>
          </a:prstGeom>
        </p:spPr>
      </p:pic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1B6A6328-8283-DB9D-6D38-C84E351B4D54}"/>
              </a:ext>
            </a:extLst>
          </p:cNvPr>
          <p:cNvSpPr txBox="1">
            <a:spLocks/>
          </p:cNvSpPr>
          <p:nvPr/>
        </p:nvSpPr>
        <p:spPr>
          <a:xfrm>
            <a:off x="3869268" y="4409376"/>
            <a:ext cx="3921420" cy="1104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2 – Inserir Código de Validação de Presença - O Utilizador poderá inserir o código de validação de presença de um evento: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CFE3E2D0-0F19-C963-BA16-C763FD447C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000" y="4439005"/>
            <a:ext cx="1883747" cy="84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18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EE14D-0891-BFCA-2650-801A853A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Manual de Utilizador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B064309-7A1A-A1C4-1C58-334F05F0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2019132612 | Filipa 2018011698 | Tiago 2020122664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E0CF595-2F2A-922D-E050-DE2FC0CB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4" descr="Instituto Superior de Engenharia de Coimbra – Wikipédia, a enciclopédia  livre">
            <a:extLst>
              <a:ext uri="{FF2B5EF4-FFF2-40B4-BE49-F238E27FC236}">
                <a16:creationId xmlns:a16="http://schemas.microsoft.com/office/drawing/2014/main" id="{6CA94F61-E5C2-9CE9-4857-EE3518335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9" y="95250"/>
            <a:ext cx="80783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043E3FEF-F96C-F942-89C6-FEE70561A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1884" y="993106"/>
            <a:ext cx="7534853" cy="4601182"/>
          </a:xfrm>
        </p:spPr>
        <p:txBody>
          <a:bodyPr>
            <a:normAutofit/>
          </a:bodyPr>
          <a:lstStyle/>
          <a:p>
            <a:r>
              <a:rPr lang="pt-PT" sz="1600" dirty="0"/>
              <a:t>3 – Ver Participações Anteriores - O Utilizador poderá ver as suas participações em eventos anteriores, filtrando por nome do evento, dia do evento ou um intervalo de dias:</a:t>
            </a:r>
          </a:p>
          <a:p>
            <a:endParaRPr lang="pt-PT" sz="1600" dirty="0"/>
          </a:p>
          <a:p>
            <a:endParaRPr lang="pt-PT" sz="1600" dirty="0"/>
          </a:p>
          <a:p>
            <a:endParaRPr lang="pt-PT" sz="1600" dirty="0"/>
          </a:p>
          <a:p>
            <a:endParaRPr lang="pt-PT" sz="1600" dirty="0"/>
          </a:p>
          <a:p>
            <a:endParaRPr lang="pt-PT" sz="1600" dirty="0"/>
          </a:p>
          <a:p>
            <a:endParaRPr lang="pt-PT" sz="1600" dirty="0"/>
          </a:p>
          <a:p>
            <a:endParaRPr lang="pt-PT" sz="1600" dirty="0"/>
          </a:p>
          <a:p>
            <a:r>
              <a:rPr lang="pt-PT" sz="1600" dirty="0"/>
              <a:t>4 - Gerar CSV de Participações Anteriores - O Utilizador poderá gerar um ficheiro .CSV com o registo das suas presenças pedidas no comando anterior.</a:t>
            </a:r>
          </a:p>
          <a:p>
            <a:r>
              <a:rPr lang="pt-PT" sz="1600" dirty="0"/>
              <a:t>5 – </a:t>
            </a:r>
            <a:r>
              <a:rPr lang="pt-PT" sz="1600" dirty="0" err="1"/>
              <a:t>Logout</a:t>
            </a:r>
            <a:r>
              <a:rPr lang="pt-PT" sz="1600" dirty="0"/>
              <a:t> - termina sessão do utilizador </a:t>
            </a:r>
            <a:r>
              <a:rPr lang="pt-PT" sz="1600" i="1" dirty="0"/>
              <a:t>User</a:t>
            </a:r>
            <a:r>
              <a:rPr lang="pt-PT" sz="1600" dirty="0"/>
              <a:t>, voltando ao Painel de Login Inicial.</a:t>
            </a:r>
          </a:p>
        </p:txBody>
      </p:sp>
      <p:pic>
        <p:nvPicPr>
          <p:cNvPr id="14" name="Picture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DDC968C-F86D-90FD-1D25-2049D67F85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" t="6640"/>
          <a:stretch/>
        </p:blipFill>
        <p:spPr>
          <a:xfrm>
            <a:off x="6219645" y="2347095"/>
            <a:ext cx="2839332" cy="169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56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EE14D-0891-BFCA-2650-801A853A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Manual de Utilizador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712E27F-B3D9-03E4-86BB-4E8DF8714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8883" y="933119"/>
            <a:ext cx="7138038" cy="1050956"/>
          </a:xfrm>
        </p:spPr>
        <p:txBody>
          <a:bodyPr>
            <a:normAutofit/>
          </a:bodyPr>
          <a:lstStyle/>
          <a:p>
            <a:r>
              <a:rPr lang="pt-PT" sz="1600" dirty="0"/>
              <a:t>No caso de ser do tipo </a:t>
            </a:r>
            <a:r>
              <a:rPr lang="pt-PT" sz="1600" i="1" dirty="0" err="1"/>
              <a:t>Admin</a:t>
            </a:r>
            <a:r>
              <a:rPr lang="pt-PT" sz="1600" dirty="0"/>
              <a:t>, o aspeto será o seguinte: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B064309-7A1A-A1C4-1C58-334F05F0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2019132612 | Filipa 2018011698 | Tiago 2020122664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E0CF595-2F2A-922D-E050-DE2FC0CB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4" descr="Instituto Superior de Engenharia de Coimbra – Wikipédia, a enciclopédia  livre">
            <a:extLst>
              <a:ext uri="{FF2B5EF4-FFF2-40B4-BE49-F238E27FC236}">
                <a16:creationId xmlns:a16="http://schemas.microsoft.com/office/drawing/2014/main" id="{6CA94F61-E5C2-9CE9-4857-EE3518335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9" y="95250"/>
            <a:ext cx="80783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11C8FA4-DB7B-CBA6-94F3-682555772C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"/>
          <a:stretch/>
        </p:blipFill>
        <p:spPr>
          <a:xfrm>
            <a:off x="5290040" y="1984075"/>
            <a:ext cx="4175724" cy="377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56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EE14D-0891-BFCA-2650-801A853A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Manual de Utilizador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712E27F-B3D9-03E4-86BB-4E8DF8714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8883" y="647700"/>
            <a:ext cx="7138038" cy="5708650"/>
          </a:xfrm>
        </p:spPr>
        <p:txBody>
          <a:bodyPr>
            <a:normAutofit/>
          </a:bodyPr>
          <a:lstStyle/>
          <a:p>
            <a:r>
              <a:rPr lang="pt-PT" sz="1600" dirty="0"/>
              <a:t>No caso de ser um </a:t>
            </a:r>
            <a:r>
              <a:rPr lang="pt-PT" sz="1600" i="1" dirty="0" err="1"/>
              <a:t>Admin</a:t>
            </a:r>
            <a:r>
              <a:rPr lang="pt-PT" sz="1600" dirty="0"/>
              <a:t>, o utilizador poderá:</a:t>
            </a:r>
          </a:p>
          <a:p>
            <a:pPr lvl="1"/>
            <a:r>
              <a:rPr lang="pt-PT" sz="1400" dirty="0"/>
              <a:t>1 - Criar Evento – tem que cumprir com os seguintes requisitos: Nome do Evento, Localização, Data, Hora de Inicio e de Fim.</a:t>
            </a:r>
          </a:p>
          <a:p>
            <a:pPr lvl="1"/>
            <a:r>
              <a:rPr lang="pt-PT" sz="1400" dirty="0"/>
              <a:t>2 – Editar Evento – será inicialmente pedido o ID de evento a editar e, de seguida, será listado quais os campos possíveis a editar de um evento que ainda não tenha participantes.</a:t>
            </a:r>
          </a:p>
          <a:p>
            <a:pPr lvl="1"/>
            <a:endParaRPr lang="pt-PT" sz="1400" dirty="0"/>
          </a:p>
          <a:p>
            <a:pPr lvl="1"/>
            <a:endParaRPr lang="pt-PT" sz="1400" dirty="0"/>
          </a:p>
          <a:p>
            <a:pPr marL="502920" lvl="1" indent="0">
              <a:buNone/>
            </a:pPr>
            <a:endParaRPr lang="pt-PT" sz="1400" dirty="0"/>
          </a:p>
          <a:p>
            <a:pPr marL="502920" lvl="1" indent="0">
              <a:buNone/>
            </a:pPr>
            <a:endParaRPr lang="pt-PT" sz="1400" dirty="0"/>
          </a:p>
          <a:p>
            <a:pPr marL="502920" lvl="1" indent="0">
              <a:buNone/>
            </a:pPr>
            <a:endParaRPr lang="pt-PT" sz="1400" dirty="0"/>
          </a:p>
          <a:p>
            <a:pPr lvl="1"/>
            <a:r>
              <a:rPr lang="pt-PT" sz="1400" dirty="0"/>
              <a:t>3 – Apagar Evento – apenas será pedido o ID do evento a apagar.</a:t>
            </a:r>
          </a:p>
          <a:p>
            <a:pPr lvl="1"/>
            <a:r>
              <a:rPr lang="pt-PT" sz="1400" dirty="0"/>
              <a:t>4 – Verificar Evento – através de um dos seguintes filtros: nome do evento, dia do evento ou um intervalo de dias, apresenta os eventos existentes.</a:t>
            </a:r>
          </a:p>
          <a:p>
            <a:pPr lvl="1"/>
            <a:endParaRPr lang="pt-PT" sz="1400" dirty="0"/>
          </a:p>
          <a:p>
            <a:pPr lvl="1"/>
            <a:endParaRPr lang="pt-PT" sz="1400" dirty="0"/>
          </a:p>
          <a:p>
            <a:pPr lvl="1"/>
            <a:endParaRPr lang="pt-PT" sz="1400" dirty="0"/>
          </a:p>
          <a:p>
            <a:pPr lvl="1"/>
            <a:endParaRPr lang="pt-PT" sz="1400" dirty="0"/>
          </a:p>
          <a:p>
            <a:pPr lvl="1"/>
            <a:endParaRPr lang="pt-PT" sz="1400" dirty="0"/>
          </a:p>
          <a:p>
            <a:pPr marL="502920" lvl="1" indent="0">
              <a:buNone/>
            </a:pPr>
            <a:endParaRPr lang="pt-PT" sz="1400" dirty="0"/>
          </a:p>
          <a:p>
            <a:pPr lvl="1"/>
            <a:r>
              <a:rPr lang="pt-PT" sz="1400" dirty="0"/>
              <a:t>5 – Gerar Código de Evento - será pedido o ID do evento a gerar código.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B064309-7A1A-A1C4-1C58-334F05F0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2019132612 | Filipa 2018011698 | Tiago 2020122664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E0CF595-2F2A-922D-E050-DE2FC0CB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4" descr="Instituto Superior de Engenharia de Coimbra – Wikipédia, a enciclopédia  livre">
            <a:extLst>
              <a:ext uri="{FF2B5EF4-FFF2-40B4-BE49-F238E27FC236}">
                <a16:creationId xmlns:a16="http://schemas.microsoft.com/office/drawing/2014/main" id="{6CA94F61-E5C2-9CE9-4857-EE3518335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9" y="95250"/>
            <a:ext cx="80783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009BAC6-B505-2D33-E2CE-9104B1D244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" t="4471" r="-1"/>
          <a:stretch/>
        </p:blipFill>
        <p:spPr>
          <a:xfrm>
            <a:off x="4775415" y="2377440"/>
            <a:ext cx="2012249" cy="90607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553A67A-011C-B06D-936E-A11A3ABA08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4114"/>
          <a:stretch/>
        </p:blipFill>
        <p:spPr>
          <a:xfrm>
            <a:off x="4775415" y="4382952"/>
            <a:ext cx="2012249" cy="1107833"/>
          </a:xfrm>
          <a:prstGeom prst="rect">
            <a:avLst/>
          </a:prstGeom>
        </p:spPr>
      </p:pic>
      <p:pic>
        <p:nvPicPr>
          <p:cNvPr id="15" name="Picture 1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CC65F80-DDD3-6F58-7DBA-DB147C11F1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" t="4182"/>
          <a:stretch/>
        </p:blipFill>
        <p:spPr>
          <a:xfrm>
            <a:off x="8085532" y="2056625"/>
            <a:ext cx="1918003" cy="13998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37F4B0-5839-0009-8848-CE6A9B5EE0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69" y="5621868"/>
            <a:ext cx="5853466" cy="16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3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A8FBE-7CB9-B94B-50F0-6DAEADA5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A22783A-4ED9-EBFD-0B15-55C4B7CD4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User</a:t>
            </a:r>
            <a:r>
              <a:rPr lang="pt-PT" dirty="0"/>
              <a:t> ; </a:t>
            </a:r>
            <a:r>
              <a:rPr lang="pt-PT" dirty="0" err="1"/>
              <a:t>Event</a:t>
            </a:r>
            <a:endParaRPr lang="pt-PT" dirty="0"/>
          </a:p>
          <a:p>
            <a:r>
              <a:rPr lang="pt-PT" dirty="0" err="1"/>
              <a:t>Observer</a:t>
            </a:r>
            <a:r>
              <a:rPr lang="pt-PT" dirty="0"/>
              <a:t> (Servidor Backup)</a:t>
            </a:r>
          </a:p>
          <a:p>
            <a:r>
              <a:rPr lang="pt-PT" sz="2000" dirty="0"/>
              <a:t>Servidor Principal </a:t>
            </a:r>
            <a:r>
              <a:rPr lang="pt-PT" dirty="0"/>
              <a:t>&lt;</a:t>
            </a:r>
            <a:r>
              <a:rPr lang="pt-PT" sz="2000" dirty="0"/>
              <a:t>–&gt; Cliente </a:t>
            </a:r>
          </a:p>
          <a:p>
            <a:r>
              <a:rPr lang="pt-PT" dirty="0"/>
              <a:t>Servidor Principal &lt;–&gt; </a:t>
            </a:r>
            <a:r>
              <a:rPr lang="pt-PT" dirty="0" err="1"/>
              <a:t>SQLite</a:t>
            </a:r>
            <a:endParaRPr lang="pt-PT" dirty="0"/>
          </a:p>
          <a:p>
            <a:r>
              <a:rPr lang="pt-PT" sz="2000" dirty="0"/>
              <a:t>Cliente &lt;–&gt; Servidor Principal</a:t>
            </a:r>
          </a:p>
          <a:p>
            <a:r>
              <a:rPr lang="pt-PT" sz="2000" dirty="0"/>
              <a:t>Servidor Principal &lt;–&gt; Servidor Backup : </a:t>
            </a:r>
            <a:r>
              <a:rPr lang="pt-PT" sz="2000" dirty="0" err="1"/>
              <a:t>MultiCast</a:t>
            </a:r>
            <a:r>
              <a:rPr lang="en-US" dirty="0"/>
              <a:t> </a:t>
            </a:r>
          </a:p>
          <a:p>
            <a:r>
              <a:rPr lang="en-US" dirty="0" err="1"/>
              <a:t>Servidor</a:t>
            </a:r>
            <a:r>
              <a:rPr lang="en-US" dirty="0"/>
              <a:t> Principal &lt;–&gt; </a:t>
            </a:r>
            <a:r>
              <a:rPr lang="en-US" dirty="0" err="1"/>
              <a:t>Servidor</a:t>
            </a:r>
            <a:r>
              <a:rPr lang="en-US" dirty="0"/>
              <a:t> Backup : RMI</a:t>
            </a:r>
          </a:p>
          <a:p>
            <a:r>
              <a:rPr lang="en-US" dirty="0" err="1"/>
              <a:t>Réplicas</a:t>
            </a:r>
            <a:r>
              <a:rPr lang="en-US" dirty="0"/>
              <a:t> </a:t>
            </a:r>
          </a:p>
          <a:p>
            <a:r>
              <a:rPr lang="pt-PT" noProof="1"/>
              <a:t>HeartBeats</a:t>
            </a:r>
          </a:p>
          <a:p>
            <a:r>
              <a:rPr lang="en-US" dirty="0"/>
              <a:t>Batch Files</a:t>
            </a:r>
          </a:p>
          <a:p>
            <a:r>
              <a:rPr lang="en-US" dirty="0"/>
              <a:t>Manual de </a:t>
            </a:r>
            <a:r>
              <a:rPr lang="en-US" dirty="0" err="1"/>
              <a:t>Utilizador</a:t>
            </a:r>
            <a:r>
              <a:rPr lang="en-US" dirty="0"/>
              <a:t> 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47BCD1B-CF28-3DF4-6FC9-56B3C6A7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Distribuida - Bruno 2019132612 | Filipa 2018011698 | Tiago 2020122664</a:t>
            </a:r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215A5AD-31D3-3FAE-6281-28BC35D1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4" descr="Instituto Superior de Engenharia de Coimbra – Wikipédia, a enciclopédia  livre">
            <a:extLst>
              <a:ext uri="{FF2B5EF4-FFF2-40B4-BE49-F238E27FC236}">
                <a16:creationId xmlns:a16="http://schemas.microsoft.com/office/drawing/2014/main" id="{FE5A1549-FCF4-86D8-DA6A-0DC63DECB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9" y="95250"/>
            <a:ext cx="80783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317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EE14D-0891-BFCA-2650-801A853A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Manual de Utilizador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B064309-7A1A-A1C4-1C58-334F05F0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2019132612 | Filipa 2018011698 | Tiago 2020122664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E0CF595-2F2A-922D-E050-DE2FC0CB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4" descr="Instituto Superior de Engenharia de Coimbra – Wikipédia, a enciclopédia  livre">
            <a:extLst>
              <a:ext uri="{FF2B5EF4-FFF2-40B4-BE49-F238E27FC236}">
                <a16:creationId xmlns:a16="http://schemas.microsoft.com/office/drawing/2014/main" id="{6CA94F61-E5C2-9CE9-4857-EE3518335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9" y="95250"/>
            <a:ext cx="80783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55D557FA-74DF-7E6B-CEBA-8A6077AAB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8883" y="647700"/>
            <a:ext cx="7138038" cy="5433060"/>
          </a:xfrm>
        </p:spPr>
        <p:txBody>
          <a:bodyPr>
            <a:normAutofit/>
          </a:bodyPr>
          <a:lstStyle/>
          <a:p>
            <a:pPr lvl="1"/>
            <a:r>
              <a:rPr lang="pt-PT" sz="1400" dirty="0"/>
              <a:t>6 – Verificar Participantes – será inicialmente pedido o ID de evento a verificar e é devolvido uma lista dos participantes do respetivo evento.</a:t>
            </a:r>
          </a:p>
          <a:p>
            <a:pPr lvl="1"/>
            <a:endParaRPr lang="pt-PT" sz="1400" dirty="0"/>
          </a:p>
          <a:p>
            <a:pPr marL="502920" lvl="1" indent="0">
              <a:buNone/>
            </a:pPr>
            <a:endParaRPr lang="pt-PT" sz="1400" dirty="0"/>
          </a:p>
          <a:p>
            <a:pPr lvl="1"/>
            <a:r>
              <a:rPr lang="pt-PT" sz="1400" dirty="0"/>
              <a:t>7 – Gerar CSV dos Participantes</a:t>
            </a:r>
          </a:p>
          <a:p>
            <a:pPr lvl="1"/>
            <a:r>
              <a:rPr lang="pt-PT" sz="1400" dirty="0"/>
              <a:t>8 – Verificar Eventos p/ Participante – será inicialmente pedido o e-mail do utilizador e é devolvido uma lista dos eventos que o utilizador participou.</a:t>
            </a:r>
          </a:p>
          <a:p>
            <a:pPr lvl="1"/>
            <a:endParaRPr lang="pt-PT" sz="1400" dirty="0"/>
          </a:p>
          <a:p>
            <a:pPr marL="502920" lvl="1" indent="0">
              <a:buNone/>
            </a:pPr>
            <a:endParaRPr lang="pt-PT" sz="1400" dirty="0"/>
          </a:p>
          <a:p>
            <a:pPr lvl="1"/>
            <a:r>
              <a:rPr lang="pt-PT" sz="1400" dirty="0"/>
              <a:t>9 – Gerar CSV dos Eventos p/ Participante</a:t>
            </a:r>
          </a:p>
          <a:p>
            <a:pPr lvl="1"/>
            <a:r>
              <a:rPr lang="pt-PT" sz="1400" dirty="0"/>
              <a:t>10 – Remover participação de um Evento - será inicialmente pedido o ID de evento a remover participação e em seguida o e-mail do utilizador a remover. </a:t>
            </a:r>
          </a:p>
          <a:p>
            <a:pPr lvl="1"/>
            <a:r>
              <a:rPr lang="pt-PT" sz="1400" dirty="0"/>
              <a:t>11 – Adicionar participação a um Evento – será inicialmente pedido o ID de evento a adicionar participação e em seguida o e-mail do utilizador a adicionar. </a:t>
            </a:r>
          </a:p>
          <a:p>
            <a:pPr lvl="1"/>
            <a:endParaRPr lang="pt-PT" sz="1400" dirty="0"/>
          </a:p>
          <a:p>
            <a:pPr marL="502920" lvl="1" indent="0">
              <a:buNone/>
            </a:pPr>
            <a:endParaRPr lang="pt-PT" sz="1400" dirty="0"/>
          </a:p>
          <a:p>
            <a:pPr marL="502920" lvl="1" indent="0">
              <a:buNone/>
            </a:pPr>
            <a:endParaRPr lang="pt-PT" sz="1400" dirty="0"/>
          </a:p>
          <a:p>
            <a:pPr lvl="1"/>
            <a:r>
              <a:rPr lang="pt-PT" sz="1400" dirty="0"/>
              <a:t>12 – </a:t>
            </a:r>
            <a:r>
              <a:rPr lang="pt-PT" sz="1400" dirty="0" err="1"/>
              <a:t>Logout</a:t>
            </a:r>
            <a:r>
              <a:rPr lang="pt-PT" sz="1400" dirty="0"/>
              <a:t> – termina sessão do utilizador </a:t>
            </a:r>
            <a:r>
              <a:rPr lang="pt-PT" sz="1400" i="1" dirty="0" err="1"/>
              <a:t>Admin</a:t>
            </a:r>
            <a:r>
              <a:rPr lang="pt-PT" sz="1400" dirty="0"/>
              <a:t>, voltando ao Painel de Login Inicial.</a:t>
            </a:r>
          </a:p>
        </p:txBody>
      </p:sp>
      <p:pic>
        <p:nvPicPr>
          <p:cNvPr id="12" name="Picture 1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3DA3BC3-047C-65D7-C590-9B7E33E8A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591" y="1643836"/>
            <a:ext cx="4420870" cy="4117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6089F4-E97C-D585-E1D6-89424D200A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411" y="2961426"/>
            <a:ext cx="5212080" cy="238212"/>
          </a:xfrm>
          <a:prstGeom prst="rect">
            <a:avLst/>
          </a:prstGeom>
        </p:spPr>
      </p:pic>
      <p:pic>
        <p:nvPicPr>
          <p:cNvPr id="16" name="Picture 15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F747C013-D53E-34E8-3AA8-1C470B2C7E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4182"/>
          <a:stretch/>
        </p:blipFill>
        <p:spPr>
          <a:xfrm>
            <a:off x="4614591" y="4602990"/>
            <a:ext cx="1315753" cy="67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5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EE14D-0891-BFCA-2650-801A853A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Vistas</a:t>
            </a:r>
            <a:br>
              <a:rPr lang="pt-PT" sz="3200" dirty="0"/>
            </a:br>
            <a:r>
              <a:rPr lang="pt-PT" sz="3200" dirty="0"/>
              <a:t>Não</a:t>
            </a:r>
            <a:br>
              <a:rPr lang="pt-PT" sz="3200" dirty="0"/>
            </a:br>
            <a:r>
              <a:rPr lang="pt-PT" sz="3200" dirty="0"/>
              <a:t>Implementadas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B064309-7A1A-A1C4-1C58-334F05F0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2019132612 | Filipa 2018011698 | Tiago 2020122664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E0CF595-2F2A-922D-E050-DE2FC0CB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4" descr="Instituto Superior de Engenharia de Coimbra – Wikipédia, a enciclopédia  livre">
            <a:extLst>
              <a:ext uri="{FF2B5EF4-FFF2-40B4-BE49-F238E27FC236}">
                <a16:creationId xmlns:a16="http://schemas.microsoft.com/office/drawing/2014/main" id="{6CA94F61-E5C2-9CE9-4857-EE3518335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9" y="95250"/>
            <a:ext cx="80783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screenshot of a login and sign up form&#10;&#10;Description automatically generated">
            <a:extLst>
              <a:ext uri="{FF2B5EF4-FFF2-40B4-BE49-F238E27FC236}">
                <a16:creationId xmlns:a16="http://schemas.microsoft.com/office/drawing/2014/main" id="{B256E14B-0E67-6D0F-81A8-9E89F96C1D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" t="7056" r="2868" b="6474"/>
          <a:stretch/>
        </p:blipFill>
        <p:spPr>
          <a:xfrm>
            <a:off x="4374447" y="647702"/>
            <a:ext cx="1896313" cy="1261621"/>
          </a:xfrm>
          <a:prstGeom prst="rect">
            <a:avLst/>
          </a:prstGeom>
        </p:spPr>
      </p:pic>
      <p:pic>
        <p:nvPicPr>
          <p:cNvPr id="13" name="Picture 12" descr="A screenshot of a login form&#10;&#10;Description automatically generated">
            <a:extLst>
              <a:ext uri="{FF2B5EF4-FFF2-40B4-BE49-F238E27FC236}">
                <a16:creationId xmlns:a16="http://schemas.microsoft.com/office/drawing/2014/main" id="{971F5932-C96A-754F-98F7-8FED2D0C02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9" t="5538" r="4288" b="2810"/>
          <a:stretch/>
        </p:blipFill>
        <p:spPr>
          <a:xfrm>
            <a:off x="6472196" y="647701"/>
            <a:ext cx="1875207" cy="1261621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C2320466-6AA8-A0BB-C944-B4DF581131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" t="4596" r="2500" b="6932"/>
          <a:stretch/>
        </p:blipFill>
        <p:spPr>
          <a:xfrm>
            <a:off x="8548839" y="647700"/>
            <a:ext cx="1920027" cy="1261621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F541A060-A33B-1B5D-DCE2-2AB6764A467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" t="4453" r="2609" b="5609"/>
          <a:stretch/>
        </p:blipFill>
        <p:spPr>
          <a:xfrm>
            <a:off x="4374447" y="2046933"/>
            <a:ext cx="1887016" cy="1261621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6EC8E611-B647-610F-BC6C-F1F49722323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" t="2015" r="1530" b="6520"/>
          <a:stretch/>
        </p:blipFill>
        <p:spPr>
          <a:xfrm>
            <a:off x="6472196" y="2026084"/>
            <a:ext cx="1920027" cy="1282470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A0B60D41-8916-A77D-9B9A-AEB0FEDD33D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" t="2342" r="2417" b="5423"/>
          <a:stretch/>
        </p:blipFill>
        <p:spPr>
          <a:xfrm>
            <a:off x="8548839" y="2026085"/>
            <a:ext cx="1920027" cy="1305000"/>
          </a:xfrm>
          <a:prstGeom prst="rect">
            <a:avLst/>
          </a:prstGeom>
        </p:spPr>
      </p:pic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CC414385-0D5D-2D4A-66E9-00FD25124B3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" t="2333" r="2265" b="2285"/>
          <a:stretch/>
        </p:blipFill>
        <p:spPr>
          <a:xfrm>
            <a:off x="4374446" y="3436893"/>
            <a:ext cx="1896313" cy="1269787"/>
          </a:xfrm>
          <a:prstGeom prst="rect">
            <a:avLst/>
          </a:prstGeom>
        </p:spPr>
      </p:pic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AD7B2029-3A6B-8925-55E9-4823F0271D4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t="9389" r="3384" b="6098"/>
          <a:stretch/>
        </p:blipFill>
        <p:spPr>
          <a:xfrm>
            <a:off x="6472197" y="3436893"/>
            <a:ext cx="1930416" cy="1282470"/>
          </a:xfrm>
          <a:prstGeom prst="rect">
            <a:avLst/>
          </a:prstGeom>
        </p:spPr>
      </p:pic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D2F9E89D-F331-7D7E-8517-9C58C4F1C36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" t="6394" r="4807" b="6059"/>
          <a:stretch/>
        </p:blipFill>
        <p:spPr>
          <a:xfrm>
            <a:off x="8548839" y="3430678"/>
            <a:ext cx="1925139" cy="1282470"/>
          </a:xfrm>
          <a:prstGeom prst="rect">
            <a:avLst/>
          </a:prstGeom>
        </p:spPr>
      </p:pic>
      <p:pic>
        <p:nvPicPr>
          <p:cNvPr id="33" name="Picture 3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2CDEFF0-1B23-E8C4-192A-17C27849258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" t="4401" r="2458" b="6882"/>
          <a:stretch/>
        </p:blipFill>
        <p:spPr>
          <a:xfrm>
            <a:off x="6467084" y="4847702"/>
            <a:ext cx="1930249" cy="126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64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End! - One Smile, One Life">
            <a:extLst>
              <a:ext uri="{FF2B5EF4-FFF2-40B4-BE49-F238E27FC236}">
                <a16:creationId xmlns:a16="http://schemas.microsoft.com/office/drawing/2014/main" id="{F884A5AB-86D5-936C-8E45-A489656532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9FFC7DE-918C-35ED-33B7-AD5F3405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Programação Distribuida - Bruno 2019132612 | Filipa 2018011698 | Tiago 2020122664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A0012D6-2068-056E-A72E-9D6FB977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963BAFC-B953-4DB7-B4E9-09BC70913B5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09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48FFA-DA7A-CD28-8D97-9BC5F584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User</a:t>
            </a:r>
            <a:br>
              <a:rPr lang="pt-PT" dirty="0"/>
            </a:br>
            <a:r>
              <a:rPr lang="pt-PT" dirty="0" err="1"/>
              <a:t>Event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5C7F5B-DBA5-E6D6-B0FD-085771B64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Foram criadas estas duas classes para estruturar o tipo de dados do Evento e do </a:t>
            </a:r>
            <a:r>
              <a:rPr lang="pt-PT" dirty="0" err="1"/>
              <a:t>User</a:t>
            </a:r>
            <a:r>
              <a:rPr lang="pt-PT" dirty="0"/>
              <a:t>.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50DCED0-3584-4784-FFB1-AD6E53B1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2019132612 | Filipa 2018011698 | Tiago 2020122664</a:t>
            </a:r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42F506B-637F-B3EE-AF2B-F30CF29A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4" descr="Instituto Superior de Engenharia de Coimbra – Wikipédia, a enciclopédia  livre">
            <a:extLst>
              <a:ext uri="{FF2B5EF4-FFF2-40B4-BE49-F238E27FC236}">
                <a16:creationId xmlns:a16="http://schemas.microsoft.com/office/drawing/2014/main" id="{367E23A9-75F1-7473-DBC5-1305B59C1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9" y="95250"/>
            <a:ext cx="80783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64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52DD7-1D08-BEBE-59DA-7B640A74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Observer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AC4DCD-15DB-22A4-691B-3B6CC0BE7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A classe </a:t>
            </a:r>
            <a:r>
              <a:rPr lang="pt-PT" dirty="0" err="1"/>
              <a:t>Observer</a:t>
            </a:r>
            <a:r>
              <a:rPr lang="pt-PT" dirty="0"/>
              <a:t> representa os Servidores de Backup. </a:t>
            </a:r>
          </a:p>
          <a:p>
            <a:pPr algn="just"/>
            <a:r>
              <a:rPr lang="pt-PT" dirty="0"/>
              <a:t>Conecta-se ao Serviço RMI criado pelo Servidor. </a:t>
            </a:r>
          </a:p>
          <a:p>
            <a:pPr algn="just"/>
            <a:r>
              <a:rPr lang="pt-PT" dirty="0"/>
              <a:t>Faz cópia do ficheiro da base de dados na fase de arranque via RMI.</a:t>
            </a:r>
          </a:p>
          <a:p>
            <a:pPr algn="just"/>
            <a:r>
              <a:rPr lang="pt-BR" dirty="0"/>
              <a:t>Servidor possui diversas funções “notify…” para notificar os backupServers a fazerem a mesma alteração nas suas BD locais. Esta alteração irá percorrer a lista de Observers.</a:t>
            </a:r>
            <a:endParaRPr lang="pt-PT" dirty="0"/>
          </a:p>
          <a:p>
            <a:pPr algn="just"/>
            <a:r>
              <a:rPr lang="pt-PT" dirty="0"/>
              <a:t>Criámos um </a:t>
            </a:r>
            <a:r>
              <a:rPr lang="pt-PT" dirty="0" err="1"/>
              <a:t>HeartbeatHandler</a:t>
            </a:r>
            <a:r>
              <a:rPr lang="pt-PT" dirty="0"/>
              <a:t> (</a:t>
            </a:r>
            <a:r>
              <a:rPr lang="pt-PT" dirty="0" err="1"/>
              <a:t>Thread</a:t>
            </a:r>
            <a:r>
              <a:rPr lang="pt-PT" dirty="0"/>
              <a:t>) sempre que associamos um </a:t>
            </a:r>
            <a:r>
              <a:rPr lang="pt-PT" dirty="0" err="1"/>
              <a:t>Observer</a:t>
            </a:r>
            <a:r>
              <a:rPr lang="pt-PT" dirty="0"/>
              <a:t> à lista de </a:t>
            </a:r>
            <a:r>
              <a:rPr lang="pt-PT" dirty="0" err="1"/>
              <a:t>Observers</a:t>
            </a:r>
            <a:r>
              <a:rPr lang="pt-PT" dirty="0"/>
              <a:t>, variável </a:t>
            </a:r>
            <a:r>
              <a:rPr lang="pt-PT" i="1" dirty="0" err="1"/>
              <a:t>backupServidores</a:t>
            </a:r>
            <a:r>
              <a:rPr lang="pt-PT" dirty="0"/>
              <a:t> na classe Servidor.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E0ABF76-D773-CFF7-EF3E-024ED3C6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2019132612 | Filipa 2018011698 | Tiago 2020122664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2B95757-2B8E-32DC-AF3B-024710B0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4" descr="Instituto Superior de Engenharia de Coimbra – Wikipédia, a enciclopédia  livre">
            <a:extLst>
              <a:ext uri="{FF2B5EF4-FFF2-40B4-BE49-F238E27FC236}">
                <a16:creationId xmlns:a16="http://schemas.microsoft.com/office/drawing/2014/main" id="{D7E36445-447A-177E-BA44-EA84A354B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9" y="95250"/>
            <a:ext cx="80783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80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EC0CC-73AE-BF97-F4E5-B5F8A2AB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8408"/>
            <a:ext cx="2947482" cy="4601183"/>
          </a:xfrm>
        </p:spPr>
        <p:txBody>
          <a:bodyPr>
            <a:normAutofit/>
          </a:bodyPr>
          <a:lstStyle/>
          <a:p>
            <a:r>
              <a:rPr lang="pt-PT" sz="2800" dirty="0"/>
              <a:t>Servidor Principal &lt;-&gt;</a:t>
            </a:r>
            <a:br>
              <a:rPr lang="pt-PT" sz="2800" dirty="0"/>
            </a:br>
            <a:r>
              <a:rPr lang="pt-PT" sz="2800" dirty="0"/>
              <a:t>Cliente</a:t>
            </a:r>
          </a:p>
        </p:txBody>
      </p:sp>
      <p:pic>
        <p:nvPicPr>
          <p:cNvPr id="7" name="Marcador de Posição de Conteúdo 6" descr="Uma imagem com esboço, diagrama, desenho, círculo&#10;&#10;Descrição gerada automaticamente">
            <a:extLst>
              <a:ext uri="{FF2B5EF4-FFF2-40B4-BE49-F238E27FC236}">
                <a16:creationId xmlns:a16="http://schemas.microsoft.com/office/drawing/2014/main" id="{747482EA-CAF0-0B41-DBA0-53FAB8CBF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"/>
          <a:stretch/>
        </p:blipFill>
        <p:spPr>
          <a:xfrm>
            <a:off x="5783344" y="3167329"/>
            <a:ext cx="3810164" cy="2364516"/>
          </a:xfr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89875C7-E54E-1530-9E4F-92E84722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2019132612 | Filipa 2018011698 | Tiago 2020122664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F5E542B-B03F-C540-F8C2-D4B6FFF1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5</a:t>
            </a:fld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0ED26E7-5AF9-7959-D2E6-348B2373FFAF}"/>
              </a:ext>
            </a:extLst>
          </p:cNvPr>
          <p:cNvSpPr txBox="1"/>
          <p:nvPr/>
        </p:nvSpPr>
        <p:spPr>
          <a:xfrm>
            <a:off x="3769569" y="1634939"/>
            <a:ext cx="783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 (corpo)"/>
              </a:rPr>
              <a:t>Esta ligação é feita através do Protocolo TCP onde o servidor fica à espera de uma nova conexão por parte de um ou mais clientes.</a:t>
            </a:r>
          </a:p>
        </p:txBody>
      </p:sp>
      <p:pic>
        <p:nvPicPr>
          <p:cNvPr id="9" name="Picture 2" descr="Diário As Beiras – Instituto de Engenharia de Coimbra e Altice desenvolvem  projetos de investigação">
            <a:extLst>
              <a:ext uri="{FF2B5EF4-FFF2-40B4-BE49-F238E27FC236}">
                <a16:creationId xmlns:a16="http://schemas.microsoft.com/office/drawing/2014/main" id="{25658364-1BE3-3986-354E-1596C4003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" y="0"/>
            <a:ext cx="1568970" cy="82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nstituto Superior de Engenharia de Coimbra – Wikipédia, a enciclopédia  livre">
            <a:extLst>
              <a:ext uri="{FF2B5EF4-FFF2-40B4-BE49-F238E27FC236}">
                <a16:creationId xmlns:a16="http://schemas.microsoft.com/office/drawing/2014/main" id="{49E9D69A-4554-1350-3DEE-E7446654D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9" y="95250"/>
            <a:ext cx="80783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08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C6751-6B36-FC04-6FFA-05F9F119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dirty="0"/>
              <a:t>Servidor Principal </a:t>
            </a:r>
            <a:br>
              <a:rPr lang="pt-PT" sz="2800" dirty="0"/>
            </a:br>
            <a:r>
              <a:rPr lang="pt-PT" sz="2800" dirty="0"/>
              <a:t>&lt;-&gt;</a:t>
            </a:r>
            <a:br>
              <a:rPr lang="pt-PT" sz="2800" dirty="0"/>
            </a:br>
            <a:r>
              <a:rPr lang="pt-PT" sz="2800" dirty="0" err="1"/>
              <a:t>SQLite</a:t>
            </a:r>
            <a:endParaRPr lang="pt-PT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5EF584-89F9-682C-1BA8-9AB7134B7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50"/>
          <a:stretch/>
        </p:blipFill>
        <p:spPr bwMode="auto">
          <a:xfrm>
            <a:off x="8350783" y="750430"/>
            <a:ext cx="3067772" cy="267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D1629F-BADD-C488-650A-AFB014123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320" y="3424428"/>
            <a:ext cx="7427382" cy="2106730"/>
          </a:xfrm>
        </p:spPr>
        <p:txBody>
          <a:bodyPr>
            <a:normAutofit/>
          </a:bodyPr>
          <a:lstStyle/>
          <a:p>
            <a:pPr marL="0" algn="just">
              <a:lnSpc>
                <a:spcPct val="100000"/>
              </a:lnSpc>
              <a:spcBef>
                <a:spcPts val="0"/>
              </a:spcBef>
            </a:pPr>
            <a:r>
              <a:rPr lang="pt-PT" dirty="0"/>
              <a:t>Sempre que o Servidor Principal executa um ação CRUD na sua base de dados, e partindo do principio que a versão é a mesma, os servidores backup executam as mesmas funções atualizando cada uma das suas base de dados Réplicas.</a:t>
            </a:r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C15914B-E623-C80D-CF11-2DAD5060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2019132612 | Filipa 2018011698 | Tiago 2020122664</a:t>
            </a:r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CA173DD-1A8D-C376-B248-83CBFE07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4" descr="Instituto Superior de Engenharia de Coimbra – Wikipédia, a enciclopédia  livre">
            <a:extLst>
              <a:ext uri="{FF2B5EF4-FFF2-40B4-BE49-F238E27FC236}">
                <a16:creationId xmlns:a16="http://schemas.microsoft.com/office/drawing/2014/main" id="{9DBE1076-1BD6-5B02-0261-75B518073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9" y="95250"/>
            <a:ext cx="80783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F34A904-A34A-FFE0-A68D-41046D395679}"/>
              </a:ext>
            </a:extLst>
          </p:cNvPr>
          <p:cNvSpPr txBox="1"/>
          <p:nvPr/>
        </p:nvSpPr>
        <p:spPr>
          <a:xfrm>
            <a:off x="3766320" y="1123837"/>
            <a:ext cx="444430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just" defTabSz="914400"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– Classe para acesso à Base de Dados</a:t>
            </a:r>
          </a:p>
          <a:p>
            <a:pPr indent="-182880" algn="just" defTabSz="914400"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PT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Stmt</a:t>
            </a:r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pt-PT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Statement</a:t>
            </a:r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o protocolo usado pelo JDBC para fazer </a:t>
            </a:r>
            <a:r>
              <a:rPr lang="pt-PT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queries</a:t>
            </a:r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à base de dados. </a:t>
            </a:r>
          </a:p>
          <a:p>
            <a:pPr indent="-182880" algn="just" defTabSz="914400"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PT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Reentrantlock</a:t>
            </a:r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Garante que o servidor fique bloqueado no acesso à base de dados, semelhante a um </a:t>
            </a:r>
            <a:r>
              <a:rPr lang="pt-PT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Mutex</a:t>
            </a:r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0049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8B396-1227-8AB7-FE85-F12D6EFD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Cliente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0BC7BF-0283-8A89-101F-0117F7A18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No programa Cliente existem duas </a:t>
            </a:r>
            <a:r>
              <a:rPr lang="pt-PT" dirty="0" err="1"/>
              <a:t>threads</a:t>
            </a:r>
            <a:r>
              <a:rPr lang="pt-PT" dirty="0"/>
              <a:t>, uma de receção de pedidos, outra de envio (</a:t>
            </a:r>
            <a:r>
              <a:rPr lang="pt-PT" dirty="0" err="1"/>
              <a:t>pout</a:t>
            </a:r>
            <a:r>
              <a:rPr lang="pt-PT" dirty="0"/>
              <a:t> – </a:t>
            </a:r>
            <a:r>
              <a:rPr lang="pt-PT" dirty="0" err="1"/>
              <a:t>PrintStream</a:t>
            </a:r>
            <a:r>
              <a:rPr lang="pt-PT" dirty="0"/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DFBF8FF-F5E6-8F52-57F8-F77187E9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2019132612 | Filipa 2018011698 | Tiago 2020122664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EA1D426-9F6B-7D40-C05F-A6FA7E94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4" descr="Instituto Superior de Engenharia de Coimbra – Wikipédia, a enciclopédia  livre">
            <a:extLst>
              <a:ext uri="{FF2B5EF4-FFF2-40B4-BE49-F238E27FC236}">
                <a16:creationId xmlns:a16="http://schemas.microsoft.com/office/drawing/2014/main" id="{73366F6A-8F41-2A12-CFFD-6623854C2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9" y="95250"/>
            <a:ext cx="80783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914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972BF-D66D-0A30-AA63-6CEE7794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Heartbeats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45D63E-0DEF-1D7E-738B-61790ACE5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 servidor envia aos Servidores de Backup, a cada 10 segundos, um </a:t>
            </a:r>
            <a:r>
              <a:rPr lang="pt-PT" dirty="0" err="1"/>
              <a:t>heartbeat</a:t>
            </a:r>
            <a:r>
              <a:rPr lang="pt-PT" dirty="0"/>
              <a:t>, que inclui a informação seguinte: porto de escuta do </a:t>
            </a:r>
            <a:r>
              <a:rPr lang="pt-PT" dirty="0" err="1"/>
              <a:t>registry</a:t>
            </a:r>
            <a:r>
              <a:rPr lang="pt-PT" dirty="0"/>
              <a:t>, nome do registo do seu serviço RMI no </a:t>
            </a:r>
            <a:r>
              <a:rPr lang="pt-PT" dirty="0" err="1"/>
              <a:t>registry</a:t>
            </a:r>
            <a:r>
              <a:rPr lang="pt-PT" dirty="0"/>
              <a:t> local e número de versão da base dados local. </a:t>
            </a:r>
          </a:p>
          <a:p>
            <a:r>
              <a:rPr lang="pt-PT" dirty="0"/>
              <a:t>Aquando de novas atualizações, é também enviado um </a:t>
            </a:r>
            <a:r>
              <a:rPr lang="pt-PT" dirty="0" err="1"/>
              <a:t>Heartbeat</a:t>
            </a:r>
            <a:r>
              <a:rPr lang="pt-PT" dirty="0"/>
              <a:t> com esta informação. 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450C2A6-D2AC-9FC6-982A-A66507BE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2019132612 | Filipa 2018011698 | Tiago 2020122664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11B3757-7396-6EB1-1ECE-738EE64D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4" descr="Instituto Superior de Engenharia de Coimbra – Wikipédia, a enciclopédia  livre">
            <a:extLst>
              <a:ext uri="{FF2B5EF4-FFF2-40B4-BE49-F238E27FC236}">
                <a16:creationId xmlns:a16="http://schemas.microsoft.com/office/drawing/2014/main" id="{255CB595-8840-FB18-D5B5-BAF3A0EA9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9" y="95250"/>
            <a:ext cx="80783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03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BC24F-E4F0-B570-4943-E2E1895F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000" dirty="0"/>
              <a:t>Servidor principal </a:t>
            </a:r>
            <a:br>
              <a:rPr lang="pt-PT" sz="2000" dirty="0"/>
            </a:br>
            <a:r>
              <a:rPr lang="pt-PT" sz="2000" dirty="0"/>
              <a:t>&lt;–&gt;</a:t>
            </a:r>
            <a:br>
              <a:rPr lang="pt-PT" sz="2000" dirty="0"/>
            </a:br>
            <a:r>
              <a:rPr lang="pt-PT" sz="2000" dirty="0"/>
              <a:t>Servidor Backup</a:t>
            </a:r>
            <a:br>
              <a:rPr lang="pt-PT" sz="2000" dirty="0"/>
            </a:br>
            <a:r>
              <a:rPr lang="pt-PT" sz="2000" b="1" dirty="0" err="1"/>
              <a:t>Multicast</a:t>
            </a:r>
            <a:endParaRPr lang="pt-PT" sz="2000" b="1" dirty="0"/>
          </a:p>
        </p:txBody>
      </p:sp>
      <p:pic>
        <p:nvPicPr>
          <p:cNvPr id="7" name="Marcador de Posição de Conteúdo 6" descr="Uma imagem com captura de ecrã, diagrama, file, Tipo de letra&#10;&#10;Descrição gerada automaticamente">
            <a:extLst>
              <a:ext uri="{FF2B5EF4-FFF2-40B4-BE49-F238E27FC236}">
                <a16:creationId xmlns:a16="http://schemas.microsoft.com/office/drawing/2014/main" id="{BF18FBF8-B9BB-0CFA-2CA0-7E8F1D71F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" t="15985" r="19589" b="22281"/>
          <a:stretch/>
        </p:blipFill>
        <p:spPr>
          <a:xfrm>
            <a:off x="5220875" y="3249816"/>
            <a:ext cx="3840480" cy="1856232"/>
          </a:xfr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49E58DE-18A3-BA6E-FE32-7FDD1CC3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2019132612 | Filipa 2018011698 | Tiago 2020122664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414FCCC-3272-7324-20DC-93941C2A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9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F7DC300-8BD6-877B-0FBA-16246BD41D82}"/>
              </a:ext>
            </a:extLst>
          </p:cNvPr>
          <p:cNvSpPr txBox="1"/>
          <p:nvPr/>
        </p:nvSpPr>
        <p:spPr>
          <a:xfrm>
            <a:off x="3869268" y="1342219"/>
            <a:ext cx="6543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</a:t>
            </a:r>
            <a:r>
              <a:rPr lang="pt-PT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MultiCast</a:t>
            </a:r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usado para o envio de </a:t>
            </a:r>
            <a:r>
              <a:rPr lang="pt-PT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HeartBeats</a:t>
            </a:r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servidor principal para os </a:t>
            </a:r>
            <a:r>
              <a:rPr lang="pt-PT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Observer</a:t>
            </a:r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(Servidores de Backup) que estiverem listados. </a:t>
            </a:r>
          </a:p>
        </p:txBody>
      </p:sp>
      <p:pic>
        <p:nvPicPr>
          <p:cNvPr id="6" name="Picture 4" descr="Instituto Superior de Engenharia de Coimbra – Wikipédia, a enciclopédia  livre">
            <a:extLst>
              <a:ext uri="{FF2B5EF4-FFF2-40B4-BE49-F238E27FC236}">
                <a16:creationId xmlns:a16="http://schemas.microsoft.com/office/drawing/2014/main" id="{ECA623B8-D159-502B-3C36-A59D0CE4F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9" y="95250"/>
            <a:ext cx="80783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962725"/>
      </p:ext>
    </p:extLst>
  </p:cSld>
  <p:clrMapOvr>
    <a:masterClrMapping/>
  </p:clrMapOvr>
</p:sld>
</file>

<file path=ppt/theme/theme1.xml><?xml version="1.0" encoding="utf-8"?>
<a:theme xmlns:a="http://schemas.openxmlformats.org/drawingml/2006/main" name="Moldura">
  <a:themeElements>
    <a:clrScheme name="Personalizado 1">
      <a:dk1>
        <a:srgbClr val="2A2A2A"/>
      </a:dk1>
      <a:lt1>
        <a:srgbClr val="FFFFFF"/>
      </a:lt1>
      <a:dk2>
        <a:srgbClr val="545454"/>
      </a:dk2>
      <a:lt2>
        <a:srgbClr val="7F7F7F"/>
      </a:lt2>
      <a:accent1>
        <a:srgbClr val="9E0000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oldur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ld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TM03457475[[fn=Moldura]]</Template>
  <TotalTime>483</TotalTime>
  <Words>1316</Words>
  <Application>Microsoft Macintosh PowerPoint</Application>
  <PresentationFormat>Widescreen</PresentationFormat>
  <Paragraphs>153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Corbel</vt:lpstr>
      <vt:lpstr>Corbel (corpo)</vt:lpstr>
      <vt:lpstr>Wingdings 2</vt:lpstr>
      <vt:lpstr>Moldura</vt:lpstr>
      <vt:lpstr>Trabalho Prático – Meta 1 Programação Distribuída</vt:lpstr>
      <vt:lpstr>Índice</vt:lpstr>
      <vt:lpstr>User Event</vt:lpstr>
      <vt:lpstr>Observer</vt:lpstr>
      <vt:lpstr>Servidor Principal &lt;-&gt; Cliente</vt:lpstr>
      <vt:lpstr>Servidor Principal  &lt;-&gt; SQLite</vt:lpstr>
      <vt:lpstr>Cliente</vt:lpstr>
      <vt:lpstr>Heartbeats</vt:lpstr>
      <vt:lpstr>Servidor principal  &lt;–&gt; Servidor Backup Multicast</vt:lpstr>
      <vt:lpstr>Servidor principal – Servidor Backup : RMI</vt:lpstr>
      <vt:lpstr>Servidor Backup</vt:lpstr>
      <vt:lpstr>Batch Files</vt:lpstr>
      <vt:lpstr>Manual de Utilizador</vt:lpstr>
      <vt:lpstr>Manual de Utilizador</vt:lpstr>
      <vt:lpstr>Manual de Utilizador</vt:lpstr>
      <vt:lpstr>Manual de Utilizador</vt:lpstr>
      <vt:lpstr>Manual de Utilizador</vt:lpstr>
      <vt:lpstr>Manual de Utilizador</vt:lpstr>
      <vt:lpstr>Manual de Utilizador</vt:lpstr>
      <vt:lpstr>Manual de Utilizador</vt:lpstr>
      <vt:lpstr>Vistas Não Implementadas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– Meta 1</dc:title>
  <dc:creator>Filipa Tatiana Espinha Morgado Pimentel</dc:creator>
  <cp:lastModifiedBy>Tiago Figueiredo</cp:lastModifiedBy>
  <cp:revision>13</cp:revision>
  <dcterms:created xsi:type="dcterms:W3CDTF">2023-11-26T01:18:25Z</dcterms:created>
  <dcterms:modified xsi:type="dcterms:W3CDTF">2023-11-27T01:41:45Z</dcterms:modified>
</cp:coreProperties>
</file>