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6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5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13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2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9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0E3E0-6B59-4FD8-AEDD-9E53307F786E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2F552-3B54-4E80-892D-57E838C8C789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Recap SW5	- RTOS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Kilian </a:t>
            </a:r>
            <a:r>
              <a:rPr lang="en-CA" dirty="0" err="1"/>
              <a:t>Ineichen</a:t>
            </a:r>
            <a:r>
              <a:rPr lang="en-CA" dirty="0"/>
              <a:t> und Silvano Stecher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2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Kernel </a:t>
            </a:r>
            <a:r>
              <a:rPr lang="de-CH" b="1" dirty="0" err="1"/>
              <a:t>and</a:t>
            </a:r>
            <a:r>
              <a:rPr lang="de-CH" b="1" dirty="0"/>
              <a:t> Interrupts</a:t>
            </a:r>
          </a:p>
          <a:p>
            <a:pPr lvl="1"/>
            <a:r>
              <a:rPr lang="de-CH" b="1" dirty="0"/>
              <a:t>Tick Interrupt</a:t>
            </a:r>
            <a:r>
              <a:rPr lang="de-CH" dirty="0"/>
              <a:t>: </a:t>
            </a:r>
            <a:r>
              <a:rPr lang="de-CH" dirty="0" err="1"/>
              <a:t>SysTick</a:t>
            </a:r>
            <a:endParaRPr lang="de-CH" dirty="0"/>
          </a:p>
          <a:p>
            <a:pPr lvl="1"/>
            <a:r>
              <a:rPr lang="de-CH" b="1" dirty="0"/>
              <a:t>Software Interrupt</a:t>
            </a:r>
            <a:r>
              <a:rPr lang="de-CH" dirty="0"/>
              <a:t>: </a:t>
            </a:r>
            <a:r>
              <a:rPr lang="de-CH" dirty="0" err="1"/>
              <a:t>SVCall</a:t>
            </a:r>
            <a:r>
              <a:rPr lang="de-CH" dirty="0"/>
              <a:t>, </a:t>
            </a:r>
            <a:r>
              <a:rPr lang="de-CH" dirty="0" err="1"/>
              <a:t>PendableSrvReq</a:t>
            </a:r>
            <a:endParaRPr lang="de-CH" dirty="0"/>
          </a:p>
          <a:p>
            <a:pPr lvl="1"/>
            <a:r>
              <a:rPr lang="de-CH" dirty="0"/>
              <a:t>Other </a:t>
            </a:r>
            <a:r>
              <a:rPr lang="de-CH" dirty="0" err="1"/>
              <a:t>interrupts</a:t>
            </a:r>
            <a:r>
              <a:rPr lang="de-CH" dirty="0"/>
              <a:t>: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control</a:t>
            </a:r>
            <a:endParaRPr lang="de-CH" dirty="0"/>
          </a:p>
          <a:p>
            <a:pPr lvl="1"/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call RTOS API from ISR</a:t>
            </a:r>
            <a:endParaRPr lang="de-CH" dirty="0"/>
          </a:p>
          <a:p>
            <a:pPr lvl="1"/>
            <a:r>
              <a:rPr lang="en-US" dirty="0"/>
              <a:t>using PRIMASK to mask interrupts</a:t>
            </a:r>
          </a:p>
          <a:p>
            <a:pPr marL="201168" lvl="1" indent="0">
              <a:buNone/>
            </a:pPr>
            <a:r>
              <a:rPr lang="en-US" dirty="0"/>
              <a:t>    </a:t>
            </a:r>
            <a:r>
              <a:rPr lang="en-US" dirty="0" err="1"/>
              <a:t>configMAX_SYSCALL_INTERRUPT_PRIORITY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376" y="1786427"/>
            <a:ext cx="6444325" cy="34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scheduler</a:t>
            </a:r>
            <a:r>
              <a:rPr lang="de-CH" dirty="0"/>
              <a:t> ( </a:t>
            </a:r>
            <a:r>
              <a:rPr lang="de-CH" dirty="0" err="1"/>
              <a:t>Init</a:t>
            </a:r>
            <a:r>
              <a:rPr lang="de-CH" dirty="0"/>
              <a:t> -&gt; </a:t>
            </a:r>
            <a:r>
              <a:rPr lang="de-CH" dirty="0" err="1"/>
              <a:t>Running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Creates</a:t>
            </a:r>
            <a:r>
              <a:rPr lang="de-CH" dirty="0"/>
              <a:t> IDLE </a:t>
            </a:r>
            <a:r>
              <a:rPr lang="de-CH" dirty="0" err="1"/>
              <a:t>task</a:t>
            </a:r>
            <a:r>
              <a:rPr lang="de-CH" dirty="0"/>
              <a:t> (</a:t>
            </a:r>
            <a:r>
              <a:rPr lang="de-CH" dirty="0" err="1"/>
              <a:t>configMINIMAL_STACK_SIZE</a:t>
            </a:r>
            <a:r>
              <a:rPr lang="de-CH" dirty="0"/>
              <a:t>, </a:t>
            </a:r>
            <a:r>
              <a:rPr lang="de-CH" dirty="0" err="1"/>
              <a:t>tskIDLE_PRIORITY</a:t>
            </a:r>
            <a:r>
              <a:rPr lang="de-CH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the highest priority task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9800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4603886"/>
            <a:ext cx="9867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Active to Suspended state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Puts the kernel from Suspended to Active state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0965"/>
            <a:ext cx="9867900" cy="7143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6428"/>
            <a:ext cx="987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Kernel Control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12" y="2094996"/>
            <a:ext cx="5181600" cy="9334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12" y="3250831"/>
            <a:ext cx="5876925" cy="82867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67612" y="43487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err="1"/>
              <a:t>taskYield</a:t>
            </a:r>
            <a:endParaRPr lang="de-CH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Forces a context switch with Software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Required for cooperative multitasking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813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/>
              <a:t>Preemptive</a:t>
            </a:r>
            <a:r>
              <a:rPr lang="de-CH" b="1" dirty="0"/>
              <a:t> </a:t>
            </a:r>
            <a:r>
              <a:rPr lang="de-CH" b="1" dirty="0" err="1"/>
              <a:t>Scheduling</a:t>
            </a:r>
            <a:endParaRPr lang="de-CH" b="1" dirty="0"/>
          </a:p>
          <a:p>
            <a:r>
              <a:rPr lang="en-US" dirty="0"/>
              <a:t>Always run the highest-priority ready task</a:t>
            </a:r>
          </a:p>
          <a:p>
            <a:r>
              <a:rPr lang="en-US" dirty="0"/>
              <a:t>Multiple tasks with the same priority: time-slicing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3" y="3542429"/>
            <a:ext cx="7752828" cy="23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vTaskDelay</a:t>
            </a:r>
            <a:r>
              <a:rPr lang="en-US" dirty="0"/>
              <a:t>() it will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971" y="1792322"/>
            <a:ext cx="4167104" cy="44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 </a:t>
            </a:r>
            <a:r>
              <a:rPr lang="de-CH" dirty="0" err="1"/>
              <a:t>creation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6" y="1737361"/>
            <a:ext cx="9104649" cy="38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Task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7" y="1676501"/>
            <a:ext cx="10450306" cy="28469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72423"/>
            <a:ext cx="9944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PREN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wieso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OS </a:t>
            </a:r>
            <a:r>
              <a:rPr lang="en-CA" dirty="0" err="1">
                <a:sym typeface="Wingdings" panose="05000000000000000000" pitchFamily="2" charset="2"/>
              </a:rPr>
              <a:t>oder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wiso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sollte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ein</a:t>
            </a:r>
            <a:r>
              <a:rPr lang="en-CA" dirty="0">
                <a:sym typeface="Wingdings" panose="05000000000000000000" pitchFamily="2" charset="2"/>
              </a:rPr>
              <a:t> RTOS </a:t>
            </a:r>
            <a:r>
              <a:rPr lang="en-CA" dirty="0" err="1">
                <a:sym typeface="Wingdings" panose="05000000000000000000" pitchFamily="2" charset="2"/>
              </a:rPr>
              <a:t>verwendet</a:t>
            </a:r>
            <a:r>
              <a:rPr lang="en-CA" dirty="0">
                <a:sym typeface="Wingdings" panose="05000000000000000000" pitchFamily="2" charset="2"/>
              </a:rPr>
              <a:t> warden? Was </a:t>
            </a:r>
            <a:r>
              <a:rPr lang="en-CA" dirty="0" err="1">
                <a:sym typeface="Wingdings" panose="05000000000000000000" pitchFamily="2" charset="2"/>
              </a:rPr>
              <a:t>spricht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dagegen</a:t>
            </a:r>
            <a:r>
              <a:rPr lang="en-CA" dirty="0">
                <a:sym typeface="Wingdings" panose="05000000000000000000" pitchFamily="2" charset="2"/>
              </a:rPr>
              <a:t> was </a:t>
            </a:r>
            <a:r>
              <a:rPr lang="en-CA" dirty="0" err="1">
                <a:sym typeface="Wingdings" panose="05000000000000000000" pitchFamily="2" charset="2"/>
              </a:rPr>
              <a:t>dafür</a:t>
            </a:r>
            <a:r>
              <a:rPr lang="en-CA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What is </a:t>
            </a:r>
            <a:r>
              <a:rPr lang="de-CH" dirty="0" err="1"/>
              <a:t>Preemptive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r>
              <a:rPr lang="de-CH" dirty="0"/>
              <a:t>?</a:t>
            </a:r>
          </a:p>
          <a:p>
            <a:pPr marL="0" indent="0">
              <a:buNone/>
            </a:pPr>
            <a:r>
              <a:rPr lang="en-US" dirty="0"/>
              <a:t>Multiple tasks with the same priority: time-slicing</a:t>
            </a:r>
          </a:p>
          <a:p>
            <a:pPr marL="0" indent="0">
              <a:buNone/>
            </a:pPr>
            <a:r>
              <a:rPr lang="en-US" dirty="0"/>
              <a:t>Always run the highest-priority ready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125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force a context switch ( switch Task )?</a:t>
            </a:r>
          </a:p>
          <a:p>
            <a:r>
              <a:rPr lang="en-US"/>
              <a:t>t</a:t>
            </a:r>
            <a:r>
              <a:rPr lang="en-US"/>
              <a:t>askYield</a:t>
            </a:r>
            <a:endParaRPr lang="en-US" dirty="0"/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50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Wieso</a:t>
            </a:r>
            <a:r>
              <a:rPr lang="en-CA" dirty="0"/>
              <a:t> RTOS?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Synchronisation</a:t>
            </a:r>
          </a:p>
          <a:p>
            <a:r>
              <a:rPr lang="en-CA" dirty="0" err="1"/>
              <a:t>Quasigleichzeitig</a:t>
            </a:r>
            <a:r>
              <a:rPr lang="en-CA" dirty="0"/>
              <a:t> </a:t>
            </a:r>
          </a:p>
          <a:p>
            <a:r>
              <a:rPr lang="en-CA" dirty="0" err="1"/>
              <a:t>Hardwarenahe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bessere</a:t>
            </a:r>
            <a:r>
              <a:rPr lang="en-CA" dirty="0">
                <a:sym typeface="Wingdings" panose="05000000000000000000" pitchFamily="2" charset="2"/>
              </a:rPr>
              <a:t> Performance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OS </a:t>
            </a:r>
            <a:r>
              <a:rPr lang="en-CA" dirty="0" err="1">
                <a:sym typeface="Wingdings" panose="05000000000000000000" pitchFamily="2" charset="2"/>
              </a:rPr>
              <a:t>würde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Treiber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benötigen</a:t>
            </a:r>
            <a:endParaRPr lang="en-CA" dirty="0">
              <a:sym typeface="Wingdings" panose="05000000000000000000" pitchFamily="2" charset="2"/>
            </a:endParaRPr>
          </a:p>
          <a:p>
            <a:pPr lvl="1"/>
            <a:r>
              <a:rPr lang="en-CA" dirty="0">
                <a:sym typeface="Wingdings" panose="05000000000000000000" pitchFamily="2" charset="2"/>
              </a:rPr>
              <a:t>RTOS </a:t>
            </a:r>
            <a:r>
              <a:rPr lang="en-CA" dirty="0" err="1">
                <a:sym typeface="Wingdings" panose="05000000000000000000" pitchFamily="2" charset="2"/>
              </a:rPr>
              <a:t>direkt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mit</a:t>
            </a:r>
            <a:r>
              <a:rPr lang="en-CA" dirty="0">
                <a:sym typeface="Wingdings" panose="05000000000000000000" pitchFamily="2" charset="2"/>
              </a:rPr>
              <a:t> Hardware</a:t>
            </a:r>
          </a:p>
          <a:p>
            <a:r>
              <a:rPr lang="en-CA" dirty="0">
                <a:sym typeface="Wingdings" panose="05000000000000000000" pitchFamily="2" charset="2"/>
              </a:rPr>
              <a:t>Low Power und </a:t>
            </a:r>
            <a:r>
              <a:rPr lang="en-CA" dirty="0" err="1">
                <a:sym typeface="Wingdings" panose="05000000000000000000" pitchFamily="2" charset="2"/>
              </a:rPr>
              <a:t>geringe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dirty="0" err="1">
                <a:sym typeface="Wingdings" panose="05000000000000000000" pitchFamily="2" charset="2"/>
              </a:rPr>
              <a:t>Bootzeit</a:t>
            </a:r>
            <a:endParaRPr lang="en-CA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71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Scheduler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20" y="2036024"/>
            <a:ext cx="8505317" cy="38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RTOS Kernel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691" y="2007271"/>
            <a:ext cx="7784263" cy="38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OS Process States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49" y="1690688"/>
            <a:ext cx="7390823" cy="41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Open Source, </a:t>
            </a:r>
            <a:r>
              <a:rPr lang="de-CH" dirty="0" err="1"/>
              <a:t>free</a:t>
            </a:r>
            <a:r>
              <a:rPr lang="de-CH" dirty="0"/>
              <a:t>-</a:t>
            </a:r>
            <a:r>
              <a:rPr lang="de-CH" dirty="0" err="1"/>
              <a:t>of</a:t>
            </a:r>
            <a:r>
              <a:rPr lang="de-CH" dirty="0"/>
              <a:t>-charge</a:t>
            </a:r>
          </a:p>
          <a:p>
            <a:pPr lvl="1"/>
            <a:r>
              <a:rPr lang="de-CH" b="1" dirty="0" err="1"/>
              <a:t>OpenRTOS</a:t>
            </a:r>
            <a:r>
              <a:rPr lang="de-CH" dirty="0"/>
              <a:t>: </a:t>
            </a:r>
            <a:r>
              <a:rPr lang="de-CH" dirty="0" err="1"/>
              <a:t>commercial</a:t>
            </a:r>
            <a:r>
              <a:rPr lang="de-CH" dirty="0"/>
              <a:t> </a:t>
            </a:r>
            <a:r>
              <a:rPr lang="de-CH" dirty="0" err="1"/>
              <a:t>supported</a:t>
            </a:r>
            <a:r>
              <a:rPr lang="de-CH" dirty="0"/>
              <a:t> </a:t>
            </a:r>
            <a:r>
              <a:rPr lang="de-CH" dirty="0" err="1"/>
              <a:t>version</a:t>
            </a:r>
            <a:endParaRPr lang="de-CH" dirty="0"/>
          </a:p>
          <a:p>
            <a:pPr lvl="1"/>
            <a:r>
              <a:rPr lang="en-US" b="1" dirty="0" err="1"/>
              <a:t>SafeRTOS</a:t>
            </a:r>
            <a:r>
              <a:rPr lang="en-US" dirty="0"/>
              <a:t>: special version dedicated to safety critical </a:t>
            </a:r>
            <a:r>
              <a:rPr lang="de-CH" dirty="0" err="1"/>
              <a:t>systems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 err="1"/>
              <a:t>Processor</a:t>
            </a:r>
            <a:r>
              <a:rPr lang="de-CH" dirty="0"/>
              <a:t> Expert </a:t>
            </a:r>
            <a:r>
              <a:rPr lang="de-CH" dirty="0" err="1"/>
              <a:t>component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99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endParaRPr lang="en-US" dirty="0"/>
          </a:p>
          <a:p>
            <a:pPr lvl="1"/>
            <a:r>
              <a:rPr lang="en-US" dirty="0"/>
              <a:t>Small Kernel, </a:t>
            </a:r>
            <a:r>
              <a:rPr lang="en-US" b="1" dirty="0"/>
              <a:t>implemented in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Preemptive or cooperative scheduler mode (at compile </a:t>
            </a:r>
            <a:r>
              <a:rPr lang="de-CH" dirty="0"/>
              <a:t>time)</a:t>
            </a:r>
          </a:p>
          <a:p>
            <a:pPr lvl="1"/>
            <a:endParaRPr lang="de-CH" dirty="0"/>
          </a:p>
          <a:p>
            <a:pPr lvl="1"/>
            <a:r>
              <a:rPr lang="en-US" dirty="0"/>
              <a:t>Kernel only needs </a:t>
            </a:r>
            <a:r>
              <a:rPr lang="en-US" b="1" dirty="0"/>
              <a:t>tick interrupt </a:t>
            </a:r>
            <a:r>
              <a:rPr lang="en-US" dirty="0"/>
              <a:t>and </a:t>
            </a:r>
            <a:r>
              <a:rPr lang="en-US" b="1" dirty="0"/>
              <a:t>software interrupt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’Ticks’ provide time base for RTOS (Typically 10 </a:t>
            </a:r>
            <a:r>
              <a:rPr lang="en-US" dirty="0" err="1"/>
              <a:t>ms</a:t>
            </a:r>
            <a:r>
              <a:rPr lang="en-US" dirty="0"/>
              <a:t> or 1 </a:t>
            </a:r>
            <a:r>
              <a:rPr lang="en-US" dirty="0" err="1"/>
              <a:t>ms</a:t>
            </a:r>
            <a:r>
              <a:rPr lang="en-US" dirty="0"/>
              <a:t> tick period)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RTOS creates and runs in IDLE task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Tasks</a:t>
            </a:r>
          </a:p>
          <a:p>
            <a:pPr lvl="1"/>
            <a:r>
              <a:rPr lang="en-US" dirty="0"/>
              <a:t>Tasks are running with stack in the ’heap’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Tasks are (usually) staying in an endless loop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Software interrupt used to switch task context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7489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FreeRTOS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6" y="2182745"/>
            <a:ext cx="3232035" cy="32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898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302</Words>
  <Application>Microsoft Office PowerPoint</Application>
  <PresentationFormat>Breitbild</PresentationFormat>
  <Paragraphs>89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Rückblick</vt:lpstr>
      <vt:lpstr>Recap SW5 - RTOS</vt:lpstr>
      <vt:lpstr>Wieso RTOS?</vt:lpstr>
      <vt:lpstr>Scheduler</vt:lpstr>
      <vt:lpstr>RTOS Kernel</vt:lpstr>
      <vt:lpstr>OS Process States</vt:lpstr>
      <vt:lpstr>FreeRTOS  Introduction</vt:lpstr>
      <vt:lpstr>FreeRTOS  Architecture</vt:lpstr>
      <vt:lpstr>FreeRTOS  Architecture</vt:lpstr>
      <vt:lpstr>FreeRTOS  Architecture</vt:lpstr>
      <vt:lpstr>FreeRTOS  Architecture</vt:lpstr>
      <vt:lpstr>FreeRTOS  Kernel Control </vt:lpstr>
      <vt:lpstr>FreeRTOS  Kernel Control </vt:lpstr>
      <vt:lpstr>FreeRTOS  Kernel Control </vt:lpstr>
      <vt:lpstr>FreeRTOS  Tasks</vt:lpstr>
      <vt:lpstr>FreeRTOS  Tasks</vt:lpstr>
      <vt:lpstr>FreeRTOS  Task creation</vt:lpstr>
      <vt:lpstr>FreeRTOS  Task</vt:lpstr>
      <vt:lpstr>Questions: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Silvano Stecher</dc:creator>
  <cp:lastModifiedBy>Kilian</cp:lastModifiedBy>
  <cp:revision>16</cp:revision>
  <dcterms:created xsi:type="dcterms:W3CDTF">2016-10-20T14:13:35Z</dcterms:created>
  <dcterms:modified xsi:type="dcterms:W3CDTF">2016-10-24T17:12:13Z</dcterms:modified>
</cp:coreProperties>
</file>