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6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24E82-8379-4655-9D6C-F4638CD4F191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70B2C-B641-40EB-B295-6B68783F7E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117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Wir</a:t>
            </a:r>
            <a:r>
              <a:rPr lang="en-CA" dirty="0"/>
              <a:t> </a:t>
            </a:r>
            <a:r>
              <a:rPr lang="en-CA" dirty="0" err="1"/>
              <a:t>nehmen</a:t>
            </a:r>
            <a:r>
              <a:rPr lang="en-CA" dirty="0"/>
              <a:t> </a:t>
            </a:r>
            <a:r>
              <a:rPr lang="en-CA" dirty="0" err="1"/>
              <a:t>es</a:t>
            </a:r>
            <a:r>
              <a:rPr lang="en-CA" dirty="0"/>
              <a:t> </a:t>
            </a:r>
            <a:r>
              <a:rPr lang="en-CA" dirty="0" err="1"/>
              <a:t>als</a:t>
            </a:r>
            <a:r>
              <a:rPr lang="en-CA" baseline="0" dirty="0"/>
              <a:t> fast </a:t>
            </a:r>
            <a:r>
              <a:rPr lang="en-CA" baseline="0" dirty="0" err="1"/>
              <a:t>gleichzeitig</a:t>
            </a:r>
            <a:r>
              <a:rPr lang="en-CA" baseline="0" dirty="0"/>
              <a:t> </a:t>
            </a:r>
            <a:r>
              <a:rPr lang="en-CA" baseline="0" dirty="0" err="1"/>
              <a:t>wahr</a:t>
            </a:r>
            <a:endParaRPr lang="en-CA" baseline="0" dirty="0"/>
          </a:p>
          <a:p>
            <a:r>
              <a:rPr lang="en-CA" baseline="0" dirty="0" err="1"/>
              <a:t>Ist</a:t>
            </a:r>
            <a:r>
              <a:rPr lang="en-CA" baseline="0" dirty="0"/>
              <a:t> </a:t>
            </a:r>
            <a:r>
              <a:rPr lang="en-CA" baseline="0" dirty="0" err="1"/>
              <a:t>nicht</a:t>
            </a:r>
            <a:r>
              <a:rPr lang="en-CA" baseline="0" dirty="0"/>
              <a:t> AS FAST AS POSSIBLE</a:t>
            </a:r>
          </a:p>
          <a:p>
            <a:r>
              <a:rPr lang="en-CA" baseline="0" dirty="0"/>
              <a:t>General purpose OS </a:t>
            </a:r>
            <a:r>
              <a:rPr lang="en-CA" baseline="0" dirty="0" err="1"/>
              <a:t>kann</a:t>
            </a:r>
            <a:r>
              <a:rPr lang="en-CA" baseline="0" dirty="0"/>
              <a:t> das </a:t>
            </a:r>
            <a:r>
              <a:rPr lang="en-CA" baseline="0" dirty="0" err="1"/>
              <a:t>nicht</a:t>
            </a:r>
            <a:r>
              <a:rPr lang="en-CA" baseline="0" dirty="0"/>
              <a:t> </a:t>
            </a:r>
            <a:r>
              <a:rPr lang="en-CA" baseline="0" dirty="0" err="1"/>
              <a:t>erfüllen</a:t>
            </a:r>
            <a:r>
              <a:rPr lang="en-CA" baseline="0" dirty="0"/>
              <a:t>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70B2C-B641-40EB-B295-6B68783F7EA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40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Diese</a:t>
            </a:r>
            <a:r>
              <a:rPr lang="en-CA" baseline="0" dirty="0"/>
              <a:t> </a:t>
            </a:r>
            <a:r>
              <a:rPr lang="en-CA" baseline="0" dirty="0" err="1"/>
              <a:t>drei</a:t>
            </a:r>
            <a:r>
              <a:rPr lang="en-CA" baseline="0" dirty="0"/>
              <a:t> </a:t>
            </a:r>
            <a:r>
              <a:rPr lang="en-CA" baseline="0" dirty="0" err="1"/>
              <a:t>Eingänge</a:t>
            </a:r>
            <a:r>
              <a:rPr lang="en-CA" baseline="0" dirty="0"/>
              <a:t> hat der Kernel </a:t>
            </a:r>
          </a:p>
          <a:p>
            <a:r>
              <a:rPr lang="en-CA" baseline="0" dirty="0" err="1"/>
              <a:t>Aufgaben</a:t>
            </a:r>
            <a:r>
              <a:rPr lang="en-CA" baseline="0" dirty="0"/>
              <a:t>: </a:t>
            </a:r>
            <a:r>
              <a:rPr lang="en-CA" baseline="0" dirty="0" err="1"/>
              <a:t>verteilt</a:t>
            </a:r>
            <a:r>
              <a:rPr lang="en-CA" baseline="0" dirty="0"/>
              <a:t> die </a:t>
            </a:r>
            <a:r>
              <a:rPr lang="en-CA" baseline="0" dirty="0" err="1"/>
              <a:t>Ressourcen</a:t>
            </a:r>
            <a:r>
              <a:rPr lang="en-CA" baseline="0" dirty="0"/>
              <a:t>, </a:t>
            </a:r>
            <a:r>
              <a:rPr lang="en-CA" baseline="0" dirty="0" err="1"/>
              <a:t>Kontrolle</a:t>
            </a:r>
            <a:r>
              <a:rPr lang="en-CA" baseline="0" dirty="0"/>
              <a:t> des </a:t>
            </a:r>
            <a:r>
              <a:rPr lang="en-CA" baseline="0" dirty="0" err="1"/>
              <a:t>Zugriffs</a:t>
            </a:r>
            <a:endParaRPr lang="en-CA" baseline="0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70B2C-B641-40EB-B295-6B68783F7EA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30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Der</a:t>
            </a:r>
            <a:r>
              <a:rPr lang="en-CA" baseline="0" dirty="0"/>
              <a:t> Scheduler </a:t>
            </a:r>
            <a:r>
              <a:rPr lang="en-CA" baseline="0" dirty="0" err="1"/>
              <a:t>sagt</a:t>
            </a:r>
            <a:r>
              <a:rPr lang="en-CA" baseline="0" dirty="0"/>
              <a:t> </a:t>
            </a:r>
            <a:r>
              <a:rPr lang="en-CA" baseline="0" dirty="0" err="1"/>
              <a:t>welcher</a:t>
            </a:r>
            <a:r>
              <a:rPr lang="en-CA" baseline="0" dirty="0"/>
              <a:t> </a:t>
            </a:r>
            <a:r>
              <a:rPr lang="en-CA" baseline="0" dirty="0" err="1"/>
              <a:t>Tast</a:t>
            </a:r>
            <a:r>
              <a:rPr lang="en-CA" baseline="0" dirty="0"/>
              <a:t> nun </a:t>
            </a:r>
            <a:r>
              <a:rPr lang="en-CA" baseline="0" dirty="0" err="1"/>
              <a:t>zeit</a:t>
            </a:r>
            <a:r>
              <a:rPr lang="en-CA" baseline="0" dirty="0"/>
              <a:t> </a:t>
            </a:r>
            <a:r>
              <a:rPr lang="en-CA" baseline="0" dirty="0" err="1"/>
              <a:t>bekommt</a:t>
            </a:r>
            <a:r>
              <a:rPr lang="en-CA" baseline="0" dirty="0"/>
              <a:t> </a:t>
            </a:r>
            <a:r>
              <a:rPr lang="en-CA" baseline="0" dirty="0" err="1"/>
              <a:t>zum</a:t>
            </a:r>
            <a:r>
              <a:rPr lang="en-CA" baseline="0" dirty="0"/>
              <a:t> </a:t>
            </a:r>
            <a:r>
              <a:rPr lang="en-CA" baseline="0" dirty="0" err="1"/>
              <a:t>rechnen</a:t>
            </a:r>
            <a:r>
              <a:rPr lang="en-CA" baseline="0" dirty="0"/>
              <a:t>, </a:t>
            </a:r>
            <a:r>
              <a:rPr lang="en-CA" baseline="0" dirty="0" err="1"/>
              <a:t>verschiedene</a:t>
            </a:r>
            <a:r>
              <a:rPr lang="en-CA" baseline="0" dirty="0"/>
              <a:t> </a:t>
            </a:r>
            <a:r>
              <a:rPr lang="en-CA" baseline="0" dirty="0" err="1"/>
              <a:t>Prinzipien</a:t>
            </a:r>
            <a:r>
              <a:rPr lang="en-CA" baseline="0" dirty="0"/>
              <a:t> (</a:t>
            </a:r>
            <a:r>
              <a:rPr lang="en-CA" baseline="0" dirty="0" err="1"/>
              <a:t>Roud</a:t>
            </a:r>
            <a:r>
              <a:rPr lang="en-CA" baseline="0" dirty="0"/>
              <a:t> Robin) </a:t>
            </a:r>
            <a:r>
              <a:rPr lang="en-CA" baseline="0" dirty="0" err="1"/>
              <a:t>nach</a:t>
            </a:r>
            <a:r>
              <a:rPr lang="en-CA" baseline="0" dirty="0"/>
              <a:t> </a:t>
            </a:r>
            <a:r>
              <a:rPr lang="en-CA" baseline="0" dirty="0" err="1"/>
              <a:t>einer</a:t>
            </a:r>
            <a:r>
              <a:rPr lang="en-CA" baseline="0" dirty="0"/>
              <a:t> </a:t>
            </a:r>
            <a:r>
              <a:rPr lang="en-CA" baseline="0" dirty="0" err="1"/>
              <a:t>gewissen</a:t>
            </a:r>
            <a:r>
              <a:rPr lang="en-CA" baseline="0" dirty="0"/>
              <a:t> Zeit </a:t>
            </a:r>
            <a:r>
              <a:rPr lang="en-CA" baseline="0" dirty="0" err="1"/>
              <a:t>kommt</a:t>
            </a:r>
            <a:r>
              <a:rPr lang="en-CA" baseline="0" dirty="0"/>
              <a:t> </a:t>
            </a:r>
            <a:r>
              <a:rPr lang="en-CA" baseline="0" dirty="0" err="1"/>
              <a:t>nächster</a:t>
            </a:r>
            <a:r>
              <a:rPr lang="en-CA" baseline="0" dirty="0"/>
              <a:t> </a:t>
            </a:r>
            <a:r>
              <a:rPr lang="en-CA" baseline="0" dirty="0" err="1"/>
              <a:t>hinter</a:t>
            </a:r>
            <a:r>
              <a:rPr lang="en-CA" baseline="0" dirty="0"/>
              <a:t> </a:t>
            </a:r>
            <a:r>
              <a:rPr lang="en-CA" baseline="0" dirty="0" err="1"/>
              <a:t>anfangen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70B2C-B641-40EB-B295-6B68783F7EA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80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Bis hier</a:t>
            </a:r>
            <a:r>
              <a:rPr lang="de-CH" baseline="0" dirty="0"/>
              <a:t> Silvano</a:t>
            </a:r>
          </a:p>
          <a:p>
            <a:r>
              <a:rPr lang="en-CA" baseline="0" dirty="0" err="1"/>
              <a:t>Es</a:t>
            </a:r>
            <a:r>
              <a:rPr lang="en-CA" baseline="0" dirty="0"/>
              <a:t> </a:t>
            </a:r>
            <a:r>
              <a:rPr lang="en-CA" baseline="0" dirty="0" err="1"/>
              <a:t>gibt</a:t>
            </a:r>
            <a:r>
              <a:rPr lang="en-CA" baseline="0" dirty="0"/>
              <a:t> </a:t>
            </a:r>
            <a:r>
              <a:rPr lang="en-CA" baseline="0" dirty="0" err="1"/>
              <a:t>zwei</a:t>
            </a:r>
            <a:r>
              <a:rPr lang="en-CA" baseline="0" dirty="0"/>
              <a:t> </a:t>
            </a:r>
            <a:r>
              <a:rPr lang="en-CA" baseline="0" dirty="0" err="1"/>
              <a:t>arten</a:t>
            </a:r>
            <a:r>
              <a:rPr lang="en-CA" baseline="0" dirty="0"/>
              <a:t> </a:t>
            </a:r>
            <a:r>
              <a:rPr lang="en-CA" baseline="0" dirty="0" err="1"/>
              <a:t>preemtive</a:t>
            </a:r>
            <a:r>
              <a:rPr lang="en-CA" baseline="0" dirty="0"/>
              <a:t> and cooperative</a:t>
            </a:r>
          </a:p>
          <a:p>
            <a:r>
              <a:rPr lang="en-CA" baseline="0" dirty="0" err="1"/>
              <a:t>Haben</a:t>
            </a:r>
            <a:r>
              <a:rPr lang="en-CA" baseline="0" dirty="0"/>
              <a:t> </a:t>
            </a:r>
            <a:r>
              <a:rPr lang="en-CA" baseline="0" dirty="0" err="1"/>
              <a:t>wir</a:t>
            </a:r>
            <a:r>
              <a:rPr lang="en-CA" baseline="0" dirty="0"/>
              <a:t> </a:t>
            </a:r>
            <a:r>
              <a:rPr lang="en-CA" baseline="0" dirty="0" err="1"/>
              <a:t>vorhere</a:t>
            </a:r>
            <a:r>
              <a:rPr lang="en-CA" baseline="0" dirty="0"/>
              <a:t> </a:t>
            </a:r>
            <a:r>
              <a:rPr lang="en-CA" baseline="0" dirty="0" err="1"/>
              <a:t>schon</a:t>
            </a:r>
            <a:r>
              <a:rPr lang="en-CA" baseline="0" dirty="0"/>
              <a:t> </a:t>
            </a:r>
            <a:r>
              <a:rPr lang="en-CA" baseline="0" dirty="0" err="1"/>
              <a:t>gesehen</a:t>
            </a:r>
            <a:r>
              <a:rPr lang="en-CA" baseline="0" dirty="0"/>
              <a:t> </a:t>
            </a:r>
            <a:r>
              <a:rPr lang="en-CA" baseline="0" dirty="0" err="1"/>
              <a:t>mit</a:t>
            </a:r>
            <a:r>
              <a:rPr lang="en-CA" baseline="0" dirty="0"/>
              <a:t> Interrupts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70B2C-B641-40EB-B295-6B68783F7EA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0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5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3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2" y="1865732"/>
            <a:ext cx="5181600" cy="933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2" y="2949556"/>
            <a:ext cx="5876925" cy="828675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1097280" y="1799303"/>
            <a:ext cx="10063984" cy="406979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/>
              <a:t> </a:t>
            </a:r>
          </a:p>
          <a:p>
            <a:pPr marL="0" indent="0">
              <a:buNone/>
            </a:pP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Forces a context switch with Software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for cooperative multitasking</a:t>
            </a:r>
            <a:endParaRPr lang="de-CH" dirty="0"/>
          </a:p>
          <a:p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612" y="3928605"/>
            <a:ext cx="7120982" cy="9572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582318" y="3949435"/>
            <a:ext cx="1960185" cy="416088"/>
          </a:xfrm>
          <a:prstGeom prst="rect">
            <a:avLst/>
          </a:prstGeom>
          <a:solidFill>
            <a:srgbClr val="EB260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13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Preemptive</a:t>
            </a:r>
            <a:r>
              <a:rPr lang="de-CH" b="1" dirty="0"/>
              <a:t> </a:t>
            </a:r>
            <a:r>
              <a:rPr lang="de-CH" b="1" dirty="0" err="1"/>
              <a:t>Scheduling</a:t>
            </a:r>
            <a:endParaRPr lang="de-CH" b="1" dirty="0"/>
          </a:p>
          <a:p>
            <a:pPr lvl="1"/>
            <a:r>
              <a:rPr lang="en-US" dirty="0"/>
              <a:t>Always run the highest-priority ready task</a:t>
            </a:r>
          </a:p>
          <a:p>
            <a:pPr lvl="1"/>
            <a:r>
              <a:rPr lang="en-US" dirty="0"/>
              <a:t>Multiple tasks with the same priority: time-slicing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3" y="3195665"/>
            <a:ext cx="8908302" cy="26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vTaskDelay</a:t>
            </a:r>
            <a:r>
              <a:rPr lang="en-US" dirty="0"/>
              <a:t>() =&gt; blocked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13" y="1845734"/>
            <a:ext cx="4167104" cy="44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 </a:t>
            </a:r>
            <a:r>
              <a:rPr lang="de-CH" dirty="0" err="1"/>
              <a:t>creation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6" y="1737361"/>
            <a:ext cx="9104649" cy="383432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980525" y="2673398"/>
            <a:ext cx="1696177" cy="376929"/>
          </a:xfrm>
          <a:prstGeom prst="rect">
            <a:avLst/>
          </a:prstGeom>
          <a:solidFill>
            <a:srgbClr val="EB260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59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7" y="1676501"/>
            <a:ext cx="10450306" cy="28469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72423"/>
            <a:ext cx="9944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does RTOS mean?</a:t>
            </a:r>
          </a:p>
          <a:p>
            <a:pPr lvl="1"/>
            <a:r>
              <a:rPr lang="en-CA" b="1" dirty="0">
                <a:sym typeface="Wingdings" panose="05000000000000000000" pitchFamily="2" charset="2"/>
              </a:rPr>
              <a:t>R</a:t>
            </a:r>
            <a:r>
              <a:rPr lang="en-CA" dirty="0">
                <a:sym typeface="Wingdings" panose="05000000000000000000" pitchFamily="2" charset="2"/>
              </a:rPr>
              <a:t>eal </a:t>
            </a:r>
            <a:r>
              <a:rPr lang="en-CA" b="1" dirty="0">
                <a:sym typeface="Wingdings" panose="05000000000000000000" pitchFamily="2" charset="2"/>
              </a:rPr>
              <a:t>T</a:t>
            </a:r>
            <a:r>
              <a:rPr lang="en-CA" dirty="0">
                <a:sym typeface="Wingdings" panose="05000000000000000000" pitchFamily="2" charset="2"/>
              </a:rPr>
              <a:t>ime </a:t>
            </a:r>
            <a:r>
              <a:rPr lang="en-CA" b="1" dirty="0">
                <a:sym typeface="Wingdings" panose="05000000000000000000" pitchFamily="2" charset="2"/>
              </a:rPr>
              <a:t>O</a:t>
            </a:r>
            <a:r>
              <a:rPr lang="en-CA" dirty="0">
                <a:sym typeface="Wingdings" panose="05000000000000000000" pitchFamily="2" charset="2"/>
              </a:rPr>
              <a:t>peration </a:t>
            </a:r>
            <a:r>
              <a:rPr lang="en-CA" b="1" dirty="0">
                <a:sym typeface="Wingdings" panose="05000000000000000000" pitchFamily="2" charset="2"/>
              </a:rPr>
              <a:t>S</a:t>
            </a:r>
            <a:r>
              <a:rPr lang="en-CA" dirty="0">
                <a:sym typeface="Wingdings" panose="05000000000000000000" pitchFamily="2" charset="2"/>
              </a:rPr>
              <a:t>ystem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are Pros and Cons for using RTOS in PREN?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+ Quasi-concurrent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- Uses more Memory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is </a:t>
            </a:r>
            <a:r>
              <a:rPr lang="de-CH" dirty="0" err="1"/>
              <a:t>Preemptive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?</a:t>
            </a:r>
          </a:p>
          <a:p>
            <a:pPr lvl="1"/>
            <a:r>
              <a:rPr lang="en-US" dirty="0"/>
              <a:t>Multiple tasks with the same priority: time-slicing</a:t>
            </a:r>
          </a:p>
          <a:p>
            <a:pPr lvl="1"/>
            <a:r>
              <a:rPr lang="en-US" dirty="0"/>
              <a:t>Always run the highest-priority ready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Task force a context switch ( switch Task )?</a:t>
            </a:r>
          </a:p>
          <a:p>
            <a:pPr lvl="1"/>
            <a:r>
              <a:rPr lang="en-US" dirty="0" err="1"/>
              <a:t>taskYield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prevent, that your Task ends?</a:t>
            </a:r>
          </a:p>
          <a:p>
            <a:pPr lvl="1"/>
            <a:r>
              <a:rPr lang="en-US" dirty="0"/>
              <a:t>For(;;){}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0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Why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1852" cy="4023360"/>
          </a:xfrm>
        </p:spPr>
        <p:txBody>
          <a:bodyPr>
            <a:normAutofit fontScale="85000" lnSpcReduction="20000"/>
          </a:bodyPr>
          <a:lstStyle/>
          <a:p>
            <a:r>
              <a:rPr lang="en-CA" sz="2300" dirty="0"/>
              <a:t>Solves synchronization problems</a:t>
            </a:r>
          </a:p>
          <a:p>
            <a:endParaRPr lang="en-CA" sz="2300" dirty="0"/>
          </a:p>
          <a:p>
            <a:r>
              <a:rPr lang="en-CA" sz="2300" dirty="0"/>
              <a:t>Quasi-concurrent execution of services </a:t>
            </a:r>
          </a:p>
          <a:p>
            <a:endParaRPr lang="en-CA" sz="2300" dirty="0"/>
          </a:p>
          <a:p>
            <a:r>
              <a:rPr lang="en-CA" sz="2300" dirty="0"/>
              <a:t>Close to Hardware </a:t>
            </a:r>
            <a:r>
              <a:rPr lang="en-CA" sz="2300" dirty="0">
                <a:sym typeface="Wingdings" panose="05000000000000000000" pitchFamily="2" charset="2"/>
              </a:rPr>
              <a:t> better performance</a:t>
            </a:r>
          </a:p>
          <a:p>
            <a:pPr lvl="1"/>
            <a:r>
              <a:rPr lang="en-CA" sz="2300" dirty="0">
                <a:sym typeface="Wingdings" panose="05000000000000000000" pitchFamily="2" charset="2"/>
              </a:rPr>
              <a:t>OS needs Driver</a:t>
            </a:r>
          </a:p>
          <a:p>
            <a:pPr lvl="1"/>
            <a:r>
              <a:rPr lang="en-CA" sz="2300" dirty="0">
                <a:sym typeface="Wingdings" panose="05000000000000000000" pitchFamily="2" charset="2"/>
              </a:rPr>
              <a:t>RTOS direct connected</a:t>
            </a:r>
          </a:p>
          <a:p>
            <a:pPr lvl="1"/>
            <a:endParaRPr lang="en-CA" sz="2300" dirty="0">
              <a:sym typeface="Wingdings" panose="05000000000000000000" pitchFamily="2" charset="2"/>
            </a:endParaRPr>
          </a:p>
          <a:p>
            <a:pPr marL="292608" lvl="1">
              <a:buNone/>
            </a:pPr>
            <a:r>
              <a:rPr lang="en-CA" sz="2300" dirty="0">
                <a:sym typeface="Wingdings" panose="05000000000000000000" pitchFamily="2" charset="2"/>
              </a:rPr>
              <a:t>Correct Result at correct time, independent of System load, in a deterministic and foreseeable way</a:t>
            </a:r>
          </a:p>
          <a:p>
            <a:pPr marL="292608" lvl="1">
              <a:buNone/>
            </a:pPr>
            <a:endParaRPr lang="en-CA" sz="2300" dirty="0">
              <a:sym typeface="Wingdings" panose="05000000000000000000" pitchFamily="2" charset="2"/>
            </a:endParaRPr>
          </a:p>
          <a:p>
            <a:r>
              <a:rPr lang="en-CA" sz="2300" dirty="0">
                <a:sym typeface="Wingdings" panose="05000000000000000000" pitchFamily="2" charset="2"/>
              </a:rPr>
              <a:t>Requirements for standard OS and RTOS are different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0964" y="1919348"/>
            <a:ext cx="7784263" cy="38563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05063" y="2338754"/>
            <a:ext cx="422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Catching Interrupts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base (Timer/Tick Interrupt)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Call and Traps (Trigger Interrupt)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</a:t>
            </a:r>
            <a:br>
              <a:rPr lang="de-CH" b="1" dirty="0"/>
            </a:br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058" y="1930516"/>
            <a:ext cx="8505317" cy="381790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30268" y="2022231"/>
            <a:ext cx="4386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Tick passes control to 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Scheduler can schedule other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Opportunities: Tick, Wait(), Yield(), Sync()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RTOS </a:t>
            </a:r>
            <a:br>
              <a:rPr lang="de-CH" b="1" dirty="0"/>
            </a:br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341" y="1848950"/>
            <a:ext cx="7390823" cy="41221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36948" y="2215661"/>
            <a:ext cx="258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</a:t>
            </a: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Task running</a:t>
            </a:r>
            <a:endParaRPr lang="de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Kernel</a:t>
            </a:r>
            <a:endParaRPr lang="en-US" sz="2400" dirty="0"/>
          </a:p>
          <a:p>
            <a:pPr lvl="1"/>
            <a:r>
              <a:rPr lang="en-US" sz="2000" dirty="0"/>
              <a:t>Small Kernel, </a:t>
            </a:r>
            <a:r>
              <a:rPr lang="en-US" sz="2000" b="1" dirty="0"/>
              <a:t>implemented in C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Preemptive</a:t>
            </a:r>
            <a:r>
              <a:rPr lang="en-US" sz="2000" dirty="0"/>
              <a:t> or </a:t>
            </a:r>
            <a:r>
              <a:rPr lang="en-US" sz="2000" b="1" dirty="0"/>
              <a:t>cooperative</a:t>
            </a:r>
            <a:r>
              <a:rPr lang="en-US" sz="2000" dirty="0"/>
              <a:t> scheduler mode (at compile </a:t>
            </a:r>
            <a:r>
              <a:rPr lang="de-CH" sz="2000" dirty="0"/>
              <a:t>time)</a:t>
            </a:r>
          </a:p>
          <a:p>
            <a:pPr lvl="1"/>
            <a:endParaRPr lang="de-CH" sz="2000" dirty="0"/>
          </a:p>
          <a:p>
            <a:pPr lvl="1"/>
            <a:r>
              <a:rPr lang="en-US" sz="2000" dirty="0"/>
              <a:t>Kernel only needs </a:t>
            </a:r>
            <a:r>
              <a:rPr lang="en-US" sz="2000" b="1" dirty="0"/>
              <a:t>tick interrupt </a:t>
            </a:r>
            <a:r>
              <a:rPr lang="en-US" sz="2000" dirty="0"/>
              <a:t>and </a:t>
            </a:r>
            <a:r>
              <a:rPr lang="en-US" sz="2000" b="1" dirty="0"/>
              <a:t>software interrupt</a:t>
            </a:r>
          </a:p>
          <a:p>
            <a:pPr lvl="1"/>
            <a:endParaRPr lang="en-US" sz="2000" b="1" dirty="0"/>
          </a:p>
          <a:p>
            <a:pPr lvl="1"/>
            <a:r>
              <a:rPr lang="en-US" sz="2000" dirty="0"/>
              <a:t>’Ticks’ provide time base for RTOS (Typically 10 </a:t>
            </a:r>
            <a:r>
              <a:rPr lang="en-US" sz="2000" dirty="0" err="1"/>
              <a:t>ms</a:t>
            </a:r>
            <a:r>
              <a:rPr lang="en-US" sz="2000" dirty="0"/>
              <a:t> or 1 </a:t>
            </a:r>
            <a:r>
              <a:rPr lang="en-US" sz="2000" dirty="0" err="1"/>
              <a:t>ms</a:t>
            </a:r>
            <a:r>
              <a:rPr lang="en-US" sz="2000" dirty="0"/>
              <a:t> tick period)</a:t>
            </a:r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7517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 b="1" dirty="0"/>
          </a:p>
          <a:p>
            <a:r>
              <a:rPr lang="de-CH" sz="2400" b="1" dirty="0"/>
              <a:t>Tasks</a:t>
            </a:r>
          </a:p>
          <a:p>
            <a:pPr lvl="1"/>
            <a:r>
              <a:rPr lang="en-US" sz="2000" dirty="0"/>
              <a:t>Tasks are running with stack in the ’heap’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Tasks are (usually) staying in an endless loop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Software interrupt used to switch task context</a:t>
            </a:r>
            <a:endParaRPr lang="de-CH" sz="2000" b="1" dirty="0"/>
          </a:p>
        </p:txBody>
      </p:sp>
    </p:spTree>
    <p:extLst>
      <p:ext uri="{BB962C8B-B14F-4D97-AF65-F5344CB8AC3E}">
        <p14:creationId xmlns:p14="http://schemas.microsoft.com/office/powerpoint/2010/main" val="274893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scheduler</a:t>
            </a:r>
            <a:r>
              <a:rPr lang="de-CH" dirty="0"/>
              <a:t> ( </a:t>
            </a:r>
            <a:r>
              <a:rPr lang="de-CH" dirty="0" err="1"/>
              <a:t>Init</a:t>
            </a:r>
            <a:r>
              <a:rPr lang="de-CH" dirty="0"/>
              <a:t> -&gt; </a:t>
            </a:r>
            <a:r>
              <a:rPr lang="de-CH" dirty="0" err="1"/>
              <a:t>Running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Creates</a:t>
            </a:r>
            <a:r>
              <a:rPr lang="de-CH" dirty="0"/>
              <a:t> IDLE </a:t>
            </a:r>
            <a:r>
              <a:rPr lang="de-CH" dirty="0" err="1"/>
              <a:t>task</a:t>
            </a:r>
            <a:r>
              <a:rPr lang="de-CH" dirty="0"/>
              <a:t> (</a:t>
            </a:r>
            <a:r>
              <a:rPr lang="de-CH" dirty="0" err="1"/>
              <a:t>configMINIMAL_STACK_SIZE</a:t>
            </a:r>
            <a:r>
              <a:rPr lang="de-CH" dirty="0"/>
              <a:t>, </a:t>
            </a:r>
            <a:r>
              <a:rPr lang="de-CH" dirty="0" err="1"/>
              <a:t>tskIDLE_PRIORITY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the highest priority task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9800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603886"/>
            <a:ext cx="986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Active to Suspended state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Suspended to Active state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965"/>
            <a:ext cx="9867900" cy="714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428"/>
            <a:ext cx="987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637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395</Words>
  <Application>Microsoft Office PowerPoint</Application>
  <PresentationFormat>Breitbild</PresentationFormat>
  <Paragraphs>115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Rückblick</vt:lpstr>
      <vt:lpstr>Recap SW5 - RTOS</vt:lpstr>
      <vt:lpstr> RTOS Why RTOS?</vt:lpstr>
      <vt:lpstr>RTOS  Kernel</vt:lpstr>
      <vt:lpstr>RTOS Scheduler</vt:lpstr>
      <vt:lpstr>RTOS  OS Process States</vt:lpstr>
      <vt:lpstr>FreeRTOS  Architecture</vt:lpstr>
      <vt:lpstr>FreeRTOS  Architecture</vt:lpstr>
      <vt:lpstr>FreeRTOS  Kernel Control </vt:lpstr>
      <vt:lpstr>FreeRTOS  Kernel Control </vt:lpstr>
      <vt:lpstr>FreeRTOS  Kernel Control </vt:lpstr>
      <vt:lpstr>FreeRTOS  Tasks</vt:lpstr>
      <vt:lpstr>FreeRTOS  Tasks</vt:lpstr>
      <vt:lpstr>FreeRTOS  Task creation</vt:lpstr>
      <vt:lpstr>FreeRTOS  Task</vt:lpstr>
      <vt:lpstr>Questions: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Silvano Stecher</cp:lastModifiedBy>
  <cp:revision>39</cp:revision>
  <dcterms:created xsi:type="dcterms:W3CDTF">2016-10-20T14:13:35Z</dcterms:created>
  <dcterms:modified xsi:type="dcterms:W3CDTF">2016-10-26T07:24:11Z</dcterms:modified>
</cp:coreProperties>
</file>