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6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24E82-8379-4655-9D6C-F4638CD4F191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70B2C-B641-40EB-B295-6B68783F7E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117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Bis hier</a:t>
            </a:r>
            <a:r>
              <a:rPr lang="de-CH" baseline="0" dirty="0"/>
              <a:t> Silvano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70B2C-B641-40EB-B295-6B68783F7EA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0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5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3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Active to Suspended state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Suspended to Active state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965"/>
            <a:ext cx="9867900" cy="714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428"/>
            <a:ext cx="987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2" y="2094996"/>
            <a:ext cx="5181600" cy="933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2" y="3250831"/>
            <a:ext cx="5876925" cy="828675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1097280" y="1891620"/>
            <a:ext cx="10063984" cy="3977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/>
              <a:t> </a:t>
            </a:r>
            <a:r>
              <a:rPr lang="de-CH" b="1" dirty="0" err="1"/>
              <a:t>taskYield</a:t>
            </a: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Forces a context switch with Software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for cooperative multitasking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13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Preemptive</a:t>
            </a:r>
            <a:r>
              <a:rPr lang="de-CH" b="1" dirty="0"/>
              <a:t> </a:t>
            </a:r>
            <a:r>
              <a:rPr lang="de-CH" b="1" dirty="0" err="1"/>
              <a:t>Scheduling</a:t>
            </a:r>
            <a:endParaRPr lang="de-CH" b="1" dirty="0"/>
          </a:p>
          <a:p>
            <a:r>
              <a:rPr lang="en-US" dirty="0"/>
              <a:t>Always run the highest-priority ready task</a:t>
            </a:r>
          </a:p>
          <a:p>
            <a:r>
              <a:rPr lang="en-US" dirty="0"/>
              <a:t>Multiple tasks with the same priority: time-slicing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3" y="3542429"/>
            <a:ext cx="7752828" cy="23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vTaskDelay</a:t>
            </a:r>
            <a:r>
              <a:rPr lang="en-US" dirty="0"/>
              <a:t>() =&gt; blocked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49" y="1796873"/>
            <a:ext cx="4167104" cy="44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 </a:t>
            </a:r>
            <a:r>
              <a:rPr lang="de-CH" dirty="0" err="1"/>
              <a:t>creation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6" y="1737361"/>
            <a:ext cx="9104649" cy="383432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980525" y="2673398"/>
            <a:ext cx="1696177" cy="376929"/>
          </a:xfrm>
          <a:prstGeom prst="rect">
            <a:avLst/>
          </a:prstGeom>
          <a:solidFill>
            <a:srgbClr val="EB260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59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7" y="1676501"/>
            <a:ext cx="10450306" cy="28469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72423"/>
            <a:ext cx="9944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does RTOS mean?</a:t>
            </a:r>
          </a:p>
          <a:p>
            <a:pPr lvl="1"/>
            <a:r>
              <a:rPr lang="en-CA" b="1" dirty="0">
                <a:sym typeface="Wingdings" panose="05000000000000000000" pitchFamily="2" charset="2"/>
              </a:rPr>
              <a:t>R</a:t>
            </a:r>
            <a:r>
              <a:rPr lang="en-CA" dirty="0">
                <a:sym typeface="Wingdings" panose="05000000000000000000" pitchFamily="2" charset="2"/>
              </a:rPr>
              <a:t>eal </a:t>
            </a:r>
            <a:r>
              <a:rPr lang="en-CA" b="1" dirty="0">
                <a:sym typeface="Wingdings" panose="05000000000000000000" pitchFamily="2" charset="2"/>
              </a:rPr>
              <a:t>T</a:t>
            </a:r>
            <a:r>
              <a:rPr lang="en-CA" dirty="0">
                <a:sym typeface="Wingdings" panose="05000000000000000000" pitchFamily="2" charset="2"/>
              </a:rPr>
              <a:t>ime </a:t>
            </a:r>
            <a:r>
              <a:rPr lang="en-CA" b="1" dirty="0">
                <a:sym typeface="Wingdings" panose="05000000000000000000" pitchFamily="2" charset="2"/>
              </a:rPr>
              <a:t>O</a:t>
            </a:r>
            <a:r>
              <a:rPr lang="en-CA" dirty="0">
                <a:sym typeface="Wingdings" panose="05000000000000000000" pitchFamily="2" charset="2"/>
              </a:rPr>
              <a:t>peration </a:t>
            </a:r>
            <a:r>
              <a:rPr lang="en-CA" b="1" dirty="0">
                <a:sym typeface="Wingdings" panose="05000000000000000000" pitchFamily="2" charset="2"/>
              </a:rPr>
              <a:t>S</a:t>
            </a:r>
            <a:r>
              <a:rPr lang="en-CA" dirty="0">
                <a:sym typeface="Wingdings" panose="05000000000000000000" pitchFamily="2" charset="2"/>
              </a:rPr>
              <a:t>ystem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are Pros and Cons for using </a:t>
            </a:r>
            <a:r>
              <a:rPr lang="en-CA" dirty="0">
                <a:sym typeface="Wingdings" panose="05000000000000000000" pitchFamily="2" charset="2"/>
              </a:rPr>
              <a:t>RTOS </a:t>
            </a:r>
            <a:r>
              <a:rPr lang="en-CA" dirty="0">
                <a:sym typeface="Wingdings" panose="05000000000000000000" pitchFamily="2" charset="2"/>
              </a:rPr>
              <a:t>in PREN?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+ Quasi-concurrent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- Uses more Memory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is </a:t>
            </a:r>
            <a:r>
              <a:rPr lang="de-CH" dirty="0" err="1"/>
              <a:t>Preemptive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?</a:t>
            </a:r>
          </a:p>
          <a:p>
            <a:pPr lvl="1"/>
            <a:r>
              <a:rPr lang="en-US" dirty="0"/>
              <a:t>Multiple tasks with the same priority: time-slicing</a:t>
            </a:r>
          </a:p>
          <a:p>
            <a:pPr lvl="1"/>
            <a:r>
              <a:rPr lang="en-US" dirty="0"/>
              <a:t>Always run the highest-priority ready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Task force a context switch ( switch Task )?</a:t>
            </a:r>
          </a:p>
          <a:p>
            <a:pPr lvl="1"/>
            <a:r>
              <a:rPr lang="en-US" dirty="0" err="1"/>
              <a:t>taskYield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prevent, that your Task ends?</a:t>
            </a:r>
          </a:p>
          <a:p>
            <a:pPr lvl="1"/>
            <a:r>
              <a:rPr lang="en-US" dirty="0"/>
              <a:t>For(;;){}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0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Why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1852" cy="40233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Solves synchronization problems</a:t>
            </a:r>
          </a:p>
          <a:p>
            <a:endParaRPr lang="en-CA" dirty="0"/>
          </a:p>
          <a:p>
            <a:r>
              <a:rPr lang="en-CA" dirty="0"/>
              <a:t>Quasi-concurrent execution of services </a:t>
            </a:r>
          </a:p>
          <a:p>
            <a:endParaRPr lang="en-CA" dirty="0"/>
          </a:p>
          <a:p>
            <a:r>
              <a:rPr lang="en-CA" dirty="0"/>
              <a:t>Close to Hardware </a:t>
            </a:r>
            <a:r>
              <a:rPr lang="en-CA" dirty="0">
                <a:sym typeface="Wingdings" panose="05000000000000000000" pitchFamily="2" charset="2"/>
              </a:rPr>
              <a:t> better performance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OS needs Driver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RTOS direct connected</a:t>
            </a:r>
          </a:p>
          <a:p>
            <a:pPr lvl="1"/>
            <a:endParaRPr lang="en-CA" dirty="0">
              <a:sym typeface="Wingdings" panose="05000000000000000000" pitchFamily="2" charset="2"/>
            </a:endParaRPr>
          </a:p>
          <a:p>
            <a:pPr marL="292608" lvl="1">
              <a:buNone/>
            </a:pPr>
            <a:r>
              <a:rPr lang="en-CA" sz="2000" dirty="0">
                <a:sym typeface="Wingdings" panose="05000000000000000000" pitchFamily="2" charset="2"/>
              </a:rPr>
              <a:t>Correct Result at correct time, independent of System load, in a deterministic and foreseeable way</a:t>
            </a:r>
          </a:p>
          <a:p>
            <a:pPr marL="292608" lvl="1">
              <a:buNone/>
            </a:pPr>
            <a:endParaRPr lang="en-CA" sz="2000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Requirements for standard OS and RTOS are different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964" y="1919348"/>
            <a:ext cx="7784263" cy="38563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05063" y="2338754"/>
            <a:ext cx="422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Catching Interrupts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base (Timer/Tick Interrupt)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Call and Traps (Trigger Interrupt)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058" y="1930516"/>
            <a:ext cx="8505317" cy="381790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30268" y="2022231"/>
            <a:ext cx="4386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Tick passes control to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Scheduler can schedule other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Opportunities: Tick, Wait(), Yield(), Sync()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 </a:t>
            </a:r>
            <a:br>
              <a:rPr lang="de-CH" b="1" dirty="0"/>
            </a:br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41" y="1848950"/>
            <a:ext cx="7390823" cy="41221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36948" y="2215661"/>
            <a:ext cx="258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Task running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endParaRPr lang="en-US" dirty="0"/>
          </a:p>
          <a:p>
            <a:pPr lvl="1"/>
            <a:r>
              <a:rPr lang="en-US" dirty="0"/>
              <a:t>Small Kernel, </a:t>
            </a:r>
            <a:r>
              <a:rPr lang="en-US" b="1" dirty="0"/>
              <a:t>implemented in C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Preemptive</a:t>
            </a:r>
            <a:r>
              <a:rPr lang="en-US" dirty="0"/>
              <a:t> or </a:t>
            </a:r>
            <a:r>
              <a:rPr lang="en-US" b="1" dirty="0"/>
              <a:t>cooperative</a:t>
            </a:r>
            <a:r>
              <a:rPr lang="en-US" dirty="0"/>
              <a:t> scheduler mode (at compile </a:t>
            </a:r>
            <a:r>
              <a:rPr lang="de-CH" dirty="0"/>
              <a:t>time)</a:t>
            </a:r>
          </a:p>
          <a:p>
            <a:pPr lvl="1"/>
            <a:endParaRPr lang="de-CH" dirty="0"/>
          </a:p>
          <a:p>
            <a:pPr lvl="1"/>
            <a:r>
              <a:rPr lang="en-US" dirty="0"/>
              <a:t>Kernel only needs </a:t>
            </a:r>
            <a:r>
              <a:rPr lang="en-US" b="1" dirty="0"/>
              <a:t>tick interrupt </a:t>
            </a:r>
            <a:r>
              <a:rPr lang="en-US" dirty="0"/>
              <a:t>and </a:t>
            </a:r>
            <a:r>
              <a:rPr lang="en-US" b="1" dirty="0"/>
              <a:t>software interrupt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’Ticks’ provide time base for RTOS (Typically 10 </a:t>
            </a:r>
            <a:r>
              <a:rPr lang="en-US" dirty="0" err="1"/>
              <a:t>ms</a:t>
            </a:r>
            <a:r>
              <a:rPr lang="en-US" dirty="0"/>
              <a:t> or 1 </a:t>
            </a:r>
            <a:r>
              <a:rPr lang="en-US" dirty="0" err="1"/>
              <a:t>ms</a:t>
            </a:r>
            <a:r>
              <a:rPr lang="en-US" dirty="0"/>
              <a:t> tick period)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7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Tasks</a:t>
            </a:r>
          </a:p>
          <a:p>
            <a:pPr lvl="1"/>
            <a:r>
              <a:rPr lang="en-US" dirty="0"/>
              <a:t>Tasks are running with stack in the ’heap’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Tasks are (usually) staying in an endless loop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interrupt used to switch task context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74893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Kernel </a:t>
            </a:r>
            <a:r>
              <a:rPr lang="de-CH" b="1" dirty="0" err="1"/>
              <a:t>and</a:t>
            </a:r>
            <a:r>
              <a:rPr lang="de-CH" b="1" dirty="0"/>
              <a:t> Interrupts</a:t>
            </a:r>
          </a:p>
          <a:p>
            <a:pPr lvl="1"/>
            <a:r>
              <a:rPr lang="de-CH" b="1" dirty="0"/>
              <a:t>Tick Interrupt</a:t>
            </a:r>
            <a:r>
              <a:rPr lang="de-CH" dirty="0"/>
              <a:t>: </a:t>
            </a:r>
            <a:r>
              <a:rPr lang="de-CH" dirty="0" err="1"/>
              <a:t>SysTick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b="1" dirty="0"/>
              <a:t>Software Interrupt</a:t>
            </a:r>
            <a:r>
              <a:rPr lang="de-CH" dirty="0"/>
              <a:t>: </a:t>
            </a:r>
            <a:r>
              <a:rPr lang="de-CH" dirty="0" err="1"/>
              <a:t>SVCall</a:t>
            </a:r>
            <a:r>
              <a:rPr lang="de-CH" dirty="0"/>
              <a:t>, </a:t>
            </a:r>
            <a:r>
              <a:rPr lang="de-CH" dirty="0" err="1"/>
              <a:t>PendableSrvReq</a:t>
            </a:r>
            <a:endParaRPr lang="de-CH" dirty="0"/>
          </a:p>
          <a:p>
            <a:pPr marL="201168" lvl="1" indent="0">
              <a:buNone/>
            </a:pPr>
            <a:endParaRPr lang="de-CH" dirty="0"/>
          </a:p>
          <a:p>
            <a:pPr lvl="1"/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call RTOS API from ISR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Cortex-M0+: Kernel </a:t>
            </a:r>
            <a:r>
              <a:rPr lang="de-CH" dirty="0" err="1"/>
              <a:t>disables</a:t>
            </a:r>
            <a:r>
              <a:rPr lang="de-CH" dirty="0"/>
              <a:t> global </a:t>
            </a:r>
            <a:r>
              <a:rPr lang="de-CH" dirty="0" err="1"/>
              <a:t>interrupts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76" y="1786427"/>
            <a:ext cx="6444325" cy="34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scheduler</a:t>
            </a:r>
            <a:r>
              <a:rPr lang="de-CH" dirty="0"/>
              <a:t> ( </a:t>
            </a:r>
            <a:r>
              <a:rPr lang="de-CH" dirty="0" err="1"/>
              <a:t>Init</a:t>
            </a:r>
            <a:r>
              <a:rPr lang="de-CH" dirty="0"/>
              <a:t> -&gt; </a:t>
            </a:r>
            <a:r>
              <a:rPr lang="de-CH" dirty="0" err="1"/>
              <a:t>Running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Creates</a:t>
            </a:r>
            <a:r>
              <a:rPr lang="de-CH" dirty="0"/>
              <a:t> IDLE </a:t>
            </a:r>
            <a:r>
              <a:rPr lang="de-CH" dirty="0" err="1"/>
              <a:t>task</a:t>
            </a:r>
            <a:r>
              <a:rPr lang="de-CH" dirty="0"/>
              <a:t> (</a:t>
            </a:r>
            <a:r>
              <a:rPr lang="de-CH" dirty="0" err="1"/>
              <a:t>configMINIMAL_STACK_SIZE</a:t>
            </a:r>
            <a:r>
              <a:rPr lang="de-CH" dirty="0"/>
              <a:t>, </a:t>
            </a:r>
            <a:r>
              <a:rPr lang="de-CH" dirty="0" err="1"/>
              <a:t>tskIDLE_PRIORITY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the highest priority task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9800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603886"/>
            <a:ext cx="986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830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346</Words>
  <Application>Microsoft Office PowerPoint</Application>
  <PresentationFormat>Breitbild</PresentationFormat>
  <Paragraphs>111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Rückblick</vt:lpstr>
      <vt:lpstr>Recap SW5 - RTOS</vt:lpstr>
      <vt:lpstr> RTOS Why RTOS?</vt:lpstr>
      <vt:lpstr>RTOS  Kernel</vt:lpstr>
      <vt:lpstr>RTOS Scheduler</vt:lpstr>
      <vt:lpstr>RTOS  OS Process States</vt:lpstr>
      <vt:lpstr>FreeRTOS  Architecture</vt:lpstr>
      <vt:lpstr>FreeRTOS  Architecture</vt:lpstr>
      <vt:lpstr>FreeRTOS  Architecture</vt:lpstr>
      <vt:lpstr>FreeRTOS  Kernel Control </vt:lpstr>
      <vt:lpstr>FreeRTOS  Kernel Control </vt:lpstr>
      <vt:lpstr>FreeRTOS  Kernel Control </vt:lpstr>
      <vt:lpstr>FreeRTOS  Tasks</vt:lpstr>
      <vt:lpstr>FreeRTOS  Tasks</vt:lpstr>
      <vt:lpstr>FreeRTOS  Task creation</vt:lpstr>
      <vt:lpstr>FreeRTOS  Task</vt:lpstr>
      <vt:lpstr>Questions: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Kilian</cp:lastModifiedBy>
  <cp:revision>33</cp:revision>
  <dcterms:created xsi:type="dcterms:W3CDTF">2016-10-20T14:13:35Z</dcterms:created>
  <dcterms:modified xsi:type="dcterms:W3CDTF">2016-10-25T12:00:47Z</dcterms:modified>
</cp:coreProperties>
</file>