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Nixie One"/>
      <p:regular r:id="rId21"/>
    </p:embeddedFont>
    <p:embeddedFont>
      <p:font typeface="Inconsolat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Inconsolata-regular.fntdata"/><Relationship Id="rId10" Type="http://schemas.openxmlformats.org/officeDocument/2006/relationships/slide" Target="slides/slide6.xml"/><Relationship Id="rId21" Type="http://schemas.openxmlformats.org/officeDocument/2006/relationships/font" Target="fonts/Nixie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Inconsolat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2aa77e23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2aa77e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32E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845352" y="1685552"/>
            <a:ext cx="1559612" cy="155961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4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29200" y="3014525"/>
            <a:ext cx="1226592" cy="1226592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96172" y="1378560"/>
            <a:ext cx="1424722" cy="142472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4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056000" y="3149475"/>
            <a:ext cx="1383355" cy="1058469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1"/>
          <p:cNvGrpSpPr/>
          <p:nvPr/>
        </p:nvGrpSpPr>
        <p:grpSpPr>
          <a:xfrm>
            <a:off x="-76947" y="-364175"/>
            <a:ext cx="9492359" cy="5864988"/>
            <a:chOff x="-76947" y="-364175"/>
            <a:chExt cx="9492359" cy="5864988"/>
          </a:xfrm>
        </p:grpSpPr>
        <p:sp>
          <p:nvSpPr>
            <p:cNvPr id="235" name="Google Shape;235;p11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>
            <a:off x="-76947" y="-364175"/>
            <a:ext cx="9492359" cy="5864988"/>
            <a:chOff x="-76947" y="-364175"/>
            <a:chExt cx="9492359" cy="5864988"/>
          </a:xfrm>
        </p:grpSpPr>
        <p:sp>
          <p:nvSpPr>
            <p:cNvPr id="31" name="Google Shape;31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4"/>
          <p:cNvGrpSpPr/>
          <p:nvPr/>
        </p:nvGrpSpPr>
        <p:grpSpPr>
          <a:xfrm>
            <a:off x="-76947" y="-364175"/>
            <a:ext cx="9492359" cy="5864988"/>
            <a:chOff x="-76947" y="-364175"/>
            <a:chExt cx="9492359" cy="5864988"/>
          </a:xfrm>
        </p:grpSpPr>
        <p:sp>
          <p:nvSpPr>
            <p:cNvPr id="52" name="Google Shape;52;p4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4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5" name="Google Shape;75;p4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-76947" y="-364175"/>
            <a:ext cx="9492359" cy="5864988"/>
            <a:chOff x="-76947" y="-364175"/>
            <a:chExt cx="9492359" cy="5864988"/>
          </a:xfrm>
        </p:grpSpPr>
        <p:sp>
          <p:nvSpPr>
            <p:cNvPr id="78" name="Google Shape;78;p5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◍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55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55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55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55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55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55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55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55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0" name="Google Shape;100;p5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7200" u="none" cap="none" strike="noStrike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-76947" y="-364175"/>
            <a:ext cx="9492359" cy="5864988"/>
            <a:chOff x="-76947" y="-364175"/>
            <a:chExt cx="9492359" cy="5864988"/>
          </a:xfrm>
        </p:grpSpPr>
        <p:sp>
          <p:nvSpPr>
            <p:cNvPr id="103" name="Google Shape;103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7"/>
          <p:cNvGrpSpPr/>
          <p:nvPr/>
        </p:nvGrpSpPr>
        <p:grpSpPr>
          <a:xfrm>
            <a:off x="-76947" y="-364175"/>
            <a:ext cx="9492359" cy="5864988"/>
            <a:chOff x="-76947" y="-364175"/>
            <a:chExt cx="9492359" cy="5864988"/>
          </a:xfrm>
        </p:grpSpPr>
        <p:sp>
          <p:nvSpPr>
            <p:cNvPr id="129" name="Google Shape;129;p7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◍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53" name="Google Shape;153;p7"/>
          <p:cNvSpPr txBox="1"/>
          <p:nvPr>
            <p:ph idx="2" type="body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◍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8"/>
          <p:cNvGrpSpPr/>
          <p:nvPr/>
        </p:nvGrpSpPr>
        <p:grpSpPr>
          <a:xfrm>
            <a:off x="-76947" y="-364175"/>
            <a:ext cx="9492359" cy="5864988"/>
            <a:chOff x="-76947" y="-364175"/>
            <a:chExt cx="9492359" cy="5864988"/>
          </a:xfrm>
        </p:grpSpPr>
        <p:sp>
          <p:nvSpPr>
            <p:cNvPr id="156" name="Google Shape;156;p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◍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0" name="Google Shape;180;p8"/>
          <p:cNvSpPr txBox="1"/>
          <p:nvPr>
            <p:ph idx="2" type="body"/>
          </p:nvPr>
        </p:nvSpPr>
        <p:spPr>
          <a:xfrm>
            <a:off x="3334886" y="1520975"/>
            <a:ext cx="2410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◍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1" name="Google Shape;181;p8"/>
          <p:cNvSpPr txBox="1"/>
          <p:nvPr>
            <p:ph idx="3" type="body"/>
          </p:nvPr>
        </p:nvSpPr>
        <p:spPr>
          <a:xfrm>
            <a:off x="5868447" y="1520975"/>
            <a:ext cx="2410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◍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9"/>
          <p:cNvGrpSpPr/>
          <p:nvPr/>
        </p:nvGrpSpPr>
        <p:grpSpPr>
          <a:xfrm>
            <a:off x="-76947" y="-364175"/>
            <a:ext cx="9492359" cy="5864988"/>
            <a:chOff x="-76947" y="-364175"/>
            <a:chExt cx="9492359" cy="5864988"/>
          </a:xfrm>
        </p:grpSpPr>
        <p:sp>
          <p:nvSpPr>
            <p:cNvPr id="184" name="Google Shape;184;p9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9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0"/>
          <p:cNvGrpSpPr/>
          <p:nvPr/>
        </p:nvGrpSpPr>
        <p:grpSpPr>
          <a:xfrm>
            <a:off x="-76947" y="-364175"/>
            <a:ext cx="9492359" cy="5864988"/>
            <a:chOff x="-76947" y="-364175"/>
            <a:chExt cx="9492359" cy="5864988"/>
          </a:xfrm>
        </p:grpSpPr>
        <p:sp>
          <p:nvSpPr>
            <p:cNvPr id="209" name="Google Shape;209;p10"/>
            <p:cNvSpPr/>
            <p:nvPr/>
          </p:nvSpPr>
          <p:spPr>
            <a:xfrm>
              <a:off x="0" y="399570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4343698" y="37683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 flipH="1">
              <a:off x="4456350" y="3879852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457200" y="4010402"/>
            <a:ext cx="8229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32E6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type="ctrTitle"/>
          </p:nvPr>
        </p:nvSpPr>
        <p:spPr>
          <a:xfrm>
            <a:off x="2687200" y="1564975"/>
            <a:ext cx="37020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IFSP - Câmpus Caraguatatuba</a:t>
            </a:r>
            <a:endParaRPr b="0" i="0" sz="36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137" y="3452525"/>
            <a:ext cx="588125" cy="5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Casos de uso</a:t>
            </a:r>
            <a:endParaRPr b="0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325" name="Google Shape;325;p21"/>
          <p:cNvPicPr preferRelativeResize="0"/>
          <p:nvPr/>
        </p:nvPicPr>
        <p:blipFill rotWithShape="1">
          <a:blip r:embed="rId3">
            <a:alphaModFix/>
          </a:blip>
          <a:srcRect b="27904" l="29557" r="29344" t="23419"/>
          <a:stretch/>
        </p:blipFill>
        <p:spPr>
          <a:xfrm>
            <a:off x="2109461" y="1552507"/>
            <a:ext cx="4986589" cy="337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 b="13613" l="29199" r="29321" t="45342"/>
          <a:stretch/>
        </p:blipFill>
        <p:spPr>
          <a:xfrm>
            <a:off x="2183365" y="1647664"/>
            <a:ext cx="5048707" cy="281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Site </a:t>
            </a:r>
            <a:endParaRPr b="0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Objetivos: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Redirecionar doações;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Espaço para denúncia;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Divulgar o aplicativo;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Fornecer serviços/contato;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Locais afetados.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Jogo Didático</a:t>
            </a:r>
            <a:endParaRPr b="0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750799" y="1381431"/>
            <a:ext cx="5965683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Objetivos: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Interação mapa e informação de desastres;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Jogo (3/5 perguntas);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Quatro alternativas sobre o conteúdo dado anteriormente;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 cada resposta certa o jogador ganha 10 pontos;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Porcentagem de acertos.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None/>
            </a:pPr>
            <a:b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 relacionada" id="347" name="Google Shape;3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219" y="1441208"/>
            <a:ext cx="3495123" cy="349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Empresa Contratada</a:t>
            </a:r>
            <a:endParaRPr b="1" sz="2400"/>
          </a:p>
        </p:txBody>
      </p:sp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idx="4294967295" type="ctrTitle"/>
          </p:nvPr>
        </p:nvSpPr>
        <p:spPr>
          <a:xfrm>
            <a:off x="1642350" y="2539325"/>
            <a:ext cx="58593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6000" u="none" cap="none" strike="noStrike">
                <a:solidFill>
                  <a:srgbClr val="6D9EEB"/>
                </a:solidFill>
                <a:latin typeface="Nixie One"/>
                <a:ea typeface="Nixie One"/>
                <a:cs typeface="Nixie One"/>
                <a:sym typeface="Nixie One"/>
              </a:rPr>
              <a:t>Obrigado!</a:t>
            </a:r>
            <a:endParaRPr b="0" i="0" sz="6000" u="none" cap="none" strike="noStrike">
              <a:solidFill>
                <a:srgbClr val="6D9EE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9" name="Google Shape;359;p27"/>
          <p:cNvSpPr txBox="1"/>
          <p:nvPr>
            <p:ph idx="4294967295" type="subTitle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rPr>
              <a:t>Alguma pergunta?</a:t>
            </a:r>
            <a:endParaRPr b="1" i="0" sz="1400" u="none" cap="none" strike="noStrike">
              <a:solidFill>
                <a:srgbClr val="FF99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Corporação TOTH™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👍</a:t>
            </a:r>
            <a:endParaRPr b="0" i="0" sz="9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/>
          <p:nvPr>
            <p:ph idx="4294967295" type="ctrTitle"/>
          </p:nvPr>
        </p:nvSpPr>
        <p:spPr>
          <a:xfrm>
            <a:off x="2172000" y="2124025"/>
            <a:ext cx="53082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Corporação TOTH™</a:t>
            </a:r>
            <a:endParaRPr b="0" i="0" sz="6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5984490" y="1035390"/>
            <a:ext cx="264679" cy="2527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3"/>
          <p:cNvGrpSpPr/>
          <p:nvPr/>
        </p:nvGrpSpPr>
        <p:grpSpPr>
          <a:xfrm>
            <a:off x="4481646" y="989797"/>
            <a:ext cx="1133902" cy="1134217"/>
            <a:chOff x="6654650" y="3665275"/>
            <a:chExt cx="409100" cy="409125"/>
          </a:xfrm>
        </p:grpSpPr>
        <p:sp>
          <p:nvSpPr>
            <p:cNvPr id="267" name="Google Shape;267;p1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3"/>
          <p:cNvGrpSpPr/>
          <p:nvPr/>
        </p:nvGrpSpPr>
        <p:grpSpPr>
          <a:xfrm rot="1056884">
            <a:off x="3768526" y="587136"/>
            <a:ext cx="749149" cy="749233"/>
            <a:chOff x="570875" y="4322250"/>
            <a:chExt cx="443300" cy="443325"/>
          </a:xfrm>
        </p:grpSpPr>
        <p:sp>
          <p:nvSpPr>
            <p:cNvPr id="270" name="Google Shape;270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3"/>
          <p:cNvSpPr/>
          <p:nvPr/>
        </p:nvSpPr>
        <p:spPr>
          <a:xfrm rot="2466561">
            <a:off x="3473003" y="1209462"/>
            <a:ext cx="367718" cy="3511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/>
          <p:nvPr/>
        </p:nvSpPr>
        <p:spPr>
          <a:xfrm rot="-1609299">
            <a:off x="4010781" y="1430395"/>
            <a:ext cx="264642" cy="2526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 rot="2926312">
            <a:off x="5615348" y="1630572"/>
            <a:ext cx="198187" cy="189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 rot="-1609224">
            <a:off x="4790643" y="362885"/>
            <a:ext cx="178561" cy="1704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025" y="1975848"/>
            <a:ext cx="1023300" cy="10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1092075" y="652375"/>
            <a:ext cx="3213600" cy="28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rPr>
              <a:t>Integrantes Contratante:</a:t>
            </a:r>
            <a:endParaRPr b="1" i="0" sz="1400" u="none" cap="none" strike="noStrike">
              <a:solidFill>
                <a:srgbClr val="FF99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Agatha Soares;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Ana Paula Freire;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Eloísa Cavalcanti;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Camilla Oliveira;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Josilene Alves;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Matheus Nascimento;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Rayssa Paschoal;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Yasmin Gusmon.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4896275" y="652375"/>
            <a:ext cx="32136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rPr>
              <a:t>Integrantes Contratado:</a:t>
            </a:r>
            <a:endParaRPr b="0" i="0" sz="1400" u="none" cap="none" strike="noStrike">
              <a:solidFill>
                <a:srgbClr val="FF99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Aline Fernanda;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Denis Campos; 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Thomás Finholt.</a:t>
            </a:r>
            <a:endParaRPr b="0" i="0" sz="18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ctrTitle"/>
          </p:nvPr>
        </p:nvSpPr>
        <p:spPr>
          <a:xfrm>
            <a:off x="2062125" y="1837700"/>
            <a:ext cx="53082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Desastres Ambientais</a:t>
            </a:r>
            <a:endParaRPr b="0" i="0" sz="6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e </a:t>
            </a:r>
            <a:endParaRPr b="0" i="0" sz="6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Educação</a:t>
            </a:r>
            <a:endParaRPr b="0" i="0" sz="6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0" name="Google Shape;290;p15"/>
          <p:cNvSpPr/>
          <p:nvPr/>
        </p:nvSpPr>
        <p:spPr>
          <a:xfrm rot="-1609299">
            <a:off x="1560506" y="1573220"/>
            <a:ext cx="264642" cy="2526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/>
          <p:nvPr/>
        </p:nvSpPr>
        <p:spPr>
          <a:xfrm rot="2926312">
            <a:off x="7573298" y="1514447"/>
            <a:ext cx="198187" cy="189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/>
          <p:nvPr/>
        </p:nvSpPr>
        <p:spPr>
          <a:xfrm rot="-1609224">
            <a:off x="4668493" y="180635"/>
            <a:ext cx="178561" cy="1704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1737600" y="1991850"/>
            <a:ext cx="566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</a:pPr>
            <a:r>
              <a:rPr b="0" i="0" lang="en" sz="6000" u="none" cap="none" strike="noStrike">
                <a:solidFill>
                  <a:srgbClr val="6D9EEB"/>
                </a:solidFill>
                <a:latin typeface="Nixie One"/>
                <a:ea typeface="Nixie One"/>
                <a:cs typeface="Nixie One"/>
                <a:sym typeface="Nixie One"/>
              </a:rPr>
              <a:t>1.</a:t>
            </a:r>
            <a:endParaRPr b="0" i="0" sz="6000" u="none" cap="none" strike="noStrike">
              <a:solidFill>
                <a:srgbClr val="6D9EEB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Site e jogo didático</a:t>
            </a:r>
            <a:endParaRPr b="0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“Atlantis”</a:t>
            </a:r>
            <a:endParaRPr b="1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O que é?</a:t>
            </a:r>
            <a:endParaRPr b="1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2047950" y="-29727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Objetivos</a:t>
            </a:r>
            <a:endParaRPr b="0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Didático;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Informar pontos de desastres ambientais; 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Revelar o histórico de desastres ambientais do local;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</a:pPr>
            <a:r>
              <a:rPr b="0" i="0" lang="en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Perguntas e respostas sobre os Desastres Ambientais;</a:t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Diagrama de Sequência </a:t>
            </a:r>
            <a:endParaRPr b="0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Funcionalidades</a:t>
            </a:r>
            <a:endParaRPr b="0" i="0" sz="3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1443412"/>
            <a:ext cx="3985225" cy="349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