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4" r:id="rId9"/>
    <p:sldId id="266" r:id="rId10"/>
    <p:sldId id="267" r:id="rId11"/>
    <p:sldId id="263" r:id="rId12"/>
    <p:sldId id="268"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7" d="100"/>
          <a:sy n="47" d="100"/>
        </p:scale>
        <p:origin x="101"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4EFE-8EAE-4CF4-902B-AF179CAABE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02F819-78F9-429A-BA9B-2E0732017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198AF9-AB6D-406B-8B9F-BB9EF99FB5B7}"/>
              </a:ext>
            </a:extLst>
          </p:cNvPr>
          <p:cNvSpPr>
            <a:spLocks noGrp="1"/>
          </p:cNvSpPr>
          <p:nvPr>
            <p:ph type="dt" sz="half" idx="10"/>
          </p:nvPr>
        </p:nvSpPr>
        <p:spPr/>
        <p:txBody>
          <a:bodyPr/>
          <a:lstStyle/>
          <a:p>
            <a:fld id="{38AE8B85-F6EF-4844-B273-59A945C5749B}" type="datetimeFigureOut">
              <a:rPr lang="en-US" smtClean="0"/>
              <a:t>5/12/2019</a:t>
            </a:fld>
            <a:endParaRPr lang="en-US"/>
          </a:p>
        </p:txBody>
      </p:sp>
      <p:sp>
        <p:nvSpPr>
          <p:cNvPr id="5" name="Footer Placeholder 4">
            <a:extLst>
              <a:ext uri="{FF2B5EF4-FFF2-40B4-BE49-F238E27FC236}">
                <a16:creationId xmlns:a16="http://schemas.microsoft.com/office/drawing/2014/main" id="{D82A423D-6E4F-4E35-83CC-C820C0647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62986-AF0F-4B29-BE90-593787A1FEB0}"/>
              </a:ext>
            </a:extLst>
          </p:cNvPr>
          <p:cNvSpPr>
            <a:spLocks noGrp="1"/>
          </p:cNvSpPr>
          <p:nvPr>
            <p:ph type="sldNum" sz="quarter" idx="12"/>
          </p:nvPr>
        </p:nvSpPr>
        <p:spPr/>
        <p:txBody>
          <a:bodyPr/>
          <a:lstStyle/>
          <a:p>
            <a:fld id="{19E64FB5-7AEE-43EB-86AD-66213992A816}" type="slidenum">
              <a:rPr lang="en-US" smtClean="0"/>
              <a:t>‹#›</a:t>
            </a:fld>
            <a:endParaRPr lang="en-US"/>
          </a:p>
        </p:txBody>
      </p:sp>
    </p:spTree>
    <p:extLst>
      <p:ext uri="{BB962C8B-B14F-4D97-AF65-F5344CB8AC3E}">
        <p14:creationId xmlns:p14="http://schemas.microsoft.com/office/powerpoint/2010/main" val="181759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A110-F839-4548-A1C5-3A267B9204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EF1E24-487B-4EDE-A8E0-852926F4B7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86566-039A-4C00-BC75-26F48440041C}"/>
              </a:ext>
            </a:extLst>
          </p:cNvPr>
          <p:cNvSpPr>
            <a:spLocks noGrp="1"/>
          </p:cNvSpPr>
          <p:nvPr>
            <p:ph type="dt" sz="half" idx="10"/>
          </p:nvPr>
        </p:nvSpPr>
        <p:spPr/>
        <p:txBody>
          <a:bodyPr/>
          <a:lstStyle/>
          <a:p>
            <a:fld id="{38AE8B85-F6EF-4844-B273-59A945C5749B}" type="datetimeFigureOut">
              <a:rPr lang="en-US" smtClean="0"/>
              <a:t>5/12/2019</a:t>
            </a:fld>
            <a:endParaRPr lang="en-US"/>
          </a:p>
        </p:txBody>
      </p:sp>
      <p:sp>
        <p:nvSpPr>
          <p:cNvPr id="5" name="Footer Placeholder 4">
            <a:extLst>
              <a:ext uri="{FF2B5EF4-FFF2-40B4-BE49-F238E27FC236}">
                <a16:creationId xmlns:a16="http://schemas.microsoft.com/office/drawing/2014/main" id="{16FF919B-0C6C-4557-8FFA-1A05BCE11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0D43E-43D3-4A2C-BDAE-132A6F1D5952}"/>
              </a:ext>
            </a:extLst>
          </p:cNvPr>
          <p:cNvSpPr>
            <a:spLocks noGrp="1"/>
          </p:cNvSpPr>
          <p:nvPr>
            <p:ph type="sldNum" sz="quarter" idx="12"/>
          </p:nvPr>
        </p:nvSpPr>
        <p:spPr/>
        <p:txBody>
          <a:bodyPr/>
          <a:lstStyle/>
          <a:p>
            <a:fld id="{19E64FB5-7AEE-43EB-86AD-66213992A816}" type="slidenum">
              <a:rPr lang="en-US" smtClean="0"/>
              <a:t>‹#›</a:t>
            </a:fld>
            <a:endParaRPr lang="en-US"/>
          </a:p>
        </p:txBody>
      </p:sp>
    </p:spTree>
    <p:extLst>
      <p:ext uri="{BB962C8B-B14F-4D97-AF65-F5344CB8AC3E}">
        <p14:creationId xmlns:p14="http://schemas.microsoft.com/office/powerpoint/2010/main" val="3216060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3A00FD-92E6-49D5-BE88-B69512D84F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726535-93D8-466F-A954-955FC6265D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F0CAF-EF91-464B-ABCF-B80DA82B9186}"/>
              </a:ext>
            </a:extLst>
          </p:cNvPr>
          <p:cNvSpPr>
            <a:spLocks noGrp="1"/>
          </p:cNvSpPr>
          <p:nvPr>
            <p:ph type="dt" sz="half" idx="10"/>
          </p:nvPr>
        </p:nvSpPr>
        <p:spPr/>
        <p:txBody>
          <a:bodyPr/>
          <a:lstStyle/>
          <a:p>
            <a:fld id="{38AE8B85-F6EF-4844-B273-59A945C5749B}" type="datetimeFigureOut">
              <a:rPr lang="en-US" smtClean="0"/>
              <a:t>5/12/2019</a:t>
            </a:fld>
            <a:endParaRPr lang="en-US"/>
          </a:p>
        </p:txBody>
      </p:sp>
      <p:sp>
        <p:nvSpPr>
          <p:cNvPr id="5" name="Footer Placeholder 4">
            <a:extLst>
              <a:ext uri="{FF2B5EF4-FFF2-40B4-BE49-F238E27FC236}">
                <a16:creationId xmlns:a16="http://schemas.microsoft.com/office/drawing/2014/main" id="{5A57D599-A314-47BD-BAE0-6D94EDAE0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48C5D-8E0D-48E2-BBD0-4C715A523ECB}"/>
              </a:ext>
            </a:extLst>
          </p:cNvPr>
          <p:cNvSpPr>
            <a:spLocks noGrp="1"/>
          </p:cNvSpPr>
          <p:nvPr>
            <p:ph type="sldNum" sz="quarter" idx="12"/>
          </p:nvPr>
        </p:nvSpPr>
        <p:spPr/>
        <p:txBody>
          <a:bodyPr/>
          <a:lstStyle/>
          <a:p>
            <a:fld id="{19E64FB5-7AEE-43EB-86AD-66213992A816}" type="slidenum">
              <a:rPr lang="en-US" smtClean="0"/>
              <a:t>‹#›</a:t>
            </a:fld>
            <a:endParaRPr lang="en-US"/>
          </a:p>
        </p:txBody>
      </p:sp>
    </p:spTree>
    <p:extLst>
      <p:ext uri="{BB962C8B-B14F-4D97-AF65-F5344CB8AC3E}">
        <p14:creationId xmlns:p14="http://schemas.microsoft.com/office/powerpoint/2010/main" val="202273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D76B-1D59-495D-96B3-BE4AB9D797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F0EA69-438B-4C49-9C22-0300206516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98FD8-030F-4E9C-B2D4-B50FD46B56CA}"/>
              </a:ext>
            </a:extLst>
          </p:cNvPr>
          <p:cNvSpPr>
            <a:spLocks noGrp="1"/>
          </p:cNvSpPr>
          <p:nvPr>
            <p:ph type="dt" sz="half" idx="10"/>
          </p:nvPr>
        </p:nvSpPr>
        <p:spPr/>
        <p:txBody>
          <a:bodyPr/>
          <a:lstStyle/>
          <a:p>
            <a:fld id="{38AE8B85-F6EF-4844-B273-59A945C5749B}" type="datetimeFigureOut">
              <a:rPr lang="en-US" smtClean="0"/>
              <a:t>5/12/2019</a:t>
            </a:fld>
            <a:endParaRPr lang="en-US"/>
          </a:p>
        </p:txBody>
      </p:sp>
      <p:sp>
        <p:nvSpPr>
          <p:cNvPr id="5" name="Footer Placeholder 4">
            <a:extLst>
              <a:ext uri="{FF2B5EF4-FFF2-40B4-BE49-F238E27FC236}">
                <a16:creationId xmlns:a16="http://schemas.microsoft.com/office/drawing/2014/main" id="{5775C155-F798-4AF0-9139-8FBD9451B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3EF07-CE99-42DC-9224-8F7245F7ABE7}"/>
              </a:ext>
            </a:extLst>
          </p:cNvPr>
          <p:cNvSpPr>
            <a:spLocks noGrp="1"/>
          </p:cNvSpPr>
          <p:nvPr>
            <p:ph type="sldNum" sz="quarter" idx="12"/>
          </p:nvPr>
        </p:nvSpPr>
        <p:spPr/>
        <p:txBody>
          <a:bodyPr/>
          <a:lstStyle/>
          <a:p>
            <a:fld id="{19E64FB5-7AEE-43EB-86AD-66213992A816}" type="slidenum">
              <a:rPr lang="en-US" smtClean="0"/>
              <a:t>‹#›</a:t>
            </a:fld>
            <a:endParaRPr lang="en-US"/>
          </a:p>
        </p:txBody>
      </p:sp>
    </p:spTree>
    <p:extLst>
      <p:ext uri="{BB962C8B-B14F-4D97-AF65-F5344CB8AC3E}">
        <p14:creationId xmlns:p14="http://schemas.microsoft.com/office/powerpoint/2010/main" val="240836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AB90-531C-4816-BD32-37251D693D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A94F8D-C3AC-47C0-B1FA-DB271641BE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16CBE4-69EE-40B2-B156-3E9EF7828466}"/>
              </a:ext>
            </a:extLst>
          </p:cNvPr>
          <p:cNvSpPr>
            <a:spLocks noGrp="1"/>
          </p:cNvSpPr>
          <p:nvPr>
            <p:ph type="dt" sz="half" idx="10"/>
          </p:nvPr>
        </p:nvSpPr>
        <p:spPr/>
        <p:txBody>
          <a:bodyPr/>
          <a:lstStyle/>
          <a:p>
            <a:fld id="{38AE8B85-F6EF-4844-B273-59A945C5749B}" type="datetimeFigureOut">
              <a:rPr lang="en-US" smtClean="0"/>
              <a:t>5/12/2019</a:t>
            </a:fld>
            <a:endParaRPr lang="en-US"/>
          </a:p>
        </p:txBody>
      </p:sp>
      <p:sp>
        <p:nvSpPr>
          <p:cNvPr id="5" name="Footer Placeholder 4">
            <a:extLst>
              <a:ext uri="{FF2B5EF4-FFF2-40B4-BE49-F238E27FC236}">
                <a16:creationId xmlns:a16="http://schemas.microsoft.com/office/drawing/2014/main" id="{E14E7470-EA00-4B32-87DF-9857CAC7E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E798F-897C-4C0E-A184-7F365458A39D}"/>
              </a:ext>
            </a:extLst>
          </p:cNvPr>
          <p:cNvSpPr>
            <a:spLocks noGrp="1"/>
          </p:cNvSpPr>
          <p:nvPr>
            <p:ph type="sldNum" sz="quarter" idx="12"/>
          </p:nvPr>
        </p:nvSpPr>
        <p:spPr/>
        <p:txBody>
          <a:bodyPr/>
          <a:lstStyle/>
          <a:p>
            <a:fld id="{19E64FB5-7AEE-43EB-86AD-66213992A816}" type="slidenum">
              <a:rPr lang="en-US" smtClean="0"/>
              <a:t>‹#›</a:t>
            </a:fld>
            <a:endParaRPr lang="en-US"/>
          </a:p>
        </p:txBody>
      </p:sp>
    </p:spTree>
    <p:extLst>
      <p:ext uri="{BB962C8B-B14F-4D97-AF65-F5344CB8AC3E}">
        <p14:creationId xmlns:p14="http://schemas.microsoft.com/office/powerpoint/2010/main" val="399341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194C-89A3-4E9C-9B2B-699D9D9DDB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4539A6-C83C-4DD8-AB82-4C564A1C60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FD4D8E-E26D-4CCD-8162-A0027CE2F8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1908EC-5DA5-4808-B426-38ED7CA1F85F}"/>
              </a:ext>
            </a:extLst>
          </p:cNvPr>
          <p:cNvSpPr>
            <a:spLocks noGrp="1"/>
          </p:cNvSpPr>
          <p:nvPr>
            <p:ph type="dt" sz="half" idx="10"/>
          </p:nvPr>
        </p:nvSpPr>
        <p:spPr/>
        <p:txBody>
          <a:bodyPr/>
          <a:lstStyle/>
          <a:p>
            <a:fld id="{38AE8B85-F6EF-4844-B273-59A945C5749B}" type="datetimeFigureOut">
              <a:rPr lang="en-US" smtClean="0"/>
              <a:t>5/12/2019</a:t>
            </a:fld>
            <a:endParaRPr lang="en-US"/>
          </a:p>
        </p:txBody>
      </p:sp>
      <p:sp>
        <p:nvSpPr>
          <p:cNvPr id="6" name="Footer Placeholder 5">
            <a:extLst>
              <a:ext uri="{FF2B5EF4-FFF2-40B4-BE49-F238E27FC236}">
                <a16:creationId xmlns:a16="http://schemas.microsoft.com/office/drawing/2014/main" id="{7301D532-AD33-4C7D-B7C4-47F547145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0ACC0E-DC6B-494E-9C63-5AB94C84711C}"/>
              </a:ext>
            </a:extLst>
          </p:cNvPr>
          <p:cNvSpPr>
            <a:spLocks noGrp="1"/>
          </p:cNvSpPr>
          <p:nvPr>
            <p:ph type="sldNum" sz="quarter" idx="12"/>
          </p:nvPr>
        </p:nvSpPr>
        <p:spPr/>
        <p:txBody>
          <a:bodyPr/>
          <a:lstStyle/>
          <a:p>
            <a:fld id="{19E64FB5-7AEE-43EB-86AD-66213992A816}" type="slidenum">
              <a:rPr lang="en-US" smtClean="0"/>
              <a:t>‹#›</a:t>
            </a:fld>
            <a:endParaRPr lang="en-US"/>
          </a:p>
        </p:txBody>
      </p:sp>
    </p:spTree>
    <p:extLst>
      <p:ext uri="{BB962C8B-B14F-4D97-AF65-F5344CB8AC3E}">
        <p14:creationId xmlns:p14="http://schemas.microsoft.com/office/powerpoint/2010/main" val="134119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B457-61BD-4D4A-9EA6-A227EEA79E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167021-F3D9-4A7E-9F6C-226A388357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5AFE9-5B8B-46BA-9CD4-0A51619C21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6E5A12-23BA-46AF-BFE2-8F4594FA0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1E9D0-88AA-4D79-BCC0-51DE304CA2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AF954-7F0E-41FC-BD47-52E0D2F173AB}"/>
              </a:ext>
            </a:extLst>
          </p:cNvPr>
          <p:cNvSpPr>
            <a:spLocks noGrp="1"/>
          </p:cNvSpPr>
          <p:nvPr>
            <p:ph type="dt" sz="half" idx="10"/>
          </p:nvPr>
        </p:nvSpPr>
        <p:spPr/>
        <p:txBody>
          <a:bodyPr/>
          <a:lstStyle/>
          <a:p>
            <a:fld id="{38AE8B85-F6EF-4844-B273-59A945C5749B}" type="datetimeFigureOut">
              <a:rPr lang="en-US" smtClean="0"/>
              <a:t>5/12/2019</a:t>
            </a:fld>
            <a:endParaRPr lang="en-US"/>
          </a:p>
        </p:txBody>
      </p:sp>
      <p:sp>
        <p:nvSpPr>
          <p:cNvPr id="8" name="Footer Placeholder 7">
            <a:extLst>
              <a:ext uri="{FF2B5EF4-FFF2-40B4-BE49-F238E27FC236}">
                <a16:creationId xmlns:a16="http://schemas.microsoft.com/office/drawing/2014/main" id="{C88454F6-45BD-4BBA-ADA4-0EDEBAAA6F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7A3F4F-8A16-4025-9D08-3CEDD47D7592}"/>
              </a:ext>
            </a:extLst>
          </p:cNvPr>
          <p:cNvSpPr>
            <a:spLocks noGrp="1"/>
          </p:cNvSpPr>
          <p:nvPr>
            <p:ph type="sldNum" sz="quarter" idx="12"/>
          </p:nvPr>
        </p:nvSpPr>
        <p:spPr/>
        <p:txBody>
          <a:bodyPr/>
          <a:lstStyle/>
          <a:p>
            <a:fld id="{19E64FB5-7AEE-43EB-86AD-66213992A816}" type="slidenum">
              <a:rPr lang="en-US" smtClean="0"/>
              <a:t>‹#›</a:t>
            </a:fld>
            <a:endParaRPr lang="en-US"/>
          </a:p>
        </p:txBody>
      </p:sp>
    </p:spTree>
    <p:extLst>
      <p:ext uri="{BB962C8B-B14F-4D97-AF65-F5344CB8AC3E}">
        <p14:creationId xmlns:p14="http://schemas.microsoft.com/office/powerpoint/2010/main" val="16546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77D9-8D65-4285-8426-52ECD1AE4D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A358F0-48F3-4895-8696-DAD95955AF80}"/>
              </a:ext>
            </a:extLst>
          </p:cNvPr>
          <p:cNvSpPr>
            <a:spLocks noGrp="1"/>
          </p:cNvSpPr>
          <p:nvPr>
            <p:ph type="dt" sz="half" idx="10"/>
          </p:nvPr>
        </p:nvSpPr>
        <p:spPr/>
        <p:txBody>
          <a:bodyPr/>
          <a:lstStyle/>
          <a:p>
            <a:fld id="{38AE8B85-F6EF-4844-B273-59A945C5749B}" type="datetimeFigureOut">
              <a:rPr lang="en-US" smtClean="0"/>
              <a:t>5/12/2019</a:t>
            </a:fld>
            <a:endParaRPr lang="en-US"/>
          </a:p>
        </p:txBody>
      </p:sp>
      <p:sp>
        <p:nvSpPr>
          <p:cNvPr id="4" name="Footer Placeholder 3">
            <a:extLst>
              <a:ext uri="{FF2B5EF4-FFF2-40B4-BE49-F238E27FC236}">
                <a16:creationId xmlns:a16="http://schemas.microsoft.com/office/drawing/2014/main" id="{2B01C280-E1F6-450D-BFCC-1780D2EE4B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1E7200-1577-4CD8-908E-66F01310440D}"/>
              </a:ext>
            </a:extLst>
          </p:cNvPr>
          <p:cNvSpPr>
            <a:spLocks noGrp="1"/>
          </p:cNvSpPr>
          <p:nvPr>
            <p:ph type="sldNum" sz="quarter" idx="12"/>
          </p:nvPr>
        </p:nvSpPr>
        <p:spPr/>
        <p:txBody>
          <a:bodyPr/>
          <a:lstStyle/>
          <a:p>
            <a:fld id="{19E64FB5-7AEE-43EB-86AD-66213992A816}" type="slidenum">
              <a:rPr lang="en-US" smtClean="0"/>
              <a:t>‹#›</a:t>
            </a:fld>
            <a:endParaRPr lang="en-US"/>
          </a:p>
        </p:txBody>
      </p:sp>
    </p:spTree>
    <p:extLst>
      <p:ext uri="{BB962C8B-B14F-4D97-AF65-F5344CB8AC3E}">
        <p14:creationId xmlns:p14="http://schemas.microsoft.com/office/powerpoint/2010/main" val="45902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4DD21-9FB5-447E-86D6-369F5C30DEAD}"/>
              </a:ext>
            </a:extLst>
          </p:cNvPr>
          <p:cNvSpPr>
            <a:spLocks noGrp="1"/>
          </p:cNvSpPr>
          <p:nvPr>
            <p:ph type="dt" sz="half" idx="10"/>
          </p:nvPr>
        </p:nvSpPr>
        <p:spPr/>
        <p:txBody>
          <a:bodyPr/>
          <a:lstStyle/>
          <a:p>
            <a:fld id="{38AE8B85-F6EF-4844-B273-59A945C5749B}" type="datetimeFigureOut">
              <a:rPr lang="en-US" smtClean="0"/>
              <a:t>5/12/2019</a:t>
            </a:fld>
            <a:endParaRPr lang="en-US"/>
          </a:p>
        </p:txBody>
      </p:sp>
      <p:sp>
        <p:nvSpPr>
          <p:cNvPr id="3" name="Footer Placeholder 2">
            <a:extLst>
              <a:ext uri="{FF2B5EF4-FFF2-40B4-BE49-F238E27FC236}">
                <a16:creationId xmlns:a16="http://schemas.microsoft.com/office/drawing/2014/main" id="{90EBB74B-DA4F-4760-BEA0-C40BE8AFC6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1F01E1-B7BD-4D07-87EC-1721CA8041C8}"/>
              </a:ext>
            </a:extLst>
          </p:cNvPr>
          <p:cNvSpPr>
            <a:spLocks noGrp="1"/>
          </p:cNvSpPr>
          <p:nvPr>
            <p:ph type="sldNum" sz="quarter" idx="12"/>
          </p:nvPr>
        </p:nvSpPr>
        <p:spPr/>
        <p:txBody>
          <a:bodyPr/>
          <a:lstStyle/>
          <a:p>
            <a:fld id="{19E64FB5-7AEE-43EB-86AD-66213992A816}" type="slidenum">
              <a:rPr lang="en-US" smtClean="0"/>
              <a:t>‹#›</a:t>
            </a:fld>
            <a:endParaRPr lang="en-US"/>
          </a:p>
        </p:txBody>
      </p:sp>
    </p:spTree>
    <p:extLst>
      <p:ext uri="{BB962C8B-B14F-4D97-AF65-F5344CB8AC3E}">
        <p14:creationId xmlns:p14="http://schemas.microsoft.com/office/powerpoint/2010/main" val="3193334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89A6-585A-4613-B6C0-4CDDE9686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D1273E-0CD6-4DB7-9B0F-AC9A5051F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4E2412-BA29-4C9F-94C8-FA4316849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9D3C00-3026-44C3-AA0C-ED881A3CE9A1}"/>
              </a:ext>
            </a:extLst>
          </p:cNvPr>
          <p:cNvSpPr>
            <a:spLocks noGrp="1"/>
          </p:cNvSpPr>
          <p:nvPr>
            <p:ph type="dt" sz="half" idx="10"/>
          </p:nvPr>
        </p:nvSpPr>
        <p:spPr/>
        <p:txBody>
          <a:bodyPr/>
          <a:lstStyle/>
          <a:p>
            <a:fld id="{38AE8B85-F6EF-4844-B273-59A945C5749B}" type="datetimeFigureOut">
              <a:rPr lang="en-US" smtClean="0"/>
              <a:t>5/12/2019</a:t>
            </a:fld>
            <a:endParaRPr lang="en-US"/>
          </a:p>
        </p:txBody>
      </p:sp>
      <p:sp>
        <p:nvSpPr>
          <p:cNvPr id="6" name="Footer Placeholder 5">
            <a:extLst>
              <a:ext uri="{FF2B5EF4-FFF2-40B4-BE49-F238E27FC236}">
                <a16:creationId xmlns:a16="http://schemas.microsoft.com/office/drawing/2014/main" id="{149F0979-CB7D-4506-BBC1-583333F2A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E23FE-A317-45F2-8CBF-D5289FF72A07}"/>
              </a:ext>
            </a:extLst>
          </p:cNvPr>
          <p:cNvSpPr>
            <a:spLocks noGrp="1"/>
          </p:cNvSpPr>
          <p:nvPr>
            <p:ph type="sldNum" sz="quarter" idx="12"/>
          </p:nvPr>
        </p:nvSpPr>
        <p:spPr/>
        <p:txBody>
          <a:bodyPr/>
          <a:lstStyle/>
          <a:p>
            <a:fld id="{19E64FB5-7AEE-43EB-86AD-66213992A816}" type="slidenum">
              <a:rPr lang="en-US" smtClean="0"/>
              <a:t>‹#›</a:t>
            </a:fld>
            <a:endParaRPr lang="en-US"/>
          </a:p>
        </p:txBody>
      </p:sp>
    </p:spTree>
    <p:extLst>
      <p:ext uri="{BB962C8B-B14F-4D97-AF65-F5344CB8AC3E}">
        <p14:creationId xmlns:p14="http://schemas.microsoft.com/office/powerpoint/2010/main" val="856861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96C4-67FF-40A2-B740-9246F291A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062B66-F1C9-4747-B950-5ADEC437B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B6E59-217C-4E37-B5E4-6F289CEC5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BFF26F-D062-4838-8156-8F87E414545F}"/>
              </a:ext>
            </a:extLst>
          </p:cNvPr>
          <p:cNvSpPr>
            <a:spLocks noGrp="1"/>
          </p:cNvSpPr>
          <p:nvPr>
            <p:ph type="dt" sz="half" idx="10"/>
          </p:nvPr>
        </p:nvSpPr>
        <p:spPr/>
        <p:txBody>
          <a:bodyPr/>
          <a:lstStyle/>
          <a:p>
            <a:fld id="{38AE8B85-F6EF-4844-B273-59A945C5749B}" type="datetimeFigureOut">
              <a:rPr lang="en-US" smtClean="0"/>
              <a:t>5/12/2019</a:t>
            </a:fld>
            <a:endParaRPr lang="en-US"/>
          </a:p>
        </p:txBody>
      </p:sp>
      <p:sp>
        <p:nvSpPr>
          <p:cNvPr id="6" name="Footer Placeholder 5">
            <a:extLst>
              <a:ext uri="{FF2B5EF4-FFF2-40B4-BE49-F238E27FC236}">
                <a16:creationId xmlns:a16="http://schemas.microsoft.com/office/drawing/2014/main" id="{B79C3E03-24C6-4820-BE1A-962CEF1F5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9D4F66-C6F3-4664-A320-7A634A72658B}"/>
              </a:ext>
            </a:extLst>
          </p:cNvPr>
          <p:cNvSpPr>
            <a:spLocks noGrp="1"/>
          </p:cNvSpPr>
          <p:nvPr>
            <p:ph type="sldNum" sz="quarter" idx="12"/>
          </p:nvPr>
        </p:nvSpPr>
        <p:spPr/>
        <p:txBody>
          <a:bodyPr/>
          <a:lstStyle/>
          <a:p>
            <a:fld id="{19E64FB5-7AEE-43EB-86AD-66213992A816}" type="slidenum">
              <a:rPr lang="en-US" smtClean="0"/>
              <a:t>‹#›</a:t>
            </a:fld>
            <a:endParaRPr lang="en-US"/>
          </a:p>
        </p:txBody>
      </p:sp>
    </p:spTree>
    <p:extLst>
      <p:ext uri="{BB962C8B-B14F-4D97-AF65-F5344CB8AC3E}">
        <p14:creationId xmlns:p14="http://schemas.microsoft.com/office/powerpoint/2010/main" val="3716763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B763F-8911-42D9-84E9-68DE46E90C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56C963-1440-4069-8B9B-FAAB6E940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A6821-8B48-4CE6-B100-EA0296E644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E8B85-F6EF-4844-B273-59A945C5749B}" type="datetimeFigureOut">
              <a:rPr lang="en-US" smtClean="0"/>
              <a:t>5/12/2019</a:t>
            </a:fld>
            <a:endParaRPr lang="en-US"/>
          </a:p>
        </p:txBody>
      </p:sp>
      <p:sp>
        <p:nvSpPr>
          <p:cNvPr id="5" name="Footer Placeholder 4">
            <a:extLst>
              <a:ext uri="{FF2B5EF4-FFF2-40B4-BE49-F238E27FC236}">
                <a16:creationId xmlns:a16="http://schemas.microsoft.com/office/drawing/2014/main" id="{6420FC39-EC30-4C84-A40F-2ED544456F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D1ADD4-794F-4D88-B9B6-469ED4DFB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64FB5-7AEE-43EB-86AD-66213992A816}" type="slidenum">
              <a:rPr lang="en-US" smtClean="0"/>
              <a:t>‹#›</a:t>
            </a:fld>
            <a:endParaRPr lang="en-US"/>
          </a:p>
        </p:txBody>
      </p:sp>
    </p:spTree>
    <p:extLst>
      <p:ext uri="{BB962C8B-B14F-4D97-AF65-F5344CB8AC3E}">
        <p14:creationId xmlns:p14="http://schemas.microsoft.com/office/powerpoint/2010/main" val="82469803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pi.usra.edu/meteor/metbull.php?code=6634" TargetMode="External"/><Relationship Id="rId2" Type="http://schemas.openxmlformats.org/officeDocument/2006/relationships/hyperlink" Target="https://www.lpi.usra.edu/meteor/metbull.php?code=1276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larsystem.nasa.gov/planets/meteors/indepth" TargetMode="External"/><Relationship Id="rId2" Type="http://schemas.openxmlformats.org/officeDocument/2006/relationships/hyperlink" Target="https://data.nasa.gov/Space-Science/Meteorite-Landings/gh4g-9sfh" TargetMode="External"/><Relationship Id="rId1" Type="http://schemas.openxmlformats.org/officeDocument/2006/relationships/slideLayout" Target="../slideLayouts/slideLayout2.xml"/><Relationship Id="rId6" Type="http://schemas.openxmlformats.org/officeDocument/2006/relationships/hyperlink" Target="https://bgr.com/2018/02/15/meteorite-auction-christies-canyon-diablo-meteorite/" TargetMode="External"/><Relationship Id="rId5" Type="http://schemas.openxmlformats.org/officeDocument/2006/relationships/hyperlink" Target="http://time.com/5416853/meteorite-in-michigan/" TargetMode="External"/><Relationship Id="rId4" Type="http://schemas.openxmlformats.org/officeDocument/2006/relationships/hyperlink" Target="https://www.lpi.usra.edu/meteo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DA9A-378D-4CAD-B6F7-101ED42D7D8E}"/>
              </a:ext>
            </a:extLst>
          </p:cNvPr>
          <p:cNvSpPr>
            <a:spLocks noGrp="1"/>
          </p:cNvSpPr>
          <p:nvPr>
            <p:ph type="ctrTitle"/>
          </p:nvPr>
        </p:nvSpPr>
        <p:spPr>
          <a:xfrm>
            <a:off x="1524000" y="0"/>
            <a:ext cx="9144000" cy="1447195"/>
          </a:xfrm>
        </p:spPr>
        <p:txBody>
          <a:bodyPr>
            <a:normAutofit/>
          </a:bodyPr>
          <a:lstStyle/>
          <a:p>
            <a:r>
              <a:rPr lang="en-US" b="1" dirty="0"/>
              <a:t>The $100,000 Doorstop</a:t>
            </a:r>
            <a:endParaRPr lang="en-US" dirty="0"/>
          </a:p>
        </p:txBody>
      </p:sp>
      <p:sp>
        <p:nvSpPr>
          <p:cNvPr id="3" name="Subtitle 2">
            <a:extLst>
              <a:ext uri="{FF2B5EF4-FFF2-40B4-BE49-F238E27FC236}">
                <a16:creationId xmlns:a16="http://schemas.microsoft.com/office/drawing/2014/main" id="{13A4EA72-BB9A-4980-87E5-E8F99ACB1D13}"/>
              </a:ext>
            </a:extLst>
          </p:cNvPr>
          <p:cNvSpPr>
            <a:spLocks noGrp="1"/>
          </p:cNvSpPr>
          <p:nvPr>
            <p:ph type="subTitle" idx="1"/>
          </p:nvPr>
        </p:nvSpPr>
        <p:spPr>
          <a:xfrm>
            <a:off x="1524000" y="5845628"/>
            <a:ext cx="9144000" cy="1012371"/>
          </a:xfrm>
        </p:spPr>
        <p:txBody>
          <a:bodyPr/>
          <a:lstStyle/>
          <a:p>
            <a:r>
              <a:rPr lang="en-US" dirty="0"/>
              <a:t>By: Thomas Fiorelli</a:t>
            </a:r>
          </a:p>
        </p:txBody>
      </p:sp>
      <p:pic>
        <p:nvPicPr>
          <p:cNvPr id="4" name="Picture 3">
            <a:extLst>
              <a:ext uri="{FF2B5EF4-FFF2-40B4-BE49-F238E27FC236}">
                <a16:creationId xmlns:a16="http://schemas.microsoft.com/office/drawing/2014/main" id="{D5A39429-F3DB-46E8-8A3B-98391042D6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8546" y="1447195"/>
            <a:ext cx="5934909" cy="3963610"/>
          </a:xfrm>
          <a:prstGeom prst="rect">
            <a:avLst/>
          </a:prstGeom>
          <a:noFill/>
          <a:ln>
            <a:noFill/>
          </a:ln>
        </p:spPr>
      </p:pic>
      <p:sp>
        <p:nvSpPr>
          <p:cNvPr id="5" name="Subtitle 2">
            <a:extLst>
              <a:ext uri="{FF2B5EF4-FFF2-40B4-BE49-F238E27FC236}">
                <a16:creationId xmlns:a16="http://schemas.microsoft.com/office/drawing/2014/main" id="{7FE43492-9FD8-4561-A138-D85F60D36F13}"/>
              </a:ext>
            </a:extLst>
          </p:cNvPr>
          <p:cNvSpPr txBox="1">
            <a:spLocks/>
          </p:cNvSpPr>
          <p:nvPr/>
        </p:nvSpPr>
        <p:spPr>
          <a:xfrm>
            <a:off x="9063455" y="5067904"/>
            <a:ext cx="424542" cy="342901"/>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a:t>
            </a:r>
          </a:p>
        </p:txBody>
      </p:sp>
    </p:spTree>
    <p:extLst>
      <p:ext uri="{BB962C8B-B14F-4D97-AF65-F5344CB8AC3E}">
        <p14:creationId xmlns:p14="http://schemas.microsoft.com/office/powerpoint/2010/main" val="4210873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DD7E-592C-43F2-895D-D5619FD09EAF}"/>
              </a:ext>
            </a:extLst>
          </p:cNvPr>
          <p:cNvSpPr>
            <a:spLocks noGrp="1"/>
          </p:cNvSpPr>
          <p:nvPr>
            <p:ph type="title"/>
          </p:nvPr>
        </p:nvSpPr>
        <p:spPr>
          <a:xfrm>
            <a:off x="0" y="365125"/>
            <a:ext cx="12034157" cy="1325563"/>
          </a:xfrm>
        </p:spPr>
        <p:txBody>
          <a:bodyPr/>
          <a:lstStyle/>
          <a:p>
            <a:r>
              <a:rPr lang="en-US" dirty="0"/>
              <a:t>These examples can also be confirmed by searching!</a:t>
            </a:r>
          </a:p>
        </p:txBody>
      </p:sp>
      <p:sp>
        <p:nvSpPr>
          <p:cNvPr id="3" name="Content Placeholder 2">
            <a:extLst>
              <a:ext uri="{FF2B5EF4-FFF2-40B4-BE49-F238E27FC236}">
                <a16:creationId xmlns:a16="http://schemas.microsoft.com/office/drawing/2014/main" id="{79AC1B9C-8A6B-41A2-BD2E-10DA5EEC5397}"/>
              </a:ext>
            </a:extLst>
          </p:cNvPr>
          <p:cNvSpPr>
            <a:spLocks noGrp="1"/>
          </p:cNvSpPr>
          <p:nvPr>
            <p:ph idx="1"/>
          </p:nvPr>
        </p:nvSpPr>
        <p:spPr/>
        <p:txBody>
          <a:bodyPr/>
          <a:lstStyle/>
          <a:p>
            <a:endParaRPr lang="en-US" dirty="0"/>
          </a:p>
          <a:p>
            <a:r>
              <a:rPr lang="en-US" dirty="0"/>
              <a:t>Les Ormes Meteorite, impacted in France:</a:t>
            </a:r>
          </a:p>
          <a:p>
            <a:r>
              <a:rPr lang="en-US" dirty="0">
                <a:hlinkClick r:id="rId2"/>
              </a:rPr>
              <a:t>https://www.lpi.usra.edu/meteor/metbull.php?code=12769</a:t>
            </a:r>
            <a:endParaRPr lang="en-US" dirty="0"/>
          </a:p>
          <a:p>
            <a:endParaRPr lang="en-US" dirty="0"/>
          </a:p>
          <a:p>
            <a:r>
              <a:rPr lang="en-US" dirty="0"/>
              <a:t>Deal Meteorite, impacted in Monmouth County, NJ !</a:t>
            </a:r>
          </a:p>
          <a:p>
            <a:r>
              <a:rPr lang="en-US" dirty="0">
                <a:hlinkClick r:id="rId3"/>
              </a:rPr>
              <a:t>https://www.lpi.usra.edu/meteor/metbull.php?code=6634</a:t>
            </a:r>
            <a:endParaRPr lang="en-US" dirty="0"/>
          </a:p>
          <a:p>
            <a:endParaRPr lang="en-US" dirty="0"/>
          </a:p>
        </p:txBody>
      </p:sp>
    </p:spTree>
    <p:extLst>
      <p:ext uri="{BB962C8B-B14F-4D97-AF65-F5344CB8AC3E}">
        <p14:creationId xmlns:p14="http://schemas.microsoft.com/office/powerpoint/2010/main" val="381263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17C0-0B36-4408-B69B-B79769B378CF}"/>
              </a:ext>
            </a:extLst>
          </p:cNvPr>
          <p:cNvSpPr>
            <a:spLocks noGrp="1"/>
          </p:cNvSpPr>
          <p:nvPr>
            <p:ph type="title"/>
          </p:nvPr>
        </p:nvSpPr>
        <p:spPr>
          <a:xfrm>
            <a:off x="0" y="0"/>
            <a:ext cx="10515600" cy="1325563"/>
          </a:xfrm>
        </p:spPr>
        <p:txBody>
          <a:bodyPr/>
          <a:lstStyle/>
          <a:p>
            <a:r>
              <a:rPr lang="en-US" dirty="0"/>
              <a:t>Limitations on Scope:</a:t>
            </a:r>
          </a:p>
        </p:txBody>
      </p:sp>
      <p:sp>
        <p:nvSpPr>
          <p:cNvPr id="3" name="Content Placeholder 2">
            <a:extLst>
              <a:ext uri="{FF2B5EF4-FFF2-40B4-BE49-F238E27FC236}">
                <a16:creationId xmlns:a16="http://schemas.microsoft.com/office/drawing/2014/main" id="{230C6A88-71D8-4F99-9043-96E441FD847F}"/>
              </a:ext>
            </a:extLst>
          </p:cNvPr>
          <p:cNvSpPr>
            <a:spLocks noGrp="1"/>
          </p:cNvSpPr>
          <p:nvPr>
            <p:ph idx="1"/>
          </p:nvPr>
        </p:nvSpPr>
        <p:spPr/>
        <p:txBody>
          <a:bodyPr>
            <a:normAutofit lnSpcReduction="10000"/>
          </a:bodyPr>
          <a:lstStyle/>
          <a:p>
            <a:r>
              <a:rPr lang="en-US" dirty="0"/>
              <a:t>I wanted to be able to read the user’s location from a device if this were a real app- the </a:t>
            </a:r>
            <a:r>
              <a:rPr lang="en-US" dirty="0" err="1"/>
              <a:t>userLocation</a:t>
            </a:r>
            <a:r>
              <a:rPr lang="en-US" dirty="0"/>
              <a:t>() function takes input from the user at the moment, but could be upgraded to get this information directly from the device</a:t>
            </a:r>
          </a:p>
          <a:p>
            <a:r>
              <a:rPr lang="en-US" dirty="0"/>
              <a:t>Here I look at 1 primary use case of the “app” which is to take the user’s location, and provide details on the meteorite impact nearest their location, including an estimated value of the specimen</a:t>
            </a:r>
          </a:p>
          <a:p>
            <a:r>
              <a:rPr lang="en-US" dirty="0"/>
              <a:t>In a grander project scope, we could build an interactive dashboard with </a:t>
            </a:r>
            <a:r>
              <a:rPr lang="en-US" dirty="0" err="1"/>
              <a:t>Dashly</a:t>
            </a:r>
            <a:r>
              <a:rPr lang="en-US" dirty="0"/>
              <a:t> that could add functionality for plotting these coordinates and filtering on mass / class / discovery year/ location which are all available in the class created</a:t>
            </a:r>
          </a:p>
        </p:txBody>
      </p:sp>
    </p:spTree>
    <p:extLst>
      <p:ext uri="{BB962C8B-B14F-4D97-AF65-F5344CB8AC3E}">
        <p14:creationId xmlns:p14="http://schemas.microsoft.com/office/powerpoint/2010/main" val="135285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7CCE-43F9-468E-B2C1-95448787BDA8}"/>
              </a:ext>
            </a:extLst>
          </p:cNvPr>
          <p:cNvSpPr>
            <a:spLocks noGrp="1"/>
          </p:cNvSpPr>
          <p:nvPr>
            <p:ph type="title"/>
          </p:nvPr>
        </p:nvSpPr>
        <p:spPr/>
        <p:txBody>
          <a:bodyPr/>
          <a:lstStyle/>
          <a:p>
            <a:r>
              <a:rPr lang="en-US" dirty="0"/>
              <a:t>3</a:t>
            </a:r>
            <a:r>
              <a:rPr lang="en-US" baseline="30000" dirty="0"/>
              <a:t>rd</a:t>
            </a:r>
            <a:r>
              <a:rPr lang="en-US" dirty="0"/>
              <a:t> Party Libraries used</a:t>
            </a:r>
          </a:p>
        </p:txBody>
      </p:sp>
      <p:sp>
        <p:nvSpPr>
          <p:cNvPr id="3" name="Content Placeholder 2">
            <a:extLst>
              <a:ext uri="{FF2B5EF4-FFF2-40B4-BE49-F238E27FC236}">
                <a16:creationId xmlns:a16="http://schemas.microsoft.com/office/drawing/2014/main" id="{4620FC0C-C0EB-4EDB-8C36-7191D9CBDEFE}"/>
              </a:ext>
            </a:extLst>
          </p:cNvPr>
          <p:cNvSpPr>
            <a:spLocks noGrp="1"/>
          </p:cNvSpPr>
          <p:nvPr>
            <p:ph idx="1"/>
          </p:nvPr>
        </p:nvSpPr>
        <p:spPr/>
        <p:txBody>
          <a:bodyPr/>
          <a:lstStyle/>
          <a:p>
            <a:r>
              <a:rPr lang="en-US" dirty="0"/>
              <a:t>Pandas as pd</a:t>
            </a:r>
          </a:p>
          <a:p>
            <a:r>
              <a:rPr lang="en-US" dirty="0"/>
              <a:t>Math</a:t>
            </a:r>
          </a:p>
          <a:p>
            <a:r>
              <a:rPr lang="en-US" dirty="0"/>
              <a:t>My custom </a:t>
            </a:r>
            <a:r>
              <a:rPr lang="en-US" dirty="0" err="1"/>
              <a:t>Meteorite_Lib</a:t>
            </a:r>
            <a:endParaRPr lang="en-US" dirty="0"/>
          </a:p>
        </p:txBody>
      </p:sp>
    </p:spTree>
    <p:extLst>
      <p:ext uri="{BB962C8B-B14F-4D97-AF65-F5344CB8AC3E}">
        <p14:creationId xmlns:p14="http://schemas.microsoft.com/office/powerpoint/2010/main" val="2000350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A58A-61CD-4151-A08E-6A8A41490217}"/>
              </a:ext>
            </a:extLst>
          </p:cNvPr>
          <p:cNvSpPr>
            <a:spLocks noGrp="1"/>
          </p:cNvSpPr>
          <p:nvPr>
            <p:ph type="title"/>
          </p:nvPr>
        </p:nvSpPr>
        <p:spPr/>
        <p:txBody>
          <a:bodyPr/>
          <a:lstStyle/>
          <a:p>
            <a:r>
              <a:rPr lang="en-US" dirty="0"/>
              <a:t>Links and References:</a:t>
            </a:r>
          </a:p>
        </p:txBody>
      </p:sp>
      <p:sp>
        <p:nvSpPr>
          <p:cNvPr id="3" name="Content Placeholder 2">
            <a:extLst>
              <a:ext uri="{FF2B5EF4-FFF2-40B4-BE49-F238E27FC236}">
                <a16:creationId xmlns:a16="http://schemas.microsoft.com/office/drawing/2014/main" id="{B36F6AF4-5332-4B26-ADC1-CED6D69357FB}"/>
              </a:ext>
            </a:extLst>
          </p:cNvPr>
          <p:cNvSpPr>
            <a:spLocks noGrp="1"/>
          </p:cNvSpPr>
          <p:nvPr>
            <p:ph idx="1"/>
          </p:nvPr>
        </p:nvSpPr>
        <p:spPr/>
        <p:txBody>
          <a:bodyPr/>
          <a:lstStyle/>
          <a:p>
            <a:r>
              <a:rPr lang="en-US" dirty="0"/>
              <a:t>Data Source:</a:t>
            </a:r>
          </a:p>
          <a:p>
            <a:pPr lvl="1"/>
            <a:r>
              <a:rPr lang="en-US" dirty="0">
                <a:hlinkClick r:id="rId2"/>
              </a:rPr>
              <a:t>https://data.nasa.gov/Space-Science/Meteorite-Landings/gh4g-9sfh</a:t>
            </a:r>
            <a:endParaRPr lang="en-US" dirty="0"/>
          </a:p>
          <a:p>
            <a:pPr lvl="1"/>
            <a:r>
              <a:rPr lang="en-US" dirty="0">
                <a:hlinkClick r:id="rId3"/>
              </a:rPr>
              <a:t>http://solarsystem.nasa.gov/planets/meteors/indepth</a:t>
            </a:r>
            <a:endParaRPr lang="en-US" dirty="0"/>
          </a:p>
          <a:p>
            <a:pPr lvl="1"/>
            <a:r>
              <a:rPr lang="en-US" dirty="0">
                <a:hlinkClick r:id="rId4"/>
              </a:rPr>
              <a:t>https://www.lpi.usra.edu/meteor/</a:t>
            </a:r>
            <a:endParaRPr lang="en-US" dirty="0"/>
          </a:p>
          <a:p>
            <a:pPr lvl="1"/>
            <a:endParaRPr lang="en-US" dirty="0"/>
          </a:p>
          <a:p>
            <a:r>
              <a:rPr lang="en-US" dirty="0"/>
              <a:t>References:</a:t>
            </a:r>
            <a:br>
              <a:rPr lang="en-US" dirty="0"/>
            </a:br>
            <a:r>
              <a:rPr lang="en-US" dirty="0"/>
              <a:t>[1]  </a:t>
            </a:r>
            <a:r>
              <a:rPr lang="en-US" u="sng" dirty="0">
                <a:hlinkClick r:id="rId5"/>
              </a:rPr>
              <a:t>http://time.com/5416853/meteorite-in-michigan/</a:t>
            </a:r>
            <a:br>
              <a:rPr lang="en-US" dirty="0"/>
            </a:br>
            <a:r>
              <a:rPr lang="en-US" dirty="0"/>
              <a:t>[2]  </a:t>
            </a:r>
            <a:r>
              <a:rPr lang="en-US" u="sng" dirty="0">
                <a:hlinkClick r:id="rId6"/>
              </a:rPr>
              <a:t>https://bgr.com/2018/02/15/meteorite-auction-christies-canyon-diablo-meteorite/</a:t>
            </a:r>
            <a:endParaRPr lang="en-US" dirty="0"/>
          </a:p>
        </p:txBody>
      </p:sp>
    </p:spTree>
    <p:extLst>
      <p:ext uri="{BB962C8B-B14F-4D97-AF65-F5344CB8AC3E}">
        <p14:creationId xmlns:p14="http://schemas.microsoft.com/office/powerpoint/2010/main" val="229536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2752-C1D2-4B50-869B-6B99451AB00A}"/>
              </a:ext>
            </a:extLst>
          </p:cNvPr>
          <p:cNvSpPr>
            <a:spLocks noGrp="1"/>
          </p:cNvSpPr>
          <p:nvPr>
            <p:ph type="title"/>
          </p:nvPr>
        </p:nvSpPr>
        <p:spPr>
          <a:xfrm>
            <a:off x="0" y="18255"/>
            <a:ext cx="3380014" cy="847159"/>
          </a:xfrm>
        </p:spPr>
        <p:txBody>
          <a:bodyPr/>
          <a:lstStyle/>
          <a:p>
            <a:r>
              <a:rPr lang="en-US" b="1" dirty="0"/>
              <a:t>Introduction:</a:t>
            </a:r>
          </a:p>
        </p:txBody>
      </p:sp>
      <p:sp>
        <p:nvSpPr>
          <p:cNvPr id="3" name="Content Placeholder 2">
            <a:extLst>
              <a:ext uri="{FF2B5EF4-FFF2-40B4-BE49-F238E27FC236}">
                <a16:creationId xmlns:a16="http://schemas.microsoft.com/office/drawing/2014/main" id="{5DAB3E42-8289-4CC6-993B-4C7F37B0D2CF}"/>
              </a:ext>
            </a:extLst>
          </p:cNvPr>
          <p:cNvSpPr>
            <a:spLocks noGrp="1"/>
          </p:cNvSpPr>
          <p:nvPr>
            <p:ph idx="1"/>
          </p:nvPr>
        </p:nvSpPr>
        <p:spPr>
          <a:xfrm>
            <a:off x="620486" y="1143001"/>
            <a:ext cx="6662057" cy="1028700"/>
          </a:xfrm>
        </p:spPr>
        <p:txBody>
          <a:bodyPr/>
          <a:lstStyle/>
          <a:p>
            <a:r>
              <a:rPr lang="en-US" dirty="0"/>
              <a:t>“Money might not grow on trees, but it most certainly does fall from the sky”[2]</a:t>
            </a:r>
          </a:p>
        </p:txBody>
      </p:sp>
      <p:sp>
        <p:nvSpPr>
          <p:cNvPr id="4" name="Content Placeholder 2">
            <a:extLst>
              <a:ext uri="{FF2B5EF4-FFF2-40B4-BE49-F238E27FC236}">
                <a16:creationId xmlns:a16="http://schemas.microsoft.com/office/drawing/2014/main" id="{B3CE2819-7DFB-449F-A588-D9DB5E330CD1}"/>
              </a:ext>
            </a:extLst>
          </p:cNvPr>
          <p:cNvSpPr txBox="1">
            <a:spLocks/>
          </p:cNvSpPr>
          <p:nvPr/>
        </p:nvSpPr>
        <p:spPr>
          <a:xfrm>
            <a:off x="620486" y="2171700"/>
            <a:ext cx="6662057" cy="4180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Every day bits of interplanetary material fall through Earth’s atmosphere</a:t>
            </a:r>
          </a:p>
          <a:p>
            <a:r>
              <a:rPr lang="en-US" dirty="0"/>
              <a:t>Most of this material burns up in the atmosphere and can be seen from Earth as “shooting stars”</a:t>
            </a:r>
          </a:p>
          <a:p>
            <a:r>
              <a:rPr lang="en-US" dirty="0"/>
              <a:t>It is estimated that 44,000 kg of meteoric material falls on the Earth every day</a:t>
            </a:r>
          </a:p>
        </p:txBody>
      </p:sp>
      <p:pic>
        <p:nvPicPr>
          <p:cNvPr id="1026" name="Picture 2" descr="Image result for money tree cartoon">
            <a:extLst>
              <a:ext uri="{FF2B5EF4-FFF2-40B4-BE49-F238E27FC236}">
                <a16:creationId xmlns:a16="http://schemas.microsoft.com/office/drawing/2014/main" id="{4DB7BAF3-4028-4278-8A0B-7393C3327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2543" y="1371601"/>
            <a:ext cx="4624250" cy="3853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39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92F9-1B6E-47C2-9CDB-46A478FCC04E}"/>
              </a:ext>
            </a:extLst>
          </p:cNvPr>
          <p:cNvSpPr>
            <a:spLocks noGrp="1"/>
          </p:cNvSpPr>
          <p:nvPr>
            <p:ph type="title"/>
          </p:nvPr>
        </p:nvSpPr>
        <p:spPr>
          <a:xfrm>
            <a:off x="0" y="0"/>
            <a:ext cx="10515600" cy="1338943"/>
          </a:xfrm>
        </p:spPr>
        <p:txBody>
          <a:bodyPr/>
          <a:lstStyle/>
          <a:p>
            <a:r>
              <a:rPr lang="en-US" b="1" dirty="0"/>
              <a:t>Background:</a:t>
            </a:r>
          </a:p>
        </p:txBody>
      </p:sp>
      <p:sp>
        <p:nvSpPr>
          <p:cNvPr id="3" name="Content Placeholder 2">
            <a:extLst>
              <a:ext uri="{FF2B5EF4-FFF2-40B4-BE49-F238E27FC236}">
                <a16:creationId xmlns:a16="http://schemas.microsoft.com/office/drawing/2014/main" id="{636268AA-BA1F-415F-BCD7-DA0B02C53B5B}"/>
              </a:ext>
            </a:extLst>
          </p:cNvPr>
          <p:cNvSpPr>
            <a:spLocks noGrp="1"/>
          </p:cNvSpPr>
          <p:nvPr>
            <p:ph idx="1"/>
          </p:nvPr>
        </p:nvSpPr>
        <p:spPr>
          <a:xfrm>
            <a:off x="261257" y="1338943"/>
            <a:ext cx="11707585" cy="2677886"/>
          </a:xfrm>
        </p:spPr>
        <p:txBody>
          <a:bodyPr/>
          <a:lstStyle/>
          <a:p>
            <a:r>
              <a:rPr lang="en-US" dirty="0"/>
              <a:t>Meteorites are rarer than gold, platinum, diamonds and other precious metals, which actually makes them quite valuable</a:t>
            </a:r>
          </a:p>
          <a:p>
            <a:r>
              <a:rPr lang="en-US" dirty="0"/>
              <a:t>According to LiveScience, some can be worth as much as $1,000/gram and as low as $300/gram</a:t>
            </a:r>
          </a:p>
          <a:p>
            <a:r>
              <a:rPr lang="en-US" dirty="0"/>
              <a:t>That means the amount of material estimated to fall on the Earth everyday is estimated to be worth between:</a:t>
            </a:r>
          </a:p>
        </p:txBody>
      </p:sp>
      <p:sp>
        <p:nvSpPr>
          <p:cNvPr id="4" name="Content Placeholder 2">
            <a:extLst>
              <a:ext uri="{FF2B5EF4-FFF2-40B4-BE49-F238E27FC236}">
                <a16:creationId xmlns:a16="http://schemas.microsoft.com/office/drawing/2014/main" id="{38BB2F88-8796-42CF-916D-839D3994543A}"/>
              </a:ext>
            </a:extLst>
          </p:cNvPr>
          <p:cNvSpPr txBox="1">
            <a:spLocks/>
          </p:cNvSpPr>
          <p:nvPr/>
        </p:nvSpPr>
        <p:spPr>
          <a:xfrm>
            <a:off x="1015093" y="4474029"/>
            <a:ext cx="10161813" cy="13389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600" b="1" dirty="0">
                <a:solidFill>
                  <a:schemeClr val="accent6"/>
                </a:solidFill>
              </a:rPr>
              <a:t>$44 and 13.2 Billion</a:t>
            </a:r>
          </a:p>
        </p:txBody>
      </p:sp>
    </p:spTree>
    <p:extLst>
      <p:ext uri="{BB962C8B-B14F-4D97-AF65-F5344CB8AC3E}">
        <p14:creationId xmlns:p14="http://schemas.microsoft.com/office/powerpoint/2010/main" val="161038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604F-4C48-43D4-BE79-66C685C4E8A0}"/>
              </a:ext>
            </a:extLst>
          </p:cNvPr>
          <p:cNvSpPr>
            <a:spLocks noGrp="1"/>
          </p:cNvSpPr>
          <p:nvPr>
            <p:ph type="title"/>
          </p:nvPr>
        </p:nvSpPr>
        <p:spPr>
          <a:xfrm>
            <a:off x="0" y="18255"/>
            <a:ext cx="10515600" cy="1325563"/>
          </a:xfrm>
        </p:spPr>
        <p:txBody>
          <a:bodyPr/>
          <a:lstStyle/>
          <a:p>
            <a:r>
              <a:rPr lang="en-US" b="1" dirty="0"/>
              <a:t>Reality Check:</a:t>
            </a:r>
          </a:p>
        </p:txBody>
      </p:sp>
      <p:sp>
        <p:nvSpPr>
          <p:cNvPr id="3" name="Content Placeholder 2">
            <a:extLst>
              <a:ext uri="{FF2B5EF4-FFF2-40B4-BE49-F238E27FC236}">
                <a16:creationId xmlns:a16="http://schemas.microsoft.com/office/drawing/2014/main" id="{A0BF6241-DC07-41F8-BBA0-E7CE7EBB396E}"/>
              </a:ext>
            </a:extLst>
          </p:cNvPr>
          <p:cNvSpPr>
            <a:spLocks noGrp="1"/>
          </p:cNvSpPr>
          <p:nvPr>
            <p:ph idx="1"/>
          </p:nvPr>
        </p:nvSpPr>
        <p:spPr>
          <a:xfrm>
            <a:off x="838200" y="1531711"/>
            <a:ext cx="10515600" cy="4351338"/>
          </a:xfrm>
        </p:spPr>
        <p:txBody>
          <a:bodyPr/>
          <a:lstStyle/>
          <a:p>
            <a:r>
              <a:rPr lang="en-US" dirty="0"/>
              <a:t>Now of course, not all of this material survives the impact with the Earth’s atmosphere, and not much of it is really impacting the surface where it can be discovered or collected</a:t>
            </a:r>
          </a:p>
          <a:p>
            <a:r>
              <a:rPr lang="en-US" dirty="0"/>
              <a:t>However!</a:t>
            </a:r>
          </a:p>
          <a:p>
            <a:r>
              <a:rPr lang="en-US" dirty="0"/>
              <a:t>The Meteoritical Society maintains an extensive database of meteor impacts and some data surrounding the finds</a:t>
            </a:r>
          </a:p>
        </p:txBody>
      </p:sp>
    </p:spTree>
    <p:extLst>
      <p:ext uri="{BB962C8B-B14F-4D97-AF65-F5344CB8AC3E}">
        <p14:creationId xmlns:p14="http://schemas.microsoft.com/office/powerpoint/2010/main" val="427310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81D76-57BF-42BF-9DDF-8E6265DB3175}"/>
              </a:ext>
            </a:extLst>
          </p:cNvPr>
          <p:cNvSpPr>
            <a:spLocks noGrp="1"/>
          </p:cNvSpPr>
          <p:nvPr>
            <p:ph type="title"/>
          </p:nvPr>
        </p:nvSpPr>
        <p:spPr>
          <a:xfrm>
            <a:off x="0" y="18255"/>
            <a:ext cx="10515600" cy="1325563"/>
          </a:xfrm>
        </p:spPr>
        <p:txBody>
          <a:bodyPr/>
          <a:lstStyle/>
          <a:p>
            <a:r>
              <a:rPr lang="en-US" dirty="0"/>
              <a:t>Quick Summary Stats:</a:t>
            </a:r>
          </a:p>
        </p:txBody>
      </p:sp>
      <p:sp>
        <p:nvSpPr>
          <p:cNvPr id="3" name="Content Placeholder 2">
            <a:extLst>
              <a:ext uri="{FF2B5EF4-FFF2-40B4-BE49-F238E27FC236}">
                <a16:creationId xmlns:a16="http://schemas.microsoft.com/office/drawing/2014/main" id="{0A92AEFC-3107-4583-9A72-D654C82B0D6D}"/>
              </a:ext>
            </a:extLst>
          </p:cNvPr>
          <p:cNvSpPr>
            <a:spLocks noGrp="1"/>
          </p:cNvSpPr>
          <p:nvPr>
            <p:ph idx="1"/>
          </p:nvPr>
        </p:nvSpPr>
        <p:spPr/>
        <p:txBody>
          <a:bodyPr/>
          <a:lstStyle/>
          <a:p>
            <a:r>
              <a:rPr lang="en-US" dirty="0"/>
              <a:t>After cleaning up this database and organizing for analysis, we find immediately:</a:t>
            </a:r>
          </a:p>
          <a:p>
            <a:pPr lvl="1"/>
            <a:r>
              <a:rPr lang="en-US" dirty="0"/>
              <a:t>There are 38,100 records for meteorites discovered between the year 1688 and 2013</a:t>
            </a:r>
          </a:p>
          <a:p>
            <a:pPr lvl="1"/>
            <a:r>
              <a:rPr lang="en-US" dirty="0"/>
              <a:t>These meteorites make up about 534,207,314.44 grams worth of material</a:t>
            </a:r>
          </a:p>
          <a:p>
            <a:pPr lvl="1"/>
            <a:r>
              <a:rPr lang="en-US" dirty="0"/>
              <a:t>This material is estimated to be worth between:</a:t>
            </a:r>
          </a:p>
          <a:p>
            <a:pPr marL="457200" lvl="1" indent="0">
              <a:buNone/>
            </a:pPr>
            <a:endParaRPr lang="en-US" dirty="0"/>
          </a:p>
          <a:p>
            <a:pPr marL="457200" lvl="1" indent="0">
              <a:buNone/>
            </a:pPr>
            <a:r>
              <a:rPr lang="en-US" sz="8800" b="1" dirty="0">
                <a:solidFill>
                  <a:schemeClr val="accent6"/>
                </a:solidFill>
              </a:rPr>
              <a:t>$534  &amp; 160 Billion </a:t>
            </a:r>
          </a:p>
        </p:txBody>
      </p:sp>
    </p:spTree>
    <p:extLst>
      <p:ext uri="{BB962C8B-B14F-4D97-AF65-F5344CB8AC3E}">
        <p14:creationId xmlns:p14="http://schemas.microsoft.com/office/powerpoint/2010/main" val="75793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BF94-DB5A-42CC-8766-5395A3E8B502}"/>
              </a:ext>
            </a:extLst>
          </p:cNvPr>
          <p:cNvSpPr>
            <a:spLocks noGrp="1"/>
          </p:cNvSpPr>
          <p:nvPr>
            <p:ph type="title"/>
          </p:nvPr>
        </p:nvSpPr>
        <p:spPr>
          <a:xfrm>
            <a:off x="0" y="18255"/>
            <a:ext cx="10515600" cy="1325563"/>
          </a:xfrm>
        </p:spPr>
        <p:txBody>
          <a:bodyPr/>
          <a:lstStyle/>
          <a:p>
            <a:r>
              <a:rPr lang="en-US" dirty="0"/>
              <a:t>Project Description:</a:t>
            </a:r>
          </a:p>
        </p:txBody>
      </p:sp>
      <p:sp>
        <p:nvSpPr>
          <p:cNvPr id="3" name="Content Placeholder 2">
            <a:extLst>
              <a:ext uri="{FF2B5EF4-FFF2-40B4-BE49-F238E27FC236}">
                <a16:creationId xmlns:a16="http://schemas.microsoft.com/office/drawing/2014/main" id="{DB71198E-281C-4C67-B3D9-C8D3A31B2EA9}"/>
              </a:ext>
            </a:extLst>
          </p:cNvPr>
          <p:cNvSpPr>
            <a:spLocks noGrp="1"/>
          </p:cNvSpPr>
          <p:nvPr>
            <p:ph idx="1"/>
          </p:nvPr>
        </p:nvSpPr>
        <p:spPr>
          <a:xfrm>
            <a:off x="707571" y="1343818"/>
            <a:ext cx="10515600" cy="4351338"/>
          </a:xfrm>
        </p:spPr>
        <p:txBody>
          <a:bodyPr>
            <a:normAutofit fontScale="92500" lnSpcReduction="10000"/>
          </a:bodyPr>
          <a:lstStyle/>
          <a:p>
            <a:r>
              <a:rPr lang="en-US" dirty="0"/>
              <a:t>So what can we do with all this information?</a:t>
            </a:r>
          </a:p>
          <a:p>
            <a:pPr lvl="1"/>
            <a:r>
              <a:rPr lang="en-US" dirty="0"/>
              <a:t>Most people who are just hoping to catch sight of a shooting star or a meteor shower don’t have the time or skillset for in depth research, and even scientists or treasure hunters looking for meteorite landings could benefit from easier access to such information</a:t>
            </a:r>
          </a:p>
          <a:p>
            <a:r>
              <a:rPr lang="en-US" dirty="0"/>
              <a:t>What if there was a platform that made it easy for any user, recreational, scientific or otherwise, to quickly research activity in their area.  This would allow for people to plan events like coordinating hikes and outings, and could help scientists and meteorite hunters find the ones that hit the Earth.</a:t>
            </a:r>
          </a:p>
          <a:p>
            <a:r>
              <a:rPr lang="en-US" dirty="0"/>
              <a:t>It would be great to see an app of some form that could give recommendations on predicted upcoming events in the area and provide historical data on activity at the user’s location.</a:t>
            </a:r>
          </a:p>
        </p:txBody>
      </p:sp>
    </p:spTree>
    <p:extLst>
      <p:ext uri="{BB962C8B-B14F-4D97-AF65-F5344CB8AC3E}">
        <p14:creationId xmlns:p14="http://schemas.microsoft.com/office/powerpoint/2010/main" val="348910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9238-D94C-49AF-9B99-A72C943AF958}"/>
              </a:ext>
            </a:extLst>
          </p:cNvPr>
          <p:cNvSpPr>
            <a:spLocks noGrp="1"/>
          </p:cNvSpPr>
          <p:nvPr>
            <p:ph type="title"/>
          </p:nvPr>
        </p:nvSpPr>
        <p:spPr>
          <a:xfrm>
            <a:off x="0" y="0"/>
            <a:ext cx="10515600" cy="1325563"/>
          </a:xfrm>
        </p:spPr>
        <p:txBody>
          <a:bodyPr/>
          <a:lstStyle/>
          <a:p>
            <a:r>
              <a:rPr lang="en-US" dirty="0"/>
              <a:t>Results:</a:t>
            </a:r>
          </a:p>
        </p:txBody>
      </p:sp>
      <p:sp>
        <p:nvSpPr>
          <p:cNvPr id="3" name="Content Placeholder 2">
            <a:extLst>
              <a:ext uri="{FF2B5EF4-FFF2-40B4-BE49-F238E27FC236}">
                <a16:creationId xmlns:a16="http://schemas.microsoft.com/office/drawing/2014/main" id="{83D8B197-3E69-4301-9FEF-942ADB143D69}"/>
              </a:ext>
            </a:extLst>
          </p:cNvPr>
          <p:cNvSpPr>
            <a:spLocks noGrp="1"/>
          </p:cNvSpPr>
          <p:nvPr>
            <p:ph idx="1"/>
          </p:nvPr>
        </p:nvSpPr>
        <p:spPr>
          <a:xfrm>
            <a:off x="838200" y="1325563"/>
            <a:ext cx="10515600" cy="4851400"/>
          </a:xfrm>
        </p:spPr>
        <p:txBody>
          <a:bodyPr/>
          <a:lstStyle/>
          <a:p>
            <a:pPr marL="0" indent="0">
              <a:buNone/>
            </a:pPr>
            <a:r>
              <a:rPr lang="en-US" dirty="0"/>
              <a:t>Starting with the database from The Meteoritical Society</a:t>
            </a:r>
          </a:p>
          <a:p>
            <a:pPr lvl="1"/>
            <a:r>
              <a:rPr lang="en-US" dirty="0"/>
              <a:t>I drop any incomplete entries (mass / location is missing)</a:t>
            </a:r>
          </a:p>
          <a:p>
            <a:pPr lvl="1"/>
            <a:r>
              <a:rPr lang="en-US" dirty="0"/>
              <a:t>I simplify the discovery date down to just the Year for ease of comparison</a:t>
            </a:r>
          </a:p>
          <a:p>
            <a:pPr lvl="1"/>
            <a:r>
              <a:rPr lang="en-US" dirty="0"/>
              <a:t>I define a Location class for any location given a latitude and longitude</a:t>
            </a:r>
          </a:p>
          <a:p>
            <a:pPr lvl="2"/>
            <a:r>
              <a:rPr lang="en-US" dirty="0"/>
              <a:t>And a Meteorite subclass which will store a location as well as information specific to the meteorites themselves</a:t>
            </a:r>
          </a:p>
          <a:p>
            <a:pPr lvl="1"/>
            <a:r>
              <a:rPr lang="en-US" dirty="0"/>
              <a:t>All existing records are read into the new database and some functions defined to:</a:t>
            </a:r>
          </a:p>
          <a:p>
            <a:pPr lvl="2"/>
            <a:r>
              <a:rPr lang="en-US" dirty="0"/>
              <a:t>Initialize the database with existing data</a:t>
            </a:r>
          </a:p>
          <a:p>
            <a:pPr lvl="2"/>
            <a:r>
              <a:rPr lang="en-US" dirty="0"/>
              <a:t>Populate new records as they are discovered</a:t>
            </a:r>
          </a:p>
          <a:p>
            <a:pPr lvl="2"/>
            <a:r>
              <a:rPr lang="en-US" dirty="0"/>
              <a:t>Calculate the distance between records</a:t>
            </a:r>
          </a:p>
          <a:p>
            <a:pPr lvl="2"/>
            <a:r>
              <a:rPr lang="en-US" dirty="0"/>
              <a:t>Estimate the monetary value of the meteorite object</a:t>
            </a:r>
          </a:p>
          <a:p>
            <a:pPr lvl="2"/>
            <a:r>
              <a:rPr lang="en-US" dirty="0"/>
              <a:t>Get the user’s location</a:t>
            </a:r>
          </a:p>
        </p:txBody>
      </p:sp>
    </p:spTree>
    <p:extLst>
      <p:ext uri="{BB962C8B-B14F-4D97-AF65-F5344CB8AC3E}">
        <p14:creationId xmlns:p14="http://schemas.microsoft.com/office/powerpoint/2010/main" val="329305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53A4-20D3-4702-875B-532C61B47E53}"/>
              </a:ext>
            </a:extLst>
          </p:cNvPr>
          <p:cNvSpPr>
            <a:spLocks noGrp="1"/>
          </p:cNvSpPr>
          <p:nvPr>
            <p:ph type="title"/>
          </p:nvPr>
        </p:nvSpPr>
        <p:spPr>
          <a:xfrm>
            <a:off x="0" y="18255"/>
            <a:ext cx="10515600" cy="1325563"/>
          </a:xfrm>
        </p:spPr>
        <p:txBody>
          <a:bodyPr/>
          <a:lstStyle/>
          <a:p>
            <a:r>
              <a:rPr lang="en-US" dirty="0"/>
              <a:t>Example 1:  Using Paris, France</a:t>
            </a:r>
          </a:p>
        </p:txBody>
      </p:sp>
      <p:pic>
        <p:nvPicPr>
          <p:cNvPr id="5" name="Picture 4">
            <a:extLst>
              <a:ext uri="{FF2B5EF4-FFF2-40B4-BE49-F238E27FC236}">
                <a16:creationId xmlns:a16="http://schemas.microsoft.com/office/drawing/2014/main" id="{36A6D219-3041-409B-81AD-BCCFBF8A9E8C}"/>
              </a:ext>
            </a:extLst>
          </p:cNvPr>
          <p:cNvPicPr>
            <a:picLocks noChangeAspect="1"/>
          </p:cNvPicPr>
          <p:nvPr/>
        </p:nvPicPr>
        <p:blipFill>
          <a:blip r:embed="rId2"/>
          <a:stretch>
            <a:fillRect/>
          </a:stretch>
        </p:blipFill>
        <p:spPr>
          <a:xfrm>
            <a:off x="1825793" y="1311161"/>
            <a:ext cx="8540414" cy="4952319"/>
          </a:xfrm>
          <a:prstGeom prst="rect">
            <a:avLst/>
          </a:prstGeom>
        </p:spPr>
      </p:pic>
    </p:spTree>
    <p:extLst>
      <p:ext uri="{BB962C8B-B14F-4D97-AF65-F5344CB8AC3E}">
        <p14:creationId xmlns:p14="http://schemas.microsoft.com/office/powerpoint/2010/main" val="2844074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53A4-20D3-4702-875B-532C61B47E53}"/>
              </a:ext>
            </a:extLst>
          </p:cNvPr>
          <p:cNvSpPr>
            <a:spLocks noGrp="1"/>
          </p:cNvSpPr>
          <p:nvPr>
            <p:ph type="title"/>
          </p:nvPr>
        </p:nvSpPr>
        <p:spPr>
          <a:xfrm>
            <a:off x="0" y="18255"/>
            <a:ext cx="10515600" cy="1325563"/>
          </a:xfrm>
        </p:spPr>
        <p:txBody>
          <a:bodyPr/>
          <a:lstStyle/>
          <a:p>
            <a:r>
              <a:rPr lang="en-US" dirty="0"/>
              <a:t>Example 2:  Using New Brunswick, NJ, USA</a:t>
            </a:r>
          </a:p>
        </p:txBody>
      </p:sp>
      <p:pic>
        <p:nvPicPr>
          <p:cNvPr id="3" name="Picture 2">
            <a:extLst>
              <a:ext uri="{FF2B5EF4-FFF2-40B4-BE49-F238E27FC236}">
                <a16:creationId xmlns:a16="http://schemas.microsoft.com/office/drawing/2014/main" id="{83C122A9-7638-4C6C-8E43-D92A281F7D18}"/>
              </a:ext>
            </a:extLst>
          </p:cNvPr>
          <p:cNvPicPr>
            <a:picLocks noChangeAspect="1"/>
          </p:cNvPicPr>
          <p:nvPr/>
        </p:nvPicPr>
        <p:blipFill>
          <a:blip r:embed="rId2"/>
          <a:stretch>
            <a:fillRect/>
          </a:stretch>
        </p:blipFill>
        <p:spPr>
          <a:xfrm>
            <a:off x="1695033" y="1343818"/>
            <a:ext cx="8801935" cy="4825771"/>
          </a:xfrm>
          <a:prstGeom prst="rect">
            <a:avLst/>
          </a:prstGeom>
        </p:spPr>
      </p:pic>
    </p:spTree>
    <p:extLst>
      <p:ext uri="{BB962C8B-B14F-4D97-AF65-F5344CB8AC3E}">
        <p14:creationId xmlns:p14="http://schemas.microsoft.com/office/powerpoint/2010/main" val="1599250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789</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The $100,000 Doorstop</vt:lpstr>
      <vt:lpstr>Introduction:</vt:lpstr>
      <vt:lpstr>Background:</vt:lpstr>
      <vt:lpstr>Reality Check:</vt:lpstr>
      <vt:lpstr>Quick Summary Stats:</vt:lpstr>
      <vt:lpstr>Project Description:</vt:lpstr>
      <vt:lpstr>Results:</vt:lpstr>
      <vt:lpstr>Example 1:  Using Paris, France</vt:lpstr>
      <vt:lpstr>Example 2:  Using New Brunswick, NJ, USA</vt:lpstr>
      <vt:lpstr>These examples can also be confirmed by searching!</vt:lpstr>
      <vt:lpstr>Limitations on Scope:</vt:lpstr>
      <vt:lpstr>3rd Party Libraries used</vt:lpstr>
      <vt:lpstr>Links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$100,000 Doorstop</dc:title>
  <dc:creator>Thomas Fiorelli</dc:creator>
  <cp:lastModifiedBy>Thomas Fiorelli</cp:lastModifiedBy>
  <cp:revision>6</cp:revision>
  <dcterms:created xsi:type="dcterms:W3CDTF">2019-05-12T19:47:53Z</dcterms:created>
  <dcterms:modified xsi:type="dcterms:W3CDTF">2019-05-12T20:39:37Z</dcterms:modified>
</cp:coreProperties>
</file>