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4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43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10c6e0c9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0c6e0c9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10c6e0c94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10c6e0c94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10c6e0c94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0c6e0c94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10c6e0c94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10c6e0c94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10c6e0c94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10c6e0c94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10c6e0c9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0c6e0c9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45349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45349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10c6e0c94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0c6e0c94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10c6e0c94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0c6e0c94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10c6e0c94_6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10c6e0c94_6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10c6e0c94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10c6e0c94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0c6e0c9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0c6e0c9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10c6e0c94_6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10c6e0c94_6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03aed916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03aed916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edfa66b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edfa66b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03aed91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03aed91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ed53684e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ed53684e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ed53684e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ed53684e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03aed91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03aed91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ed53684e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ed53684e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edfa66b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edfa66b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10c6e0c94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0c6e0c94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10c6e0c94_1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0c6e0c94_1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10c6e0c94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10c6e0c94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10c6e0c9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10c6e0c9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10c6e0c94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0c6e0c94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0c6e0c94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0c6e0c94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10c6e0c9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10c6e0c9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stackoverflow.com/questions/8011962/schedule-node-js-job-every-five-minut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tackoverflow.com/questions/8011962/schedule-node-js-job-every-five-minu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misoenergy.org/markets-and-operations/RTDataAPIs/" TargetMode="External"/><Relationship Id="rId4" Type="http://schemas.openxmlformats.org/officeDocument/2006/relationships/hyperlink" Target="https://api.misoenergy.org/MISORTWDDataBroker/DataBrokerServices.asmx?messageType=getlmpconsolidatedtable&amp;returnType=js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stackoverflow.com/questions/8011962/schedule-node-js-job-every-five-minutes" TargetMode="External"/><Relationship Id="rId4" Type="http://schemas.openxmlformats.org/officeDocument/2006/relationships/hyperlink" Target="https://stackoverflow.com/questions/8011962/schedule-node-js-job-every-five-minutes" TargetMode="External"/><Relationship Id="rId9" Type="http://schemas.openxmlformats.org/officeDocument/2006/relationships/hyperlink" Target="https://docs.mapbox.com/help/tutorials/use-mapbox-gl-js-with-react/" TargetMode="External"/><Relationship Id="rId5" Type="http://schemas.openxmlformats.org/officeDocument/2006/relationships/hyperlink" Target="https://dev.to/andre347/how-to-create-a-task-scheduler-in-nodejs-4lo2" TargetMode="External"/><Relationship Id="rId6" Type="http://schemas.openxmlformats.org/officeDocument/2006/relationships/hyperlink" Target="https://www.misoenergy.org/markets-and-operations/real-time--market-data/real-time-displays/" TargetMode="External"/><Relationship Id="rId7" Type="http://schemas.openxmlformats.org/officeDocument/2006/relationships/hyperlink" Target="https://react.semantic-ui.com/elements/button/" TargetMode="External"/><Relationship Id="rId8" Type="http://schemas.openxmlformats.org/officeDocument/2006/relationships/hyperlink" Target="https://stackoverflow.com/questions/56075017/difference-between-route-and-endpoi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729550"/>
            <a:ext cx="6236400" cy="33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Viable Product</a:t>
            </a:r>
            <a:endParaRPr sz="4800"/>
          </a:p>
          <a:p>
            <a:pPr indent="0" lvl="0" marL="0" rtl="0" algn="ctr">
              <a:spcBef>
                <a:spcPts val="0"/>
              </a:spcBef>
              <a:spcAft>
                <a:spcPts val="0"/>
              </a:spcAft>
              <a:buNone/>
            </a:pPr>
            <a:r>
              <a:rPr lang="en" sz="3000"/>
              <a:t>Display Real Time Wholesale Price Data</a:t>
            </a:r>
            <a:endParaRPr sz="3000"/>
          </a:p>
          <a:p>
            <a:pPr indent="0" lvl="0" marL="0" rtl="0" algn="ctr">
              <a:spcBef>
                <a:spcPts val="0"/>
              </a:spcBef>
              <a:spcAft>
                <a:spcPts val="0"/>
              </a:spcAft>
              <a:buNone/>
            </a:pPr>
            <a:r>
              <a:rPr lang="en" sz="3000"/>
              <a:t>From the Midwest Electricity Market (MISO)</a:t>
            </a:r>
            <a:endParaRPr sz="3000"/>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2"/>
          <p:cNvSpPr txBox="1"/>
          <p:nvPr>
            <p:ph type="ctrTitle"/>
          </p:nvPr>
        </p:nvSpPr>
        <p:spPr>
          <a:xfrm>
            <a:off x="2095925" y="804674"/>
            <a:ext cx="5115300" cy="8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a:t>
            </a:r>
            <a:endParaRPr/>
          </a:p>
        </p:txBody>
      </p:sp>
      <p:sp>
        <p:nvSpPr>
          <p:cNvPr id="215" name="Google Shape;215;p22"/>
          <p:cNvSpPr/>
          <p:nvPr/>
        </p:nvSpPr>
        <p:spPr>
          <a:xfrm>
            <a:off x="3306650" y="1682775"/>
            <a:ext cx="24783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Search Bar</a:t>
            </a:r>
            <a:endParaRPr/>
          </a:p>
        </p:txBody>
      </p:sp>
      <p:sp>
        <p:nvSpPr>
          <p:cNvPr id="216" name="Google Shape;216;p22"/>
          <p:cNvSpPr/>
          <p:nvPr/>
        </p:nvSpPr>
        <p:spPr>
          <a:xfrm>
            <a:off x="2545600" y="2299850"/>
            <a:ext cx="4528500" cy="21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   			Main Map</a:t>
            </a:r>
            <a:endParaRPr/>
          </a:p>
        </p:txBody>
      </p:sp>
      <p:sp>
        <p:nvSpPr>
          <p:cNvPr id="217" name="Google Shape;217;p22"/>
          <p:cNvSpPr txBox="1"/>
          <p:nvPr>
            <p:ph idx="12" type="sldNum"/>
          </p:nvPr>
        </p:nvSpPr>
        <p:spPr>
          <a:xfrm>
            <a:off x="8595309" y="50320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2"/>
          <p:cNvSpPr/>
          <p:nvPr/>
        </p:nvSpPr>
        <p:spPr>
          <a:xfrm>
            <a:off x="634250" y="1842500"/>
            <a:ext cx="16341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Login component</a:t>
            </a:r>
            <a:endParaRPr/>
          </a:p>
        </p:txBody>
      </p:sp>
      <p:sp>
        <p:nvSpPr>
          <p:cNvPr id="219" name="Google Shape;219;p22"/>
          <p:cNvSpPr/>
          <p:nvPr/>
        </p:nvSpPr>
        <p:spPr>
          <a:xfrm>
            <a:off x="634250" y="2341225"/>
            <a:ext cx="15582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update/delete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23"/>
          <p:cNvSpPr txBox="1"/>
          <p:nvPr>
            <p:ph idx="1" type="body"/>
          </p:nvPr>
        </p:nvSpPr>
        <p:spPr>
          <a:xfrm>
            <a:off x="819150" y="1534775"/>
            <a:ext cx="7505700" cy="2904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lang="en"/>
              <a:t>Node.js (Express) server (hosted db) which will send requests on a scheduled basis to the API, and handle refresh requests from the front-end application. </a:t>
            </a:r>
            <a:r>
              <a:rPr lang="en" sz="1100" u="sng">
                <a:solidFill>
                  <a:schemeClr val="hlink"/>
                </a:solidFill>
                <a:latin typeface="Arial"/>
                <a:ea typeface="Arial"/>
                <a:cs typeface="Arial"/>
                <a:sym typeface="Arial"/>
                <a:hlinkClick r:id="rId3"/>
              </a:rPr>
              <a:t>https://stackoverflow.com/questions/8011962/schedule-node-js-job-every-five-minutes</a:t>
            </a:r>
            <a:endParaRPr/>
          </a:p>
          <a:p>
            <a:pPr indent="-311150" lvl="0" marL="457200" rtl="0" algn="l">
              <a:spcBef>
                <a:spcPts val="0"/>
              </a:spcBef>
              <a:spcAft>
                <a:spcPts val="0"/>
              </a:spcAft>
              <a:buSzPts val="1300"/>
              <a:buChar char="●"/>
            </a:pPr>
            <a:r>
              <a:rPr lang="en"/>
              <a:t>React + Mapbox GL: React will be our front-end framework, combined with the Mapbox API to visually display geographic data.</a:t>
            </a:r>
            <a:endParaRPr/>
          </a:p>
          <a:p>
            <a:pPr indent="0" lvl="0" marL="0" rtl="0" algn="l">
              <a:spcBef>
                <a:spcPts val="1600"/>
              </a:spcBef>
              <a:spcAft>
                <a:spcPts val="1600"/>
              </a:spcAft>
              <a:buNone/>
            </a:pPr>
            <a:r>
              <a:t/>
            </a:r>
            <a:endParaRPr/>
          </a:p>
        </p:txBody>
      </p:sp>
      <p:sp>
        <p:nvSpPr>
          <p:cNvPr id="226" name="Google Shape;22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4"/>
          <p:cNvSpPr txBox="1"/>
          <p:nvPr>
            <p:ph type="ctrTitle"/>
          </p:nvPr>
        </p:nvSpPr>
        <p:spPr>
          <a:xfrm>
            <a:off x="1116125" y="969950"/>
            <a:ext cx="7235400" cy="264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Silver Product</a:t>
            </a:r>
            <a:endParaRPr/>
          </a:p>
          <a:p>
            <a:pPr indent="0" lvl="0" marL="0" rtl="0" algn="ctr">
              <a:spcBef>
                <a:spcPts val="0"/>
              </a:spcBef>
              <a:spcAft>
                <a:spcPts val="0"/>
              </a:spcAft>
              <a:buNone/>
            </a:pPr>
            <a:r>
              <a:rPr lang="en"/>
              <a:t>Display Five Minutes of Miso </a:t>
            </a:r>
            <a:r>
              <a:rPr lang="en"/>
              <a:t>Wholesale</a:t>
            </a:r>
            <a:r>
              <a:rPr lang="en"/>
              <a:t> Energy product</a:t>
            </a:r>
            <a:endParaRPr/>
          </a:p>
        </p:txBody>
      </p:sp>
      <p:sp>
        <p:nvSpPr>
          <p:cNvPr id="232" name="Google Shape;232;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5"/>
          <p:cNvSpPr txBox="1"/>
          <p:nvPr>
            <p:ph type="ctrTitle"/>
          </p:nvPr>
        </p:nvSpPr>
        <p:spPr>
          <a:xfrm>
            <a:off x="2164425" y="685800"/>
            <a:ext cx="4441500" cy="118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VMP Features</a:t>
            </a:r>
            <a:endParaRPr/>
          </a:p>
        </p:txBody>
      </p:sp>
      <p:sp>
        <p:nvSpPr>
          <p:cNvPr id="238" name="Google Shape;238;p25"/>
          <p:cNvSpPr txBox="1"/>
          <p:nvPr>
            <p:ph idx="1" type="subTitle"/>
          </p:nvPr>
        </p:nvSpPr>
        <p:spPr>
          <a:xfrm>
            <a:off x="672825" y="1495850"/>
            <a:ext cx="7167900" cy="2907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Log Page with CRUD features</a:t>
            </a:r>
            <a:endParaRPr/>
          </a:p>
          <a:p>
            <a:pPr indent="0" lvl="0" marL="0" rtl="0" algn="l">
              <a:spcBef>
                <a:spcPts val="0"/>
              </a:spcBef>
              <a:spcAft>
                <a:spcPts val="0"/>
              </a:spcAft>
              <a:buNone/>
            </a:pPr>
            <a:r>
              <a:rPr lang="en"/>
              <a:t>   </a:t>
            </a:r>
            <a:endParaRPr/>
          </a:p>
          <a:p>
            <a:pPr indent="-330200" lvl="0" marL="457200" rtl="0" algn="l">
              <a:spcBef>
                <a:spcPts val="0"/>
              </a:spcBef>
              <a:spcAft>
                <a:spcPts val="0"/>
              </a:spcAft>
              <a:buSzPts val="1600"/>
              <a:buAutoNum type="arabicPeriod"/>
            </a:pPr>
            <a:r>
              <a:rPr lang="en"/>
              <a:t> Backend and Front end.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API full capabilities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Search Features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239" name="Google Shape;239;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idx="1" type="subTitle"/>
          </p:nvPr>
        </p:nvSpPr>
        <p:spPr>
          <a:xfrm>
            <a:off x="1221200" y="1300600"/>
            <a:ext cx="5916000" cy="21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End of Viable product</a:t>
            </a:r>
            <a:endParaRPr sz="4800"/>
          </a:p>
        </p:txBody>
      </p:sp>
      <p:sp>
        <p:nvSpPr>
          <p:cNvPr id="245" name="Google Shape;245;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7"/>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Start of the Gold Product</a:t>
            </a:r>
            <a:endParaRPr/>
          </a:p>
        </p:txBody>
      </p:sp>
      <p:sp>
        <p:nvSpPr>
          <p:cNvPr id="251" name="Google Shape;251;p27"/>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28"/>
          <p:cNvSpPr txBox="1"/>
          <p:nvPr>
            <p:ph idx="1" type="body"/>
          </p:nvPr>
        </p:nvSpPr>
        <p:spPr>
          <a:xfrm>
            <a:off x="819150" y="1534775"/>
            <a:ext cx="7505700" cy="2904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311150" lvl="0" marL="457200" rtl="0" algn="l">
              <a:spcBef>
                <a:spcPts val="1600"/>
              </a:spcBef>
              <a:spcAft>
                <a:spcPts val="0"/>
              </a:spcAft>
              <a:buSzPts val="1300"/>
              <a:buChar char="●"/>
            </a:pPr>
            <a:r>
              <a:rPr lang="en"/>
              <a:t>Node.js (Express) server (hosted db) which will send requests on a scheduled basis to the API, and handle refresh requests from the front-end application. </a:t>
            </a:r>
            <a:r>
              <a:rPr lang="en" sz="1100" u="sng">
                <a:solidFill>
                  <a:schemeClr val="hlink"/>
                </a:solidFill>
                <a:latin typeface="Arial"/>
                <a:ea typeface="Arial"/>
                <a:cs typeface="Arial"/>
                <a:sym typeface="Arial"/>
                <a:hlinkClick r:id="rId3"/>
              </a:rPr>
              <a:t>https://stackoverflow.com/questions/8011962/schedule-node-js-job-every-five-minutes</a:t>
            </a:r>
            <a:endParaRPr/>
          </a:p>
          <a:p>
            <a:pPr indent="-311150" lvl="0" marL="457200" rtl="0" algn="l">
              <a:spcBef>
                <a:spcPts val="0"/>
              </a:spcBef>
              <a:spcAft>
                <a:spcPts val="0"/>
              </a:spcAft>
              <a:buSzPts val="1300"/>
              <a:buChar char="●"/>
            </a:pPr>
            <a:r>
              <a:rPr lang="en"/>
              <a:t>React + Mapbox GL: React will be our front-end framework, combined with the Mapbox API to visually display geographic data.</a:t>
            </a:r>
            <a:endParaRPr/>
          </a:p>
          <a:p>
            <a:pPr indent="0" lvl="0" marL="0" rtl="0" algn="l">
              <a:spcBef>
                <a:spcPts val="1600"/>
              </a:spcBef>
              <a:spcAft>
                <a:spcPts val="1600"/>
              </a:spcAft>
              <a:buNone/>
            </a:pPr>
            <a:r>
              <a:t/>
            </a:r>
            <a:endParaRPr/>
          </a:p>
        </p:txBody>
      </p:sp>
      <p:sp>
        <p:nvSpPr>
          <p:cNvPr id="259" name="Google Shape;259;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265" name="Google Shape;265;p29"/>
          <p:cNvSpPr txBox="1"/>
          <p:nvPr>
            <p:ph idx="1" type="body"/>
          </p:nvPr>
        </p:nvSpPr>
        <p:spPr>
          <a:xfrm>
            <a:off x="432150" y="1431025"/>
            <a:ext cx="6971100" cy="23283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log in with my name and password </a:t>
            </a:r>
            <a:endParaRPr sz="1400">
              <a:solidFill>
                <a:schemeClr val="accent5"/>
              </a:solidFill>
              <a:latin typeface="Arial"/>
              <a:ea typeface="Arial"/>
              <a:cs typeface="Arial"/>
              <a:sym typeface="Arial"/>
            </a:endParaRPr>
          </a:p>
          <a:p>
            <a:pPr indent="-317500" lvl="0" marL="457200" rtl="0" algn="l">
              <a:lnSpc>
                <a:spcPct val="100000"/>
              </a:lnSpc>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be able to delete/edit and user</a:t>
            </a:r>
            <a:endParaRPr sz="1400">
              <a:solidFill>
                <a:schemeClr val="accent5"/>
              </a:solidFill>
              <a:latin typeface="Arial"/>
              <a:ea typeface="Arial"/>
              <a:cs typeface="Arial"/>
              <a:sym typeface="Arial"/>
            </a:endParaRPr>
          </a:p>
          <a:p>
            <a:pPr indent="-317500" lvl="0" marL="457200" rtl="0" algn="l">
              <a:lnSpc>
                <a:spcPct val="100000"/>
              </a:lnSpc>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user I would like to search the Miso database by Node</a:t>
            </a:r>
            <a:endParaRPr sz="1400">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see 5-minute price data on a map for every available node in the MISO (Midwestern Independent System Operator) market.</a:t>
            </a:r>
            <a:endParaRPr sz="1400">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use the slide bar to display data</a:t>
            </a:r>
            <a:endParaRPr sz="1400">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see the Legend</a:t>
            </a:r>
            <a:endParaRPr sz="1400">
              <a:solidFill>
                <a:schemeClr val="accent5"/>
              </a:solidFill>
              <a:latin typeface="Arial"/>
              <a:ea typeface="Arial"/>
              <a:cs typeface="Arial"/>
              <a:sym typeface="Arial"/>
            </a:endParaRPr>
          </a:p>
          <a:p>
            <a:pPr indent="0" lvl="0" marL="457200" rtl="0" algn="l">
              <a:spcBef>
                <a:spcPts val="1600"/>
              </a:spcBef>
              <a:spcAft>
                <a:spcPts val="0"/>
              </a:spcAft>
              <a:buNone/>
            </a:pPr>
            <a:r>
              <a:t/>
            </a:r>
            <a:endParaRPr sz="1400">
              <a:solidFill>
                <a:schemeClr val="accent5"/>
              </a:solidFill>
              <a:latin typeface="Arial"/>
              <a:ea typeface="Arial"/>
              <a:cs typeface="Arial"/>
              <a:sym typeface="Arial"/>
            </a:endParaRPr>
          </a:p>
          <a:p>
            <a:pPr indent="0" lvl="0" marL="457200" rtl="0" algn="l">
              <a:spcBef>
                <a:spcPts val="1600"/>
              </a:spcBef>
              <a:spcAft>
                <a:spcPts val="1600"/>
              </a:spcAft>
              <a:buNone/>
            </a:pPr>
            <a:r>
              <a:t/>
            </a:r>
            <a:endParaRPr sz="1400">
              <a:solidFill>
                <a:srgbClr val="222222"/>
              </a:solidFill>
              <a:highlight>
                <a:srgbClr val="FFFFFF"/>
              </a:highlight>
              <a:latin typeface="Arial"/>
              <a:ea typeface="Arial"/>
              <a:cs typeface="Arial"/>
              <a:sym typeface="Arial"/>
            </a:endParaRPr>
          </a:p>
        </p:txBody>
      </p:sp>
      <p:sp>
        <p:nvSpPr>
          <p:cNvPr id="266" name="Google Shape;266;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0"/>
          <p:cNvSpPr/>
          <p:nvPr/>
        </p:nvSpPr>
        <p:spPr>
          <a:xfrm>
            <a:off x="2125800" y="232665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274" name="Google Shape;274;p30"/>
          <p:cNvSpPr txBox="1"/>
          <p:nvPr/>
        </p:nvSpPr>
        <p:spPr>
          <a:xfrm>
            <a:off x="1671475" y="291150"/>
            <a:ext cx="49974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6"/>
                </a:solidFill>
                <a:latin typeface="Calibri"/>
                <a:ea typeface="Calibri"/>
                <a:cs typeface="Calibri"/>
                <a:sym typeface="Calibri"/>
              </a:rPr>
              <a:t>WireFrame</a:t>
            </a:r>
            <a:endParaRPr b="1" sz="2400">
              <a:solidFill>
                <a:schemeClr val="accent6"/>
              </a:solidFill>
              <a:latin typeface="Calibri"/>
              <a:ea typeface="Calibri"/>
              <a:cs typeface="Calibri"/>
              <a:sym typeface="Calibri"/>
            </a:endParaRPr>
          </a:p>
        </p:txBody>
      </p:sp>
      <p:sp>
        <p:nvSpPr>
          <p:cNvPr id="275" name="Google Shape;275;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0"/>
          <p:cNvSpPr/>
          <p:nvPr/>
        </p:nvSpPr>
        <p:spPr>
          <a:xfrm>
            <a:off x="4662175" y="232665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Password </a:t>
            </a:r>
            <a:endParaRPr/>
          </a:p>
        </p:txBody>
      </p:sp>
      <p:sp>
        <p:nvSpPr>
          <p:cNvPr id="277" name="Google Shape;277;p30"/>
          <p:cNvSpPr txBox="1"/>
          <p:nvPr>
            <p:ph idx="1" type="subTitle"/>
          </p:nvPr>
        </p:nvSpPr>
        <p:spPr>
          <a:xfrm>
            <a:off x="1858700" y="1058951"/>
            <a:ext cx="5361300" cy="4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Welcome To The WholeSale Miso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p:nvPr/>
        </p:nvSpPr>
        <p:spPr>
          <a:xfrm>
            <a:off x="307500" y="39660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 </a:t>
            </a:r>
            <a:endParaRPr/>
          </a:p>
        </p:txBody>
      </p:sp>
      <p:sp>
        <p:nvSpPr>
          <p:cNvPr id="283" name="Google Shape;283;p31"/>
          <p:cNvSpPr/>
          <p:nvPr/>
        </p:nvSpPr>
        <p:spPr>
          <a:xfrm>
            <a:off x="2919375" y="4543675"/>
            <a:ext cx="30240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PLAYBACK (REWIND, FASTFORWARD)</a:t>
            </a:r>
            <a:endParaRPr sz="1000"/>
          </a:p>
        </p:txBody>
      </p:sp>
      <p:pic>
        <p:nvPicPr>
          <p:cNvPr id="284" name="Google Shape;284;p31"/>
          <p:cNvPicPr preferRelativeResize="0"/>
          <p:nvPr/>
        </p:nvPicPr>
        <p:blipFill>
          <a:blip r:embed="rId3">
            <a:alphaModFix/>
          </a:blip>
          <a:stretch>
            <a:fillRect/>
          </a:stretch>
        </p:blipFill>
        <p:spPr>
          <a:xfrm>
            <a:off x="1982438" y="929987"/>
            <a:ext cx="5179124" cy="3092625"/>
          </a:xfrm>
          <a:prstGeom prst="rect">
            <a:avLst/>
          </a:prstGeom>
          <a:noFill/>
          <a:ln>
            <a:noFill/>
          </a:ln>
        </p:spPr>
      </p:pic>
      <p:sp>
        <p:nvSpPr>
          <p:cNvPr id="285" name="Google Shape;285;p31"/>
          <p:cNvSpPr txBox="1"/>
          <p:nvPr/>
        </p:nvSpPr>
        <p:spPr>
          <a:xfrm>
            <a:off x="1671475" y="291150"/>
            <a:ext cx="49974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6"/>
                </a:solidFill>
                <a:latin typeface="Calibri"/>
                <a:ea typeface="Calibri"/>
                <a:cs typeface="Calibri"/>
                <a:sym typeface="Calibri"/>
              </a:rPr>
              <a:t>WireFrame</a:t>
            </a:r>
            <a:endParaRPr b="1" sz="2400">
              <a:solidFill>
                <a:schemeClr val="accent6"/>
              </a:solidFill>
              <a:latin typeface="Calibri"/>
              <a:ea typeface="Calibri"/>
              <a:cs typeface="Calibri"/>
              <a:sym typeface="Calibri"/>
            </a:endParaRPr>
          </a:p>
        </p:txBody>
      </p:sp>
      <p:sp>
        <p:nvSpPr>
          <p:cNvPr id="286" name="Google Shape;286;p31"/>
          <p:cNvSpPr/>
          <p:nvPr/>
        </p:nvSpPr>
        <p:spPr>
          <a:xfrm>
            <a:off x="7470125" y="843150"/>
            <a:ext cx="1272900" cy="22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LEGEND</a:t>
            </a:r>
            <a:endParaRPr/>
          </a:p>
        </p:txBody>
      </p:sp>
      <p:pic>
        <p:nvPicPr>
          <p:cNvPr id="287" name="Google Shape;287;p31"/>
          <p:cNvPicPr preferRelativeResize="0"/>
          <p:nvPr/>
        </p:nvPicPr>
        <p:blipFill>
          <a:blip r:embed="rId4">
            <a:alphaModFix/>
          </a:blip>
          <a:stretch>
            <a:fillRect/>
          </a:stretch>
        </p:blipFill>
        <p:spPr>
          <a:xfrm>
            <a:off x="2128050" y="3920225"/>
            <a:ext cx="4606651" cy="623450"/>
          </a:xfrm>
          <a:prstGeom prst="rect">
            <a:avLst/>
          </a:prstGeom>
          <a:noFill/>
          <a:ln>
            <a:noFill/>
          </a:ln>
        </p:spPr>
      </p:pic>
      <p:pic>
        <p:nvPicPr>
          <p:cNvPr id="288" name="Google Shape;288;p31"/>
          <p:cNvPicPr preferRelativeResize="0"/>
          <p:nvPr/>
        </p:nvPicPr>
        <p:blipFill>
          <a:blip r:embed="rId5">
            <a:alphaModFix/>
          </a:blip>
          <a:stretch>
            <a:fillRect/>
          </a:stretch>
        </p:blipFill>
        <p:spPr>
          <a:xfrm>
            <a:off x="201675" y="778650"/>
            <a:ext cx="1780775" cy="1383125"/>
          </a:xfrm>
          <a:prstGeom prst="rect">
            <a:avLst/>
          </a:prstGeom>
          <a:noFill/>
          <a:ln>
            <a:noFill/>
          </a:ln>
        </p:spPr>
      </p:pic>
      <p:sp>
        <p:nvSpPr>
          <p:cNvPr id="289" name="Google Shape;289;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2164425" y="1151175"/>
            <a:ext cx="4441500" cy="11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VMP Features</a:t>
            </a:r>
            <a:endParaRPr/>
          </a:p>
        </p:txBody>
      </p:sp>
      <p:sp>
        <p:nvSpPr>
          <p:cNvPr id="136" name="Google Shape;136;p14"/>
          <p:cNvSpPr txBox="1"/>
          <p:nvPr>
            <p:ph idx="1" type="subTitle"/>
          </p:nvPr>
        </p:nvSpPr>
        <p:spPr>
          <a:xfrm>
            <a:off x="675250" y="2082225"/>
            <a:ext cx="6466500" cy="196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Log Page with CRUD features</a:t>
            </a:r>
            <a:endParaRPr/>
          </a:p>
          <a:p>
            <a:pPr indent="0" lvl="0" marL="0" rtl="0" algn="l">
              <a:spcBef>
                <a:spcPts val="0"/>
              </a:spcBef>
              <a:spcAft>
                <a:spcPts val="0"/>
              </a:spcAft>
              <a:buNone/>
            </a:pPr>
            <a:r>
              <a:rPr lang="en"/>
              <a:t>   </a:t>
            </a:r>
            <a:endParaRPr/>
          </a:p>
          <a:p>
            <a:pPr indent="-330200" lvl="0" marL="457200" rtl="0" algn="l">
              <a:spcBef>
                <a:spcPts val="0"/>
              </a:spcBef>
              <a:spcAft>
                <a:spcPts val="0"/>
              </a:spcAft>
              <a:buSzPts val="1600"/>
              <a:buAutoNum type="arabicPeriod"/>
            </a:pPr>
            <a:r>
              <a:rPr lang="en"/>
              <a:t> Backend and Front end.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API full capabilities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Search Features</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idx="1" type="subTitle"/>
          </p:nvPr>
        </p:nvSpPr>
        <p:spPr>
          <a:xfrm>
            <a:off x="1070075" y="397225"/>
            <a:ext cx="7161600" cy="68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WIREFRAME DEFINITIONS</a:t>
            </a:r>
            <a:endParaRPr/>
          </a:p>
        </p:txBody>
      </p:sp>
      <p:sp>
        <p:nvSpPr>
          <p:cNvPr id="295" name="Google Shape;295;p32"/>
          <p:cNvSpPr txBox="1"/>
          <p:nvPr/>
        </p:nvSpPr>
        <p:spPr>
          <a:xfrm>
            <a:off x="318400" y="1042375"/>
            <a:ext cx="4410900" cy="10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Calibri"/>
                <a:ea typeface="Calibri"/>
                <a:cs typeface="Calibri"/>
                <a:sym typeface="Calibri"/>
              </a:rPr>
              <a:t>SEARCH</a:t>
            </a:r>
            <a:endParaRPr b="1">
              <a:solidFill>
                <a:srgbClr val="4A86E8"/>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Dropdown text-search that will filter through the list of 2,000 nodes in the MISO market.</a:t>
            </a:r>
            <a:endParaRPr b="1">
              <a:solidFill>
                <a:srgbClr val="4A86E8"/>
              </a:solidFill>
              <a:latin typeface="Calibri"/>
              <a:ea typeface="Calibri"/>
              <a:cs typeface="Calibri"/>
              <a:sym typeface="Calibri"/>
            </a:endParaRPr>
          </a:p>
        </p:txBody>
      </p:sp>
      <p:sp>
        <p:nvSpPr>
          <p:cNvPr id="296" name="Google Shape;296;p32"/>
          <p:cNvSpPr txBox="1"/>
          <p:nvPr/>
        </p:nvSpPr>
        <p:spPr>
          <a:xfrm>
            <a:off x="268850" y="2127050"/>
            <a:ext cx="5222400" cy="12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Calibri"/>
                <a:ea typeface="Calibri"/>
                <a:cs typeface="Calibri"/>
                <a:sym typeface="Calibri"/>
              </a:rPr>
              <a:t>PLAYBACK</a:t>
            </a:r>
            <a:endParaRPr b="1">
              <a:solidFill>
                <a:srgbClr val="1C4587"/>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Allows user to see two days of previous data, press play, and see what prices did during that time frame in fast forward.</a:t>
            </a:r>
            <a:endParaRPr b="1">
              <a:solidFill>
                <a:srgbClr val="1C4587"/>
              </a:solidFill>
              <a:latin typeface="Calibri"/>
              <a:ea typeface="Calibri"/>
              <a:cs typeface="Calibri"/>
              <a:sym typeface="Calibri"/>
            </a:endParaRPr>
          </a:p>
        </p:txBody>
      </p:sp>
      <p:sp>
        <p:nvSpPr>
          <p:cNvPr id="297" name="Google Shape;297;p32"/>
          <p:cNvSpPr txBox="1"/>
          <p:nvPr/>
        </p:nvSpPr>
        <p:spPr>
          <a:xfrm>
            <a:off x="358850" y="3156400"/>
            <a:ext cx="5222400" cy="12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Calibri"/>
                <a:ea typeface="Calibri"/>
                <a:cs typeface="Calibri"/>
                <a:sym typeface="Calibri"/>
              </a:rPr>
              <a:t>LEGEND</a:t>
            </a:r>
            <a:endParaRPr b="1">
              <a:solidFill>
                <a:srgbClr val="1C4587"/>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Will explain what various colors, and objects mean on the map.</a:t>
            </a:r>
            <a:endParaRPr b="1">
              <a:solidFill>
                <a:srgbClr val="1C4587"/>
              </a:solidFill>
              <a:latin typeface="Calibri"/>
              <a:ea typeface="Calibri"/>
              <a:cs typeface="Calibri"/>
              <a:sym typeface="Calibri"/>
            </a:endParaRPr>
          </a:p>
        </p:txBody>
      </p:sp>
      <p:sp>
        <p:nvSpPr>
          <p:cNvPr id="298" name="Google Shape;298;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3"/>
          <p:cNvSpPr txBox="1"/>
          <p:nvPr>
            <p:ph type="ctrTitle"/>
          </p:nvPr>
        </p:nvSpPr>
        <p:spPr>
          <a:xfrm>
            <a:off x="2899575" y="298225"/>
            <a:ext cx="6045300" cy="440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Golden Project:</a:t>
            </a:r>
            <a:endParaRPr sz="3000"/>
          </a:p>
          <a:p>
            <a:pPr indent="0" lvl="0" marL="0" rtl="0" algn="ctr">
              <a:spcBef>
                <a:spcPts val="0"/>
              </a:spcBef>
              <a:spcAft>
                <a:spcPts val="0"/>
              </a:spcAft>
              <a:buNone/>
            </a:pPr>
            <a:r>
              <a:rPr lang="en" sz="3000"/>
              <a:t>Display Real Time Wholeasle Price Data</a:t>
            </a:r>
            <a:endParaRPr sz="3000"/>
          </a:p>
          <a:p>
            <a:pPr indent="0" lvl="0" marL="0" rtl="0" algn="ctr">
              <a:spcBef>
                <a:spcPts val="0"/>
              </a:spcBef>
              <a:spcAft>
                <a:spcPts val="0"/>
              </a:spcAft>
              <a:buNone/>
            </a:pPr>
            <a:r>
              <a:rPr lang="en" sz="3000"/>
              <a:t>From the Midwest Electricity Market (MISO)</a:t>
            </a:r>
            <a:endParaRPr sz="3000"/>
          </a:p>
        </p:txBody>
      </p:sp>
      <p:sp>
        <p:nvSpPr>
          <p:cNvPr id="304" name="Google Shape;304;p33"/>
          <p:cNvSpPr txBox="1"/>
          <p:nvPr>
            <p:ph idx="1" type="subTitle"/>
          </p:nvPr>
        </p:nvSpPr>
        <p:spPr>
          <a:xfrm>
            <a:off x="3365600" y="41805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Teresa Fitzgerald</a:t>
            </a:r>
            <a:endParaRPr/>
          </a:p>
        </p:txBody>
      </p:sp>
      <p:pic>
        <p:nvPicPr>
          <p:cNvPr id="305" name="Google Shape;305;p33"/>
          <p:cNvPicPr preferRelativeResize="0"/>
          <p:nvPr/>
        </p:nvPicPr>
        <p:blipFill>
          <a:blip r:embed="rId3">
            <a:alphaModFix/>
          </a:blip>
          <a:stretch>
            <a:fillRect/>
          </a:stretch>
        </p:blipFill>
        <p:spPr>
          <a:xfrm>
            <a:off x="-73150" y="232925"/>
            <a:ext cx="3321076" cy="4603251"/>
          </a:xfrm>
          <a:prstGeom prst="rect">
            <a:avLst/>
          </a:prstGeom>
          <a:noFill/>
          <a:ln>
            <a:noFill/>
          </a:ln>
        </p:spPr>
      </p:pic>
      <p:sp>
        <p:nvSpPr>
          <p:cNvPr id="306" name="Google Shape;306;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4"/>
          <p:cNvSpPr/>
          <p:nvPr/>
        </p:nvSpPr>
        <p:spPr>
          <a:xfrm>
            <a:off x="307500" y="39660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 </a:t>
            </a:r>
            <a:endParaRPr/>
          </a:p>
        </p:txBody>
      </p:sp>
      <p:sp>
        <p:nvSpPr>
          <p:cNvPr id="312" name="Google Shape;312;p34"/>
          <p:cNvSpPr/>
          <p:nvPr/>
        </p:nvSpPr>
        <p:spPr>
          <a:xfrm>
            <a:off x="3119975" y="4626175"/>
            <a:ext cx="2823300" cy="46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PLAYBACK (REWIND, FASTFORWARD)</a:t>
            </a:r>
            <a:endParaRPr sz="1000"/>
          </a:p>
        </p:txBody>
      </p:sp>
      <p:sp>
        <p:nvSpPr>
          <p:cNvPr id="313" name="Google Shape;313;p34"/>
          <p:cNvSpPr/>
          <p:nvPr/>
        </p:nvSpPr>
        <p:spPr>
          <a:xfrm>
            <a:off x="7267250" y="778650"/>
            <a:ext cx="1468800" cy="87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CHART FOR REAL TIME LOAD</a:t>
            </a:r>
            <a:endParaRPr sz="1100"/>
          </a:p>
        </p:txBody>
      </p:sp>
      <p:pic>
        <p:nvPicPr>
          <p:cNvPr id="314" name="Google Shape;314;p34"/>
          <p:cNvPicPr preferRelativeResize="0"/>
          <p:nvPr/>
        </p:nvPicPr>
        <p:blipFill>
          <a:blip r:embed="rId3">
            <a:alphaModFix/>
          </a:blip>
          <a:stretch>
            <a:fillRect/>
          </a:stretch>
        </p:blipFill>
        <p:spPr>
          <a:xfrm>
            <a:off x="1982438" y="929987"/>
            <a:ext cx="5179124" cy="3092625"/>
          </a:xfrm>
          <a:prstGeom prst="rect">
            <a:avLst/>
          </a:prstGeom>
          <a:noFill/>
          <a:ln>
            <a:noFill/>
          </a:ln>
        </p:spPr>
      </p:pic>
      <p:sp>
        <p:nvSpPr>
          <p:cNvPr id="315" name="Google Shape;315;p34"/>
          <p:cNvSpPr txBox="1"/>
          <p:nvPr/>
        </p:nvSpPr>
        <p:spPr>
          <a:xfrm>
            <a:off x="1671475" y="291150"/>
            <a:ext cx="49974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6"/>
                </a:solidFill>
                <a:latin typeface="Calibri"/>
                <a:ea typeface="Calibri"/>
                <a:cs typeface="Calibri"/>
                <a:sym typeface="Calibri"/>
              </a:rPr>
              <a:t>WireFrame</a:t>
            </a:r>
            <a:endParaRPr b="1" sz="2400">
              <a:solidFill>
                <a:schemeClr val="accent6"/>
              </a:solidFill>
              <a:latin typeface="Calibri"/>
              <a:ea typeface="Calibri"/>
              <a:cs typeface="Calibri"/>
              <a:sym typeface="Calibri"/>
            </a:endParaRPr>
          </a:p>
        </p:txBody>
      </p:sp>
      <p:sp>
        <p:nvSpPr>
          <p:cNvPr id="316" name="Google Shape;316;p34"/>
          <p:cNvSpPr/>
          <p:nvPr/>
        </p:nvSpPr>
        <p:spPr>
          <a:xfrm>
            <a:off x="7267250" y="1827425"/>
            <a:ext cx="1272900" cy="22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LEGEND</a:t>
            </a:r>
            <a:endParaRPr/>
          </a:p>
        </p:txBody>
      </p:sp>
      <p:pic>
        <p:nvPicPr>
          <p:cNvPr id="317" name="Google Shape;317;p34"/>
          <p:cNvPicPr preferRelativeResize="0"/>
          <p:nvPr/>
        </p:nvPicPr>
        <p:blipFill>
          <a:blip r:embed="rId4">
            <a:alphaModFix/>
          </a:blip>
          <a:stretch>
            <a:fillRect/>
          </a:stretch>
        </p:blipFill>
        <p:spPr>
          <a:xfrm>
            <a:off x="2116450" y="3958925"/>
            <a:ext cx="4606651" cy="623450"/>
          </a:xfrm>
          <a:prstGeom prst="rect">
            <a:avLst/>
          </a:prstGeom>
          <a:noFill/>
          <a:ln>
            <a:noFill/>
          </a:ln>
        </p:spPr>
      </p:pic>
      <p:pic>
        <p:nvPicPr>
          <p:cNvPr id="318" name="Google Shape;318;p34"/>
          <p:cNvPicPr preferRelativeResize="0"/>
          <p:nvPr/>
        </p:nvPicPr>
        <p:blipFill>
          <a:blip r:embed="rId5">
            <a:alphaModFix/>
          </a:blip>
          <a:stretch>
            <a:fillRect/>
          </a:stretch>
        </p:blipFill>
        <p:spPr>
          <a:xfrm>
            <a:off x="201675" y="778650"/>
            <a:ext cx="1780775" cy="1383125"/>
          </a:xfrm>
          <a:prstGeom prst="rect">
            <a:avLst/>
          </a:prstGeom>
          <a:noFill/>
          <a:ln>
            <a:noFill/>
          </a:ln>
        </p:spPr>
      </p:pic>
      <p:sp>
        <p:nvSpPr>
          <p:cNvPr id="319" name="Google Shape;319;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5"/>
          <p:cNvSpPr txBox="1"/>
          <p:nvPr>
            <p:ph idx="1" type="subTitle"/>
          </p:nvPr>
        </p:nvSpPr>
        <p:spPr>
          <a:xfrm>
            <a:off x="1070075" y="397225"/>
            <a:ext cx="7161600" cy="68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WIREFRAME DEFINITIONS</a:t>
            </a:r>
            <a:endParaRPr/>
          </a:p>
        </p:txBody>
      </p:sp>
      <p:sp>
        <p:nvSpPr>
          <p:cNvPr id="325" name="Google Shape;325;p35"/>
          <p:cNvSpPr txBox="1"/>
          <p:nvPr/>
        </p:nvSpPr>
        <p:spPr>
          <a:xfrm>
            <a:off x="318400" y="1042375"/>
            <a:ext cx="4410900" cy="7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Calibri"/>
                <a:ea typeface="Calibri"/>
                <a:cs typeface="Calibri"/>
                <a:sym typeface="Calibri"/>
              </a:rPr>
              <a:t>SEARCH</a:t>
            </a:r>
            <a:endParaRPr b="1">
              <a:solidFill>
                <a:srgbClr val="4A86E8"/>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Dropdown text-search that will filter through the list of 2,000 nodes in the MISO market.</a:t>
            </a:r>
            <a:endParaRPr b="1">
              <a:solidFill>
                <a:srgbClr val="4A86E8"/>
              </a:solidFill>
              <a:latin typeface="Calibri"/>
              <a:ea typeface="Calibri"/>
              <a:cs typeface="Calibri"/>
              <a:sym typeface="Calibri"/>
            </a:endParaRPr>
          </a:p>
        </p:txBody>
      </p:sp>
      <p:sp>
        <p:nvSpPr>
          <p:cNvPr id="326" name="Google Shape;326;p35"/>
          <p:cNvSpPr txBox="1"/>
          <p:nvPr/>
        </p:nvSpPr>
        <p:spPr>
          <a:xfrm>
            <a:off x="268850" y="1785600"/>
            <a:ext cx="50529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Calibri"/>
                <a:ea typeface="Calibri"/>
                <a:cs typeface="Calibri"/>
                <a:sym typeface="Calibri"/>
              </a:rPr>
              <a:t>CHART REAL TIME LOAD</a:t>
            </a:r>
            <a:endParaRPr b="1">
              <a:solidFill>
                <a:srgbClr val="0000FF"/>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Embedded chart that displays 5-minute real time load. </a:t>
            </a:r>
            <a:endParaRPr b="1">
              <a:latin typeface="Calibri"/>
              <a:ea typeface="Calibri"/>
              <a:cs typeface="Calibri"/>
              <a:sym typeface="Calibri"/>
            </a:endParaRPr>
          </a:p>
        </p:txBody>
      </p:sp>
      <p:sp>
        <p:nvSpPr>
          <p:cNvPr id="327" name="Google Shape;327;p35"/>
          <p:cNvSpPr txBox="1"/>
          <p:nvPr/>
        </p:nvSpPr>
        <p:spPr>
          <a:xfrm>
            <a:off x="268850" y="2421650"/>
            <a:ext cx="5222400" cy="9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Calibri"/>
                <a:ea typeface="Calibri"/>
                <a:cs typeface="Calibri"/>
                <a:sym typeface="Calibri"/>
              </a:rPr>
              <a:t>PLAYBACK</a:t>
            </a:r>
            <a:endParaRPr b="1">
              <a:solidFill>
                <a:srgbClr val="1C4587"/>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Allows user to see two days of previous data, press play, and see what prices did during that time frame in fast forward.</a:t>
            </a:r>
            <a:endParaRPr b="1">
              <a:solidFill>
                <a:srgbClr val="1C4587"/>
              </a:solidFill>
              <a:latin typeface="Calibri"/>
              <a:ea typeface="Calibri"/>
              <a:cs typeface="Calibri"/>
              <a:sym typeface="Calibri"/>
            </a:endParaRPr>
          </a:p>
        </p:txBody>
      </p:sp>
      <p:sp>
        <p:nvSpPr>
          <p:cNvPr id="328" name="Google Shape;328;p35"/>
          <p:cNvSpPr txBox="1"/>
          <p:nvPr/>
        </p:nvSpPr>
        <p:spPr>
          <a:xfrm>
            <a:off x="358850" y="3510050"/>
            <a:ext cx="5222400" cy="9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Calibri"/>
                <a:ea typeface="Calibri"/>
                <a:cs typeface="Calibri"/>
                <a:sym typeface="Calibri"/>
              </a:rPr>
              <a:t>LEGEND</a:t>
            </a:r>
            <a:endParaRPr b="1">
              <a:solidFill>
                <a:srgbClr val="1C4587"/>
              </a:solidFill>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Will explain what various colors, and objects mean on the map.</a:t>
            </a:r>
            <a:endParaRPr b="1">
              <a:solidFill>
                <a:srgbClr val="1C4587"/>
              </a:solidFill>
              <a:latin typeface="Calibri"/>
              <a:ea typeface="Calibri"/>
              <a:cs typeface="Calibri"/>
              <a:sym typeface="Calibri"/>
            </a:endParaRPr>
          </a:p>
        </p:txBody>
      </p:sp>
      <p:sp>
        <p:nvSpPr>
          <p:cNvPr id="329" name="Google Shape;329;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6"/>
          <p:cNvSpPr txBox="1"/>
          <p:nvPr>
            <p:ph type="ctrTitle"/>
          </p:nvPr>
        </p:nvSpPr>
        <p:spPr>
          <a:xfrm>
            <a:off x="1891350" y="316299"/>
            <a:ext cx="5115300" cy="8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Components</a:t>
            </a:r>
            <a:endParaRPr/>
          </a:p>
        </p:txBody>
      </p:sp>
      <p:sp>
        <p:nvSpPr>
          <p:cNvPr id="335" name="Google Shape;335;p36"/>
          <p:cNvSpPr/>
          <p:nvPr/>
        </p:nvSpPr>
        <p:spPr>
          <a:xfrm>
            <a:off x="3102075" y="1194400"/>
            <a:ext cx="24783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a:t>Search Bar</a:t>
            </a:r>
            <a:endParaRPr/>
          </a:p>
        </p:txBody>
      </p:sp>
      <p:sp>
        <p:nvSpPr>
          <p:cNvPr id="336" name="Google Shape;336;p36"/>
          <p:cNvSpPr/>
          <p:nvPr/>
        </p:nvSpPr>
        <p:spPr>
          <a:xfrm>
            <a:off x="1987875" y="3895825"/>
            <a:ext cx="45285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1371600" rtl="0" algn="l">
              <a:spcBef>
                <a:spcPts val="0"/>
              </a:spcBef>
              <a:spcAft>
                <a:spcPts val="0"/>
              </a:spcAft>
              <a:buNone/>
            </a:pPr>
            <a:r>
              <a:rPr lang="en"/>
              <a:t>Playback</a:t>
            </a:r>
            <a:endParaRPr/>
          </a:p>
        </p:txBody>
      </p:sp>
      <p:sp>
        <p:nvSpPr>
          <p:cNvPr id="337" name="Google Shape;337;p36"/>
          <p:cNvSpPr/>
          <p:nvPr/>
        </p:nvSpPr>
        <p:spPr>
          <a:xfrm>
            <a:off x="1987875" y="1693125"/>
            <a:ext cx="4528500" cy="20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   			Main Map</a:t>
            </a:r>
            <a:endParaRPr/>
          </a:p>
        </p:txBody>
      </p:sp>
      <p:sp>
        <p:nvSpPr>
          <p:cNvPr id="338" name="Google Shape;338;p36"/>
          <p:cNvSpPr/>
          <p:nvPr/>
        </p:nvSpPr>
        <p:spPr>
          <a:xfrm>
            <a:off x="6618600" y="1114425"/>
            <a:ext cx="2135100" cy="9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Real Time Load Chart</a:t>
            </a:r>
            <a:endParaRPr/>
          </a:p>
        </p:txBody>
      </p:sp>
      <p:sp>
        <p:nvSpPr>
          <p:cNvPr id="339" name="Google Shape;339;p36"/>
          <p:cNvSpPr/>
          <p:nvPr/>
        </p:nvSpPr>
        <p:spPr>
          <a:xfrm>
            <a:off x="6618600" y="2255300"/>
            <a:ext cx="837900" cy="14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Legend</a:t>
            </a:r>
            <a:endParaRPr/>
          </a:p>
        </p:txBody>
      </p:sp>
      <p:sp>
        <p:nvSpPr>
          <p:cNvPr id="340" name="Google Shape;340;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1" name="Google Shape;341;p36"/>
          <p:cNvSpPr/>
          <p:nvPr/>
        </p:nvSpPr>
        <p:spPr>
          <a:xfrm>
            <a:off x="505650" y="1354125"/>
            <a:ext cx="15582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Login component</a:t>
            </a:r>
            <a:endParaRPr/>
          </a:p>
        </p:txBody>
      </p:sp>
      <p:sp>
        <p:nvSpPr>
          <p:cNvPr id="342" name="Google Shape;342;p36"/>
          <p:cNvSpPr/>
          <p:nvPr/>
        </p:nvSpPr>
        <p:spPr>
          <a:xfrm>
            <a:off x="429675" y="1852850"/>
            <a:ext cx="15582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update/delete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Features</a:t>
            </a:r>
            <a:endParaRPr/>
          </a:p>
        </p:txBody>
      </p:sp>
      <p:sp>
        <p:nvSpPr>
          <p:cNvPr id="348" name="Google Shape;348;p37"/>
          <p:cNvSpPr txBox="1"/>
          <p:nvPr>
            <p:ph idx="1" type="body"/>
          </p:nvPr>
        </p:nvSpPr>
        <p:spPr>
          <a:xfrm>
            <a:off x="819150" y="1358400"/>
            <a:ext cx="7661100" cy="33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1. Live display of 5-minute price information, updated every 5 minutes.</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2. The ability to play-back two previous days and see how prices affected different areas.</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3. Color coded prices to visualize the difference in regions across the Midwest.</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3. Real time load graph. (Load is the demand for electricity at a given moment)</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4. If enough time is left: weather overlay - of temperature, wind speeds, etc., that can show the relationship between weather and wholesale electricity price.</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The data will be stored in a database (your choice), in order to "replay" a day's events.</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349" name="Google Shape;349;p3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819150" y="802850"/>
            <a:ext cx="7505700" cy="9546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a:t>Sample API Data</a:t>
            </a:r>
            <a:endParaRPr/>
          </a:p>
        </p:txBody>
      </p:sp>
      <p:sp>
        <p:nvSpPr>
          <p:cNvPr id="355" name="Google Shape;355;p38"/>
          <p:cNvSpPr txBox="1"/>
          <p:nvPr>
            <p:ph idx="1" type="body"/>
          </p:nvPr>
        </p:nvSpPr>
        <p:spPr>
          <a:xfrm>
            <a:off x="749750" y="1757450"/>
            <a:ext cx="7505700" cy="28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https://www.misoenergy.org/markets-and-operations/RTDataAPIs/</a:t>
            </a:r>
            <a:endParaRPr sz="10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https://api.misoenergy.org/MISORTWDDataBroker/DataBrokerServices.asmx?messageType=getlmpconsolidatedtable&amp;returnType=json</a:t>
            </a:r>
            <a:endParaRPr sz="1000"/>
          </a:p>
          <a:p>
            <a:pPr indent="0" lvl="0" marL="0" rtl="0" algn="l">
              <a:spcBef>
                <a:spcPts val="1600"/>
              </a:spcBef>
              <a:spcAft>
                <a:spcPts val="1600"/>
              </a:spcAft>
              <a:buNone/>
            </a:pPr>
            <a:r>
              <a:rPr lang="en" sz="1000"/>
              <a:t>{"LMPData":{"RefId":"01-Mar-2020 - Interval 18:45 EST","FiveMinLMP":{"HourAndMin":"18:45","PricingNode":[{"name":"EES.RVRBEND1","region":"South","LMP":"15.11","MCC":"0.00","MLC":"0.16"},{"name":"EES.PERVL1","region":"South","LMP":"14.64","MCC":"0.00","MLC":"-0.31"},{"name":"SIGE.10ABBGN2","region":"Midwest","LMP":"21.14","MCC":"5.36","MLC":"0.83"},{"name":"MEC.PPWIND","region":"Midwest","LMP":"3.37","MCC":"-8.68","MLC":"-2.90"},{"name":"TVA.WHITEOAK","region":"Midwest","LMP":"15.11","MCC":"0.42","MLC":"-0.26"},{"name":"LAGN.STET10","region":"South","LMP":"14.63","MCC":"0.00","MLC":"-0.32"},{"name":"EAI.AECCHYDRO9","region":"South","LMP":"14.43","MCC":"0.00","MLC":"-0.52"}”</a:t>
            </a:r>
            <a:endParaRPr sz="1000"/>
          </a:p>
        </p:txBody>
      </p:sp>
      <p:sp>
        <p:nvSpPr>
          <p:cNvPr id="356" name="Google Shape;356;p38"/>
          <p:cNvSpPr txBox="1"/>
          <p:nvPr/>
        </p:nvSpPr>
        <p:spPr>
          <a:xfrm>
            <a:off x="7594325" y="1322150"/>
            <a:ext cx="7416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57" name="Google Shape;357;p3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3" name="Google Shape;363;p39"/>
          <p:cNvSpPr txBox="1"/>
          <p:nvPr>
            <p:ph idx="1" type="body"/>
          </p:nvPr>
        </p:nvSpPr>
        <p:spPr>
          <a:xfrm>
            <a:off x="819150" y="1534775"/>
            <a:ext cx="7505700" cy="290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AWS Lambda: to download data on a scheduled interval from the MISO API.  </a:t>
            </a:r>
            <a:endParaRPr/>
          </a:p>
          <a:p>
            <a:pPr indent="-311150" lvl="0" marL="457200" rtl="0" algn="l">
              <a:spcBef>
                <a:spcPts val="0"/>
              </a:spcBef>
              <a:spcAft>
                <a:spcPts val="0"/>
              </a:spcAft>
              <a:buSzPts val="1300"/>
              <a:buChar char="●"/>
            </a:pPr>
            <a:r>
              <a:rPr lang="en"/>
              <a:t>AWS-managed database: either Postgres, DynamoDB or potentially just S3.</a:t>
            </a:r>
            <a:endParaRPr/>
          </a:p>
          <a:p>
            <a:pPr indent="-311150" lvl="0" marL="457200" rtl="0" algn="l">
              <a:spcBef>
                <a:spcPts val="0"/>
              </a:spcBef>
              <a:spcAft>
                <a:spcPts val="0"/>
              </a:spcAft>
              <a:buSzPts val="1300"/>
              <a:buChar char="●"/>
            </a:pPr>
            <a:r>
              <a:rPr lang="en"/>
              <a:t>API Gateway: to expose one endpoint (/GET) to the database by which the application can receive data.</a:t>
            </a:r>
            <a:endParaRPr/>
          </a:p>
          <a:p>
            <a:pPr indent="-311150" lvl="0" marL="457200" rtl="0" algn="l">
              <a:spcBef>
                <a:spcPts val="0"/>
              </a:spcBef>
              <a:spcAft>
                <a:spcPts val="0"/>
              </a:spcAft>
              <a:buSzPts val="1300"/>
              <a:buChar char="●"/>
            </a:pPr>
            <a:r>
              <a:rPr lang="en"/>
              <a:t>Node.js (Express) server (hosted db)?): which will send requests on a scheduled basis to the API, and handle refresh requests from the front-end application.</a:t>
            </a:r>
            <a:endParaRPr/>
          </a:p>
          <a:p>
            <a:pPr indent="-311150" lvl="0" marL="457200" rtl="0" algn="l">
              <a:spcBef>
                <a:spcPts val="0"/>
              </a:spcBef>
              <a:spcAft>
                <a:spcPts val="0"/>
              </a:spcAft>
              <a:buSzPts val="1300"/>
              <a:buChar char="●"/>
            </a:pPr>
            <a:r>
              <a:rPr lang="en"/>
              <a:t>React + Mapbox GL: React will be our front-end framework, combined with the Mapbox API to visually display geographic data.</a:t>
            </a:r>
            <a:endParaRPr/>
          </a:p>
          <a:p>
            <a:pPr indent="0" lvl="0" marL="0" rtl="0" algn="l">
              <a:spcBef>
                <a:spcPts val="1600"/>
              </a:spcBef>
              <a:spcAft>
                <a:spcPts val="1600"/>
              </a:spcAft>
              <a:buNone/>
            </a:pPr>
            <a:r>
              <a:t/>
            </a:r>
            <a:endParaRPr/>
          </a:p>
        </p:txBody>
      </p:sp>
      <p:sp>
        <p:nvSpPr>
          <p:cNvPr id="364" name="Google Shape;364;p3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370" name="Google Shape;370;p40"/>
          <p:cNvSpPr txBox="1"/>
          <p:nvPr>
            <p:ph idx="1" type="body"/>
          </p:nvPr>
        </p:nvSpPr>
        <p:spPr>
          <a:xfrm>
            <a:off x="432150" y="1431025"/>
            <a:ext cx="6971100" cy="232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As an user, I would like to see 5-minute price data on a map for every available node in the MISO (Midwestern Independent System Operator) market.</a:t>
            </a:r>
            <a:endParaRPr sz="1400"/>
          </a:p>
          <a:p>
            <a:pPr indent="-317500" lvl="0" marL="457200" rtl="0" algn="l">
              <a:spcBef>
                <a:spcPts val="0"/>
              </a:spcBef>
              <a:spcAft>
                <a:spcPts val="0"/>
              </a:spcAft>
              <a:buSzPts val="1400"/>
              <a:buAutoNum type="arabicPeriod"/>
            </a:pPr>
            <a:r>
              <a:rPr lang="en" sz="1400"/>
              <a:t>As a user, I would like this price data to be color-coded, so I can easily see the difference between high prices and low prices on a map.</a:t>
            </a:r>
            <a:endParaRPr sz="1400"/>
          </a:p>
          <a:p>
            <a:pPr indent="-317500" lvl="0" marL="457200" rtl="0" algn="l">
              <a:spcBef>
                <a:spcPts val="0"/>
              </a:spcBef>
              <a:spcAft>
                <a:spcPts val="0"/>
              </a:spcAft>
              <a:buSzPts val="1400"/>
              <a:buAutoNum type="arabicPeriod"/>
            </a:pPr>
            <a:r>
              <a:rPr lang="en" sz="1400">
                <a:solidFill>
                  <a:srgbClr val="222222"/>
                </a:solidFill>
                <a:highlight>
                  <a:srgbClr val="FFFFFF"/>
                </a:highlight>
                <a:latin typeface="Arial"/>
                <a:ea typeface="Arial"/>
                <a:cs typeface="Arial"/>
                <a:sym typeface="Arial"/>
              </a:rPr>
              <a:t>As a user, I would like to be able to toggle the nodes I would like to see data for.</a:t>
            </a:r>
            <a:endParaRPr sz="1400">
              <a:solidFill>
                <a:srgbClr val="222222"/>
              </a:solidFill>
              <a:highlight>
                <a:srgbClr val="FFFFFF"/>
              </a:highlight>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en" sz="1400">
                <a:solidFill>
                  <a:srgbClr val="222222"/>
                </a:solidFill>
                <a:highlight>
                  <a:srgbClr val="FFFFFF"/>
                </a:highlight>
                <a:latin typeface="Arial"/>
                <a:ea typeface="Arial"/>
                <a:cs typeface="Arial"/>
                <a:sym typeface="Arial"/>
              </a:rPr>
              <a:t>As a user, I would like to be able to replay 5-minute data over the previous 24 hours.</a:t>
            </a:r>
            <a:endParaRPr sz="1400">
              <a:solidFill>
                <a:srgbClr val="222222"/>
              </a:solidFill>
              <a:highlight>
                <a:srgbClr val="FFFFFF"/>
              </a:highlight>
              <a:latin typeface="Arial"/>
              <a:ea typeface="Arial"/>
              <a:cs typeface="Arial"/>
              <a:sym typeface="Arial"/>
            </a:endParaRPr>
          </a:p>
        </p:txBody>
      </p:sp>
      <p:sp>
        <p:nvSpPr>
          <p:cNvPr id="371" name="Google Shape;371;p4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77" name="Google Shape;377;p41"/>
          <p:cNvSpPr txBox="1"/>
          <p:nvPr>
            <p:ph idx="1" type="body"/>
          </p:nvPr>
        </p:nvSpPr>
        <p:spPr>
          <a:xfrm>
            <a:off x="819150" y="1643050"/>
            <a:ext cx="7505700" cy="30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present a graphic picture of real time wholesale electricity prices, specifically in the MISO market (Midwestern Independent System Operator). This project will allow me the opportunity to practice traditional software development along with serverless development. </a:t>
            </a:r>
            <a:endParaRPr/>
          </a:p>
          <a:p>
            <a:pPr indent="0" lvl="0" marL="0" rtl="0" algn="l">
              <a:spcBef>
                <a:spcPts val="1600"/>
              </a:spcBef>
              <a:spcAft>
                <a:spcPts val="0"/>
              </a:spcAft>
              <a:buNone/>
            </a:pPr>
            <a:r>
              <a:rPr lang="en"/>
              <a:t>	Some of the patterns I will be utilizing:</a:t>
            </a:r>
            <a:endParaRPr/>
          </a:p>
          <a:p>
            <a:pPr indent="-311150" lvl="0" marL="457200" rtl="0" algn="l">
              <a:spcBef>
                <a:spcPts val="1600"/>
              </a:spcBef>
              <a:spcAft>
                <a:spcPts val="0"/>
              </a:spcAft>
              <a:buSzPts val="1300"/>
              <a:buChar char="●"/>
            </a:pPr>
            <a:r>
              <a:rPr lang="en"/>
              <a:t>ETL (Extraction, Transform Load)</a:t>
            </a:r>
            <a:endParaRPr/>
          </a:p>
          <a:p>
            <a:pPr indent="-311150" lvl="0" marL="457200" rtl="0" algn="l">
              <a:spcBef>
                <a:spcPts val="0"/>
              </a:spcBef>
              <a:spcAft>
                <a:spcPts val="0"/>
              </a:spcAft>
              <a:buSzPts val="1300"/>
              <a:buChar char="●"/>
            </a:pPr>
            <a:r>
              <a:rPr lang="en"/>
              <a:t>Handling of time-series and geographic data</a:t>
            </a:r>
            <a:endParaRPr/>
          </a:p>
          <a:p>
            <a:pPr indent="-311150" lvl="0" marL="457200" rtl="0" algn="l">
              <a:spcBef>
                <a:spcPts val="0"/>
              </a:spcBef>
              <a:spcAft>
                <a:spcPts val="0"/>
              </a:spcAft>
              <a:buSzPts val="1300"/>
              <a:buChar char="●"/>
            </a:pPr>
            <a:r>
              <a:rPr lang="en"/>
              <a:t>Charting</a:t>
            </a:r>
            <a:endParaRPr/>
          </a:p>
          <a:p>
            <a:pPr indent="-311150" lvl="0" marL="457200" rtl="0" algn="l">
              <a:spcBef>
                <a:spcPts val="0"/>
              </a:spcBef>
              <a:spcAft>
                <a:spcPts val="0"/>
              </a:spcAft>
              <a:buSzPts val="1300"/>
              <a:buChar char="●"/>
            </a:pPr>
            <a:r>
              <a:rPr lang="en"/>
              <a:t>Utilizing an open source mapping framework</a:t>
            </a:r>
            <a:endParaRPr/>
          </a:p>
          <a:p>
            <a:pPr indent="-311150" lvl="0" marL="457200" rtl="0" algn="l">
              <a:spcBef>
                <a:spcPts val="0"/>
              </a:spcBef>
              <a:spcAft>
                <a:spcPts val="0"/>
              </a:spcAft>
              <a:buSzPts val="1300"/>
              <a:buChar char="●"/>
            </a:pPr>
            <a:r>
              <a:rPr lang="en"/>
              <a:t>Serverless </a:t>
            </a:r>
            <a:r>
              <a:rPr lang="en"/>
              <a:t>infrastructure</a:t>
            </a:r>
            <a:r>
              <a:rPr lang="en"/>
              <a:t> and development (Lambda, AWS managed database)</a:t>
            </a:r>
            <a:endParaRPr/>
          </a:p>
        </p:txBody>
      </p:sp>
      <p:sp>
        <p:nvSpPr>
          <p:cNvPr id="378" name="Google Shape;378;p4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ctrTitle"/>
          </p:nvPr>
        </p:nvSpPr>
        <p:spPr>
          <a:xfrm>
            <a:off x="1891350" y="346975"/>
            <a:ext cx="5361300" cy="84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a:p>
            <a:pPr indent="0" lvl="0" marL="0" rtl="0" algn="ctr">
              <a:spcBef>
                <a:spcPts val="0"/>
              </a:spcBef>
              <a:spcAft>
                <a:spcPts val="0"/>
              </a:spcAft>
              <a:buNone/>
            </a:pPr>
            <a:r>
              <a:t/>
            </a:r>
            <a:endParaRPr/>
          </a:p>
        </p:txBody>
      </p:sp>
      <p:sp>
        <p:nvSpPr>
          <p:cNvPr id="143" name="Google Shape;143;p15"/>
          <p:cNvSpPr txBox="1"/>
          <p:nvPr>
            <p:ph idx="1" type="subTitle"/>
          </p:nvPr>
        </p:nvSpPr>
        <p:spPr>
          <a:xfrm>
            <a:off x="590175" y="782750"/>
            <a:ext cx="8160000" cy="39447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b="1" lang="en" sz="1200">
                <a:solidFill>
                  <a:schemeClr val="hlink"/>
                </a:solidFill>
                <a:highlight>
                  <a:srgbClr val="FFFFFF"/>
                </a:highlight>
                <a:uFill>
                  <a:noFill/>
                </a:uFill>
                <a:latin typeface="Arial"/>
                <a:ea typeface="Arial"/>
                <a:cs typeface="Arial"/>
                <a:sym typeface="Arial"/>
                <a:hlinkClick r:id="rId3"/>
              </a:rPr>
              <a:t>Schedule Node.js job every five minutes</a:t>
            </a:r>
            <a:r>
              <a:rPr b="1" lang="en" sz="1200">
                <a:solidFill>
                  <a:schemeClr val="hlink"/>
                </a:solidFill>
                <a:highlight>
                  <a:srgbClr val="FFFFFF"/>
                </a:highlight>
                <a:latin typeface="Arial"/>
                <a:ea typeface="Arial"/>
                <a:cs typeface="Arial"/>
                <a:sym typeface="Arial"/>
              </a:rPr>
              <a:t>(</a:t>
            </a:r>
            <a:r>
              <a:rPr lang="en" sz="1200" u="sng">
                <a:solidFill>
                  <a:schemeClr val="hlink"/>
                </a:solidFill>
                <a:latin typeface="Arial"/>
                <a:ea typeface="Arial"/>
                <a:cs typeface="Arial"/>
                <a:sym typeface="Arial"/>
                <a:hlinkClick r:id="rId4"/>
              </a:rPr>
              <a:t>https://stackoverflow.com/questions/8011962/schedule-node-js-job-every-five-minutes</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lang="en" sz="1200" u="sng">
                <a:solidFill>
                  <a:schemeClr val="hlink"/>
                </a:solidFill>
                <a:latin typeface="Arial"/>
                <a:ea typeface="Arial"/>
                <a:cs typeface="Arial"/>
                <a:sym typeface="Arial"/>
                <a:hlinkClick r:id="rId5"/>
              </a:rPr>
              <a:t>https://dev.to/andre347/how-to-create-a-task-scheduler-in-nodejs-4lo2</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Miso Real Display Map </a:t>
            </a:r>
            <a:r>
              <a:rPr lang="en" sz="1200" u="sng">
                <a:solidFill>
                  <a:schemeClr val="hlink"/>
                </a:solidFill>
                <a:latin typeface="Arial"/>
                <a:ea typeface="Arial"/>
                <a:cs typeface="Arial"/>
                <a:sym typeface="Arial"/>
                <a:hlinkClick r:id="rId6"/>
              </a:rPr>
              <a:t>https://www.misoenergy.org/markets-and-operations/real-time--market-data/real-time-displays/</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React Semantic </a:t>
            </a:r>
            <a:r>
              <a:rPr lang="en" sz="1200" u="sng">
                <a:solidFill>
                  <a:schemeClr val="hlink"/>
                </a:solidFill>
                <a:latin typeface="Arial"/>
                <a:ea typeface="Arial"/>
                <a:cs typeface="Arial"/>
                <a:sym typeface="Arial"/>
                <a:hlinkClick r:id="rId7"/>
              </a:rPr>
              <a:t>https://react.semantic-ui.com/elements/button/</a:t>
            </a:r>
            <a:r>
              <a:rPr b="1" lang="en" sz="1200">
                <a:solidFill>
                  <a:schemeClr val="hlink"/>
                </a:solidFill>
                <a:highlight>
                  <a:srgbClr val="FFFFFF"/>
                </a:highlight>
                <a:latin typeface="Arial"/>
                <a:ea typeface="Arial"/>
                <a:cs typeface="Arial"/>
                <a:sym typeface="Arial"/>
              </a:rPr>
              <a:t>o</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GA Gaphy lab</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GA CRUD lab</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GA Express lab</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Express or Mongo?</a:t>
            </a:r>
            <a:r>
              <a:rPr lang="en" sz="1200" u="sng">
                <a:solidFill>
                  <a:schemeClr val="hlink"/>
                </a:solidFill>
                <a:latin typeface="Arial"/>
                <a:ea typeface="Arial"/>
                <a:cs typeface="Arial"/>
                <a:sym typeface="Arial"/>
                <a:hlinkClick r:id="rId8"/>
              </a:rPr>
              <a:t>https://stackoverflow.com/questions/56075017/difference-between-route-and-endpoint</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rPr b="1" lang="en" sz="1200">
                <a:solidFill>
                  <a:schemeClr val="hlink"/>
                </a:solidFill>
                <a:highlight>
                  <a:srgbClr val="FFFFFF"/>
                </a:highlight>
                <a:latin typeface="Arial"/>
                <a:ea typeface="Arial"/>
                <a:cs typeface="Arial"/>
                <a:sym typeface="Arial"/>
              </a:rPr>
              <a:t>To get the map: </a:t>
            </a:r>
            <a:r>
              <a:rPr lang="en" sz="1100" u="sng">
                <a:solidFill>
                  <a:schemeClr val="hlink"/>
                </a:solidFill>
                <a:latin typeface="Arial"/>
                <a:ea typeface="Arial"/>
                <a:cs typeface="Arial"/>
                <a:sym typeface="Arial"/>
                <a:hlinkClick r:id="rId9"/>
              </a:rPr>
              <a:t>https://docs.mapbox.com/help/tutorials/use-mapbox-gl-js-with-react/</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t/>
            </a:r>
            <a:endParaRPr b="1" sz="12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t/>
            </a:r>
            <a:endParaRPr b="1" sz="2300">
              <a:solidFill>
                <a:schemeClr val="hlink"/>
              </a:solidFill>
              <a:highlight>
                <a:srgbClr val="FFFFFF"/>
              </a:highlight>
              <a:latin typeface="Arial"/>
              <a:ea typeface="Arial"/>
              <a:cs typeface="Arial"/>
              <a:sym typeface="Arial"/>
            </a:endParaRPr>
          </a:p>
          <a:p>
            <a:pPr indent="0" lvl="0" marL="0" rtl="0" algn="l">
              <a:lnSpc>
                <a:spcPct val="135000"/>
              </a:lnSpc>
              <a:spcBef>
                <a:spcPts val="0"/>
              </a:spcBef>
              <a:spcAft>
                <a:spcPts val="0"/>
              </a:spcAft>
              <a:buNone/>
            </a:pPr>
            <a:r>
              <a:t/>
            </a:r>
            <a:endParaRPr b="1" sz="2300">
              <a:solidFill>
                <a:schemeClr val="hlink"/>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idx="1" type="subTitle"/>
          </p:nvPr>
        </p:nvSpPr>
        <p:spPr>
          <a:xfrm>
            <a:off x="1927700" y="590762"/>
            <a:ext cx="5361300" cy="297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Specifications:</a:t>
            </a:r>
            <a:endParaRPr/>
          </a:p>
          <a:p>
            <a:pPr indent="-285750" lvl="0" marL="457200" rtl="0" algn="l">
              <a:lnSpc>
                <a:spcPct val="115000"/>
              </a:lnSpc>
              <a:spcBef>
                <a:spcPts val="120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have a cvs file with the following data:node name, longitude and altitude  for the energy companies that we are interested at.</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have an api with miso prices, nodei</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need to merge information and build a feature object to use it in our map.</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created json file from cvs because it is only going to be used once.</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match the nodes , it means we find the nodes that have similar nodeid and compared them to the misoprice coming from api.</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We this information we build a feature objects by merging information from the miso api and the cvs.</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AutoNum type="arabicPeriod"/>
            </a:pPr>
            <a:r>
              <a:rPr lang="en" sz="900">
                <a:solidFill>
                  <a:srgbClr val="000000"/>
                </a:solidFill>
                <a:latin typeface="Arial"/>
                <a:ea typeface="Arial"/>
                <a:cs typeface="Arial"/>
                <a:sym typeface="Arial"/>
              </a:rPr>
              <a:t>Search features: The feature object noide, price were used for this feature. When the user select node the price of the node is displayed.</a:t>
            </a:r>
            <a:endParaRPr sz="9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900">
              <a:solidFill>
                <a:srgbClr val="000000"/>
              </a:solidFill>
              <a:latin typeface="Arial"/>
              <a:ea typeface="Arial"/>
              <a:cs typeface="Arial"/>
              <a:sym typeface="Arial"/>
            </a:endParaRPr>
          </a:p>
          <a:p>
            <a:pPr indent="0" lvl="0" marL="457200" rtl="0" algn="l">
              <a:spcBef>
                <a:spcPts val="1200"/>
              </a:spcBef>
              <a:spcAft>
                <a:spcPts val="0"/>
              </a:spcAft>
              <a:buNone/>
            </a:pPr>
            <a:r>
              <a:rPr lang="en" sz="900">
                <a:solidFill>
                  <a:srgbClr val="000000"/>
                </a:solidFill>
                <a:latin typeface="Arial"/>
                <a:ea typeface="Arial"/>
                <a:cs typeface="Arial"/>
                <a:sym typeface="Arial"/>
              </a:rPr>
              <a:t>Search functionality: When user select nodes, the price is displayed.</a:t>
            </a:r>
            <a:endParaRPr sz="900">
              <a:solidFill>
                <a:srgbClr val="000000"/>
              </a:solidFill>
              <a:latin typeface="Arial"/>
              <a:ea typeface="Arial"/>
              <a:cs typeface="Arial"/>
              <a:sym typeface="Arial"/>
            </a:endParaRPr>
          </a:p>
          <a:p>
            <a:pPr indent="0" lvl="0" marL="457200" rtl="0" algn="l">
              <a:spcBef>
                <a:spcPts val="0"/>
              </a:spcBef>
              <a:spcAft>
                <a:spcPts val="0"/>
              </a:spcAft>
              <a:buNone/>
            </a:pPr>
            <a:r>
              <a:rPr lang="en" sz="900">
                <a:solidFill>
                  <a:srgbClr val="000000"/>
                </a:solidFill>
                <a:latin typeface="Arial"/>
                <a:ea typeface="Arial"/>
                <a:cs typeface="Arial"/>
                <a:sym typeface="Arial"/>
              </a:rPr>
              <a:t>Need to figure out how to display nodes.</a:t>
            </a:r>
            <a:endParaRPr sz="900">
              <a:solidFill>
                <a:srgbClr val="000000"/>
              </a:solidFill>
              <a:latin typeface="Arial"/>
              <a:ea typeface="Arial"/>
              <a:cs typeface="Arial"/>
              <a:sym typeface="Arial"/>
            </a:endParaRPr>
          </a:p>
        </p:txBody>
      </p:sp>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17"/>
          <p:cNvSpPr txBox="1"/>
          <p:nvPr/>
        </p:nvSpPr>
        <p:spPr>
          <a:xfrm>
            <a:off x="3564125" y="304050"/>
            <a:ext cx="1697700" cy="68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Client/Browser</a:t>
            </a:r>
            <a:endParaRPr/>
          </a:p>
        </p:txBody>
      </p:sp>
      <p:sp>
        <p:nvSpPr>
          <p:cNvPr id="157" name="Google Shape;157;p17"/>
          <p:cNvSpPr txBox="1"/>
          <p:nvPr/>
        </p:nvSpPr>
        <p:spPr>
          <a:xfrm>
            <a:off x="425250" y="1638475"/>
            <a:ext cx="8293500" cy="258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nvSpPr>
        <p:spPr>
          <a:xfrm>
            <a:off x="633950" y="3193275"/>
            <a:ext cx="1815300" cy="84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a:p>
            <a:pPr indent="-317500" lvl="0" marL="457200" rtl="0" algn="l">
              <a:spcBef>
                <a:spcPts val="0"/>
              </a:spcBef>
              <a:spcAft>
                <a:spcPts val="0"/>
              </a:spcAft>
              <a:buSzPts val="1400"/>
              <a:buChar char="-"/>
            </a:pPr>
            <a:r>
              <a:rPr lang="en"/>
              <a:t>User</a:t>
            </a:r>
            <a:endParaRPr/>
          </a:p>
          <a:p>
            <a:pPr indent="-317500" lvl="0" marL="457200" rtl="0" algn="l">
              <a:spcBef>
                <a:spcPts val="0"/>
              </a:spcBef>
              <a:spcAft>
                <a:spcPts val="0"/>
              </a:spcAft>
              <a:buSzPts val="1400"/>
              <a:buChar char="-"/>
            </a:pPr>
            <a:r>
              <a:rPr lang="en"/>
              <a:t>LMP</a:t>
            </a:r>
            <a:endParaRPr/>
          </a:p>
        </p:txBody>
      </p:sp>
      <p:sp>
        <p:nvSpPr>
          <p:cNvPr id="159" name="Google Shape;159;p17"/>
          <p:cNvSpPr txBox="1"/>
          <p:nvPr/>
        </p:nvSpPr>
        <p:spPr>
          <a:xfrm>
            <a:off x="5447550" y="718850"/>
            <a:ext cx="2533800" cy="6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a:t>
            </a:r>
            <a:endParaRPr sz="1200"/>
          </a:p>
          <a:p>
            <a:pPr indent="0" lvl="0" marL="0" rtl="0" algn="l">
              <a:spcBef>
                <a:spcPts val="0"/>
              </a:spcBef>
              <a:spcAft>
                <a:spcPts val="0"/>
              </a:spcAft>
              <a:buNone/>
            </a:pPr>
            <a:r>
              <a:rPr lang="en" sz="1200"/>
              <a:t>	Routes: /lmp/5min</a:t>
            </a:r>
            <a:endParaRPr sz="1200"/>
          </a:p>
        </p:txBody>
      </p:sp>
      <p:sp>
        <p:nvSpPr>
          <p:cNvPr id="160" name="Google Shape;160;p17"/>
          <p:cNvSpPr txBox="1"/>
          <p:nvPr/>
        </p:nvSpPr>
        <p:spPr>
          <a:xfrm>
            <a:off x="1951325" y="693500"/>
            <a:ext cx="1325700" cy="6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Response:</a:t>
            </a:r>
            <a:endParaRPr sz="1200"/>
          </a:p>
          <a:p>
            <a:pPr indent="0" lvl="0" marL="0" rtl="0" algn="l">
              <a:spcBef>
                <a:spcPts val="0"/>
              </a:spcBef>
              <a:spcAft>
                <a:spcPts val="0"/>
              </a:spcAft>
              <a:buNone/>
            </a:pPr>
            <a:r>
              <a:rPr lang="en" sz="1200"/>
              <a:t>	JSON</a:t>
            </a:r>
            <a:endParaRPr sz="1200"/>
          </a:p>
        </p:txBody>
      </p:sp>
      <p:sp>
        <p:nvSpPr>
          <p:cNvPr id="161" name="Google Shape;161;p17"/>
          <p:cNvSpPr/>
          <p:nvPr/>
        </p:nvSpPr>
        <p:spPr>
          <a:xfrm>
            <a:off x="4045550" y="4231350"/>
            <a:ext cx="1251075" cy="802250"/>
          </a:xfrm>
          <a:prstGeom prst="flowChartMagneticDisk">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PostGres</a:t>
            </a:r>
            <a:endParaRPr/>
          </a:p>
        </p:txBody>
      </p:sp>
      <p:sp>
        <p:nvSpPr>
          <p:cNvPr id="162" name="Google Shape;162;p17"/>
          <p:cNvSpPr txBox="1"/>
          <p:nvPr/>
        </p:nvSpPr>
        <p:spPr>
          <a:xfrm>
            <a:off x="5447550" y="1765175"/>
            <a:ext cx="3378300" cy="219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API endpoints supported:</a:t>
            </a:r>
            <a:endParaRPr sz="1200"/>
          </a:p>
          <a:p>
            <a:pPr indent="-304800" lvl="0" marL="457200" rtl="0" algn="l">
              <a:spcBef>
                <a:spcPts val="0"/>
              </a:spcBef>
              <a:spcAft>
                <a:spcPts val="0"/>
              </a:spcAft>
              <a:buSzPts val="1200"/>
              <a:buAutoNum type="arabicPeriod"/>
            </a:pPr>
            <a:r>
              <a:rPr lang="en" sz="1200"/>
              <a:t>GET: api/lmp/5min - fetches 5 minute price data</a:t>
            </a:r>
            <a:endParaRPr sz="1200"/>
          </a:p>
          <a:p>
            <a:pPr indent="-304800" lvl="0" marL="457200" rtl="0" algn="l">
              <a:spcBef>
                <a:spcPts val="0"/>
              </a:spcBef>
              <a:spcAft>
                <a:spcPts val="0"/>
              </a:spcAft>
              <a:buSzPts val="1200"/>
              <a:buAutoNum type="arabicPeriod"/>
            </a:pPr>
            <a:r>
              <a:rPr lang="en" sz="1200"/>
              <a:t>GET: api/users/:id - fetches user </a:t>
            </a:r>
            <a:endParaRPr sz="1200"/>
          </a:p>
          <a:p>
            <a:pPr indent="-304800" lvl="0" marL="457200" rtl="0" algn="l">
              <a:spcBef>
                <a:spcPts val="0"/>
              </a:spcBef>
              <a:spcAft>
                <a:spcPts val="0"/>
              </a:spcAft>
              <a:buSzPts val="1200"/>
              <a:buAutoNum type="arabicPeriod"/>
            </a:pPr>
            <a:r>
              <a:rPr lang="en" sz="1200"/>
              <a:t>POST: api/users/ - creates user</a:t>
            </a:r>
            <a:endParaRPr sz="1200"/>
          </a:p>
          <a:p>
            <a:pPr indent="-304800" lvl="0" marL="457200" rtl="0" algn="l">
              <a:spcBef>
                <a:spcPts val="0"/>
              </a:spcBef>
              <a:spcAft>
                <a:spcPts val="0"/>
              </a:spcAft>
              <a:buSzPts val="1200"/>
              <a:buAutoNum type="arabicPeriod"/>
            </a:pPr>
            <a:r>
              <a:rPr lang="en" sz="1200"/>
              <a:t>DELETE: api/users/:id - deletes user</a:t>
            </a:r>
            <a:endParaRPr sz="1200"/>
          </a:p>
          <a:p>
            <a:pPr indent="-304800" lvl="0" marL="457200" rtl="0" algn="l">
              <a:spcBef>
                <a:spcPts val="0"/>
              </a:spcBef>
              <a:spcAft>
                <a:spcPts val="0"/>
              </a:spcAft>
              <a:buSzPts val="1200"/>
              <a:buAutoNum type="arabicPeriod"/>
            </a:pPr>
            <a:r>
              <a:rPr lang="en" sz="1200"/>
              <a:t>PUT: api/users/:id - updates user</a:t>
            </a:r>
            <a:endParaRPr sz="1200"/>
          </a:p>
        </p:txBody>
      </p:sp>
      <p:sp>
        <p:nvSpPr>
          <p:cNvPr id="163" name="Google Shape;163;p17"/>
          <p:cNvSpPr txBox="1"/>
          <p:nvPr/>
        </p:nvSpPr>
        <p:spPr>
          <a:xfrm>
            <a:off x="633950" y="1727850"/>
            <a:ext cx="1815300" cy="84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Controllers</a:t>
            </a:r>
            <a:endParaRPr/>
          </a:p>
          <a:p>
            <a:pPr indent="-317500" lvl="0" marL="457200" rtl="0" algn="l">
              <a:spcBef>
                <a:spcPts val="0"/>
              </a:spcBef>
              <a:spcAft>
                <a:spcPts val="0"/>
              </a:spcAft>
              <a:buSzPts val="1400"/>
              <a:buChar char="-"/>
            </a:pPr>
            <a:r>
              <a:rPr lang="en"/>
              <a:t>userController</a:t>
            </a:r>
            <a:endParaRPr/>
          </a:p>
          <a:p>
            <a:pPr indent="-317500" lvl="0" marL="457200" rtl="0" algn="l">
              <a:spcBef>
                <a:spcPts val="0"/>
              </a:spcBef>
              <a:spcAft>
                <a:spcPts val="0"/>
              </a:spcAft>
              <a:buSzPts val="1400"/>
              <a:buChar char="-"/>
            </a:pPr>
            <a:r>
              <a:rPr lang="en"/>
              <a:t>lmpController</a:t>
            </a:r>
            <a:endParaRPr/>
          </a:p>
        </p:txBody>
      </p:sp>
      <p:sp>
        <p:nvSpPr>
          <p:cNvPr id="164" name="Google Shape;164;p17"/>
          <p:cNvSpPr txBox="1"/>
          <p:nvPr/>
        </p:nvSpPr>
        <p:spPr>
          <a:xfrm>
            <a:off x="3218400" y="1807775"/>
            <a:ext cx="1815300" cy="12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Router</a:t>
            </a:r>
            <a:endParaRPr/>
          </a:p>
          <a:p>
            <a:pPr indent="-317500" lvl="0" marL="457200" rtl="0" algn="l">
              <a:spcBef>
                <a:spcPts val="0"/>
              </a:spcBef>
              <a:spcAft>
                <a:spcPts val="0"/>
              </a:spcAft>
              <a:buSzPts val="1400"/>
              <a:buChar char="-"/>
            </a:pPr>
            <a:r>
              <a:rPr lang="en"/>
              <a:t>Home (map)</a:t>
            </a:r>
            <a:endParaRPr/>
          </a:p>
          <a:p>
            <a:pPr indent="0" lvl="0" marL="0" rtl="0" algn="l">
              <a:spcBef>
                <a:spcPts val="0"/>
              </a:spcBef>
              <a:spcAft>
                <a:spcPts val="0"/>
              </a:spcAft>
              <a:buNone/>
            </a:pPr>
            <a:r>
              <a:rPr lang="en"/>
              <a:t>-	User (CRUD interface)</a:t>
            </a:r>
            <a:endParaRPr/>
          </a:p>
        </p:txBody>
      </p:sp>
      <p:cxnSp>
        <p:nvCxnSpPr>
          <p:cNvPr id="165" name="Google Shape;165;p17"/>
          <p:cNvCxnSpPr/>
          <p:nvPr/>
        </p:nvCxnSpPr>
        <p:spPr>
          <a:xfrm>
            <a:off x="2457725" y="3923600"/>
            <a:ext cx="1579200" cy="299400"/>
          </a:xfrm>
          <a:prstGeom prst="straightConnector1">
            <a:avLst/>
          </a:prstGeom>
          <a:noFill/>
          <a:ln cap="flat" cmpd="sng" w="9525">
            <a:solidFill>
              <a:srgbClr val="595959"/>
            </a:solidFill>
            <a:prstDash val="solid"/>
            <a:round/>
            <a:headEnd len="med" w="med" type="none"/>
            <a:tailEnd len="med" w="med" type="triangle"/>
          </a:ln>
        </p:spPr>
      </p:cxnSp>
      <p:cxnSp>
        <p:nvCxnSpPr>
          <p:cNvPr id="166" name="Google Shape;166;p17"/>
          <p:cNvCxnSpPr>
            <a:stCxn id="161" idx="2"/>
          </p:cNvCxnSpPr>
          <p:nvPr/>
        </p:nvCxnSpPr>
        <p:spPr>
          <a:xfrm rot="10800000">
            <a:off x="2017550" y="4061575"/>
            <a:ext cx="2028000" cy="570900"/>
          </a:xfrm>
          <a:prstGeom prst="straightConnector1">
            <a:avLst/>
          </a:prstGeom>
          <a:noFill/>
          <a:ln cap="flat" cmpd="sng" w="9525">
            <a:solidFill>
              <a:srgbClr val="595959"/>
            </a:solidFill>
            <a:prstDash val="solid"/>
            <a:round/>
            <a:headEnd len="med" w="med" type="none"/>
            <a:tailEnd len="med" w="med" type="triangle"/>
          </a:ln>
        </p:spPr>
      </p:cxnSp>
      <p:cxnSp>
        <p:nvCxnSpPr>
          <p:cNvPr id="167" name="Google Shape;167;p17"/>
          <p:cNvCxnSpPr>
            <a:stCxn id="164" idx="1"/>
            <a:endCxn id="163" idx="3"/>
          </p:cNvCxnSpPr>
          <p:nvPr/>
        </p:nvCxnSpPr>
        <p:spPr>
          <a:xfrm rot="10800000">
            <a:off x="2449200" y="2149925"/>
            <a:ext cx="769200" cy="290100"/>
          </a:xfrm>
          <a:prstGeom prst="straightConnector1">
            <a:avLst/>
          </a:prstGeom>
          <a:noFill/>
          <a:ln cap="flat" cmpd="sng" w="9525">
            <a:solidFill>
              <a:srgbClr val="595959"/>
            </a:solidFill>
            <a:prstDash val="solid"/>
            <a:round/>
            <a:headEnd len="med" w="med" type="none"/>
            <a:tailEnd len="med" w="med" type="triangle"/>
          </a:ln>
        </p:spPr>
      </p:cxnSp>
      <p:cxnSp>
        <p:nvCxnSpPr>
          <p:cNvPr id="168" name="Google Shape;168;p17"/>
          <p:cNvCxnSpPr/>
          <p:nvPr/>
        </p:nvCxnSpPr>
        <p:spPr>
          <a:xfrm>
            <a:off x="1326000" y="2618200"/>
            <a:ext cx="0" cy="532200"/>
          </a:xfrm>
          <a:prstGeom prst="straightConnector1">
            <a:avLst/>
          </a:prstGeom>
          <a:noFill/>
          <a:ln cap="flat" cmpd="sng" w="9525">
            <a:solidFill>
              <a:srgbClr val="595959"/>
            </a:solidFill>
            <a:prstDash val="solid"/>
            <a:round/>
            <a:headEnd len="med" w="med" type="none"/>
            <a:tailEnd len="med" w="med" type="triangle"/>
          </a:ln>
        </p:spPr>
      </p:cxnSp>
      <p:cxnSp>
        <p:nvCxnSpPr>
          <p:cNvPr id="169" name="Google Shape;169;p17"/>
          <p:cNvCxnSpPr>
            <a:stCxn id="158" idx="0"/>
          </p:cNvCxnSpPr>
          <p:nvPr/>
        </p:nvCxnSpPr>
        <p:spPr>
          <a:xfrm flipH="1" rot="10800000">
            <a:off x="1541600" y="2571675"/>
            <a:ext cx="300" cy="6216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ctrTitle"/>
          </p:nvPr>
        </p:nvSpPr>
        <p:spPr>
          <a:xfrm>
            <a:off x="1858700" y="641871"/>
            <a:ext cx="5361300" cy="213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Model</a:t>
            </a:r>
            <a:endParaRPr/>
          </a:p>
        </p:txBody>
      </p:sp>
      <p:sp>
        <p:nvSpPr>
          <p:cNvPr id="175" name="Google Shape;175;p18"/>
          <p:cNvSpPr txBox="1"/>
          <p:nvPr>
            <p:ph idx="1" type="subTitle"/>
          </p:nvPr>
        </p:nvSpPr>
        <p:spPr>
          <a:xfrm>
            <a:off x="1858700" y="2412184"/>
            <a:ext cx="5361300" cy="1523400"/>
          </a:xfrm>
          <a:prstGeom prst="rect">
            <a:avLst/>
          </a:prstGeom>
        </p:spPr>
        <p:txBody>
          <a:bodyPr anchorCtr="0" anchor="t" bIns="91425" lIns="91425" spcFirstLastPara="1" rIns="91425" wrap="square" tIns="91425">
            <a:noAutofit/>
          </a:bodyPr>
          <a:lstStyle/>
          <a:p>
            <a:pPr indent="-228600" lvl="0" marL="736600" rtl="0" algn="l">
              <a:lnSpc>
                <a:spcPct val="115000"/>
              </a:lnSpc>
              <a:spcBef>
                <a:spcPts val="0"/>
              </a:spcBef>
              <a:spcAft>
                <a:spcPts val="0"/>
              </a:spcAft>
              <a:buClr>
                <a:srgbClr val="000000"/>
              </a:buClr>
              <a:buSzPts val="1100"/>
              <a:buFont typeface="Courier New"/>
              <a:buNone/>
            </a:pPr>
            <a:r>
              <a:rPr b="1" lang="en" sz="1100">
                <a:solidFill>
                  <a:srgbClr val="000000"/>
                </a:solidFill>
                <a:latin typeface="Courier New"/>
                <a:ea typeface="Courier New"/>
                <a:cs typeface="Courier New"/>
                <a:sym typeface="Courier New"/>
              </a:rPr>
              <a:t>name</a:t>
            </a:r>
            <a:r>
              <a:rPr lang="en" sz="1100">
                <a:solidFill>
                  <a:srgbClr val="000000"/>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string</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28600" lvl="0" marL="736600" rtl="0" algn="l">
              <a:lnSpc>
                <a:spcPct val="115000"/>
              </a:lnSpc>
              <a:spcBef>
                <a:spcPts val="0"/>
              </a:spcBef>
              <a:spcAft>
                <a:spcPts val="0"/>
              </a:spcAft>
              <a:buClr>
                <a:srgbClr val="000000"/>
              </a:buClr>
              <a:buSzPts val="1100"/>
              <a:buFont typeface="Courier New"/>
              <a:buNone/>
            </a:pPr>
            <a:r>
              <a:rPr b="1" lang="en" sz="1100">
                <a:solidFill>
                  <a:srgbClr val="000000"/>
                </a:solidFill>
                <a:latin typeface="Courier New"/>
                <a:ea typeface="Courier New"/>
                <a:cs typeface="Courier New"/>
                <a:sym typeface="Courier New"/>
              </a:rPr>
              <a:t>region</a:t>
            </a:r>
            <a:r>
              <a:rPr lang="en" sz="1100">
                <a:solidFill>
                  <a:srgbClr val="000000"/>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string</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28600" lvl="0" marL="736600" rtl="0" algn="l">
              <a:lnSpc>
                <a:spcPct val="115000"/>
              </a:lnSpc>
              <a:spcBef>
                <a:spcPts val="0"/>
              </a:spcBef>
              <a:spcAft>
                <a:spcPts val="0"/>
              </a:spcAft>
              <a:buClr>
                <a:srgbClr val="000000"/>
              </a:buClr>
              <a:buSzPts val="1100"/>
              <a:buFont typeface="Courier New"/>
              <a:buNone/>
            </a:pPr>
            <a:r>
              <a:rPr b="1" lang="en" sz="1100">
                <a:solidFill>
                  <a:srgbClr val="000000"/>
                </a:solidFill>
                <a:latin typeface="Courier New"/>
                <a:ea typeface="Courier New"/>
                <a:cs typeface="Courier New"/>
                <a:sym typeface="Courier New"/>
              </a:rPr>
              <a:t>LMP</a:t>
            </a:r>
            <a:r>
              <a:rPr lang="en" sz="1100">
                <a:solidFill>
                  <a:srgbClr val="000000"/>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string</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28600" lvl="0" marL="736600" rtl="0" algn="l">
              <a:lnSpc>
                <a:spcPct val="115000"/>
              </a:lnSpc>
              <a:spcBef>
                <a:spcPts val="0"/>
              </a:spcBef>
              <a:spcAft>
                <a:spcPts val="0"/>
              </a:spcAft>
              <a:buClr>
                <a:srgbClr val="000000"/>
              </a:buClr>
              <a:buSzPts val="1100"/>
              <a:buFont typeface="Courier New"/>
              <a:buNone/>
            </a:pPr>
            <a:r>
              <a:rPr b="1" lang="en" sz="1100">
                <a:solidFill>
                  <a:srgbClr val="000000"/>
                </a:solidFill>
                <a:latin typeface="Courier New"/>
                <a:ea typeface="Courier New"/>
                <a:cs typeface="Courier New"/>
                <a:sym typeface="Courier New"/>
              </a:rPr>
              <a:t>MCC</a:t>
            </a:r>
            <a:r>
              <a:rPr lang="en" sz="1100">
                <a:solidFill>
                  <a:srgbClr val="000000"/>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string</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228600" lvl="0" marL="736600" rtl="0" algn="l">
              <a:lnSpc>
                <a:spcPct val="115000"/>
              </a:lnSpc>
              <a:spcBef>
                <a:spcPts val="0"/>
              </a:spcBef>
              <a:spcAft>
                <a:spcPts val="0"/>
              </a:spcAft>
              <a:buClr>
                <a:srgbClr val="000000"/>
              </a:buClr>
              <a:buSzPts val="1100"/>
              <a:buFont typeface="Courier New"/>
              <a:buNone/>
            </a:pPr>
            <a:r>
              <a:rPr b="1" lang="en" sz="1100">
                <a:solidFill>
                  <a:srgbClr val="000000"/>
                </a:solidFill>
                <a:highlight>
                  <a:srgbClr val="EBEEF9"/>
                </a:highlight>
                <a:latin typeface="Courier New"/>
                <a:ea typeface="Courier New"/>
                <a:cs typeface="Courier New"/>
                <a:sym typeface="Courier New"/>
              </a:rPr>
              <a:t>MLC</a:t>
            </a:r>
            <a:r>
              <a:rPr lang="en" sz="1100">
                <a:solidFill>
                  <a:srgbClr val="000000"/>
                </a:solidFill>
                <a:highlight>
                  <a:srgbClr val="EBEEF9"/>
                </a:highlight>
                <a:latin typeface="Courier New"/>
                <a:ea typeface="Courier New"/>
                <a:cs typeface="Courier New"/>
                <a:sym typeface="Courier New"/>
              </a:rPr>
              <a:t>: </a:t>
            </a:r>
            <a:r>
              <a:rPr lang="en" sz="1100">
                <a:solidFill>
                  <a:srgbClr val="008000"/>
                </a:solidFill>
                <a:highlight>
                  <a:srgbClr val="EBEEF9"/>
                </a:highlight>
                <a:latin typeface="Courier New"/>
                <a:ea typeface="Courier New"/>
                <a:cs typeface="Courier New"/>
                <a:sym typeface="Courier New"/>
              </a:rPr>
              <a:t>string,</a:t>
            </a:r>
            <a:endParaRPr sz="1100">
              <a:solidFill>
                <a:srgbClr val="008000"/>
              </a:solidFill>
              <a:highlight>
                <a:srgbClr val="EBEEF9"/>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176" name="Google Shape;176;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type="ctrTitle"/>
          </p:nvPr>
        </p:nvSpPr>
        <p:spPr>
          <a:xfrm>
            <a:off x="1858700" y="422674"/>
            <a:ext cx="5361300" cy="18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stories</a:t>
            </a:r>
            <a:endParaRPr/>
          </a:p>
        </p:txBody>
      </p:sp>
      <p:sp>
        <p:nvSpPr>
          <p:cNvPr id="182" name="Google Shape;182;p19"/>
          <p:cNvSpPr txBox="1"/>
          <p:nvPr>
            <p:ph idx="1" type="subTitle"/>
          </p:nvPr>
        </p:nvSpPr>
        <p:spPr>
          <a:xfrm>
            <a:off x="973975" y="2258850"/>
            <a:ext cx="7604100" cy="167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log in with my name and password </a:t>
            </a:r>
            <a:endParaRPr sz="1400">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be able to delete/edit an user</a:t>
            </a:r>
            <a:endParaRPr sz="1400">
              <a:solidFill>
                <a:schemeClr val="accent5"/>
              </a:solidFill>
              <a:latin typeface="Arial"/>
              <a:ea typeface="Arial"/>
              <a:cs typeface="Arial"/>
              <a:sym typeface="Arial"/>
            </a:endParaRPr>
          </a:p>
          <a:p>
            <a:pPr indent="-317500" lvl="0" marL="457200" rtl="0" algn="l">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search the Miso database by Node</a:t>
            </a:r>
            <a:endParaRPr sz="1400">
              <a:solidFill>
                <a:schemeClr val="accent5"/>
              </a:solidFill>
              <a:latin typeface="Arial"/>
              <a:ea typeface="Arial"/>
              <a:cs typeface="Arial"/>
              <a:sym typeface="Arial"/>
            </a:endParaRPr>
          </a:p>
          <a:p>
            <a:pPr indent="-317500" lvl="0" marL="457200" rtl="0" algn="l">
              <a:lnSpc>
                <a:spcPct val="115000"/>
              </a:lnSpc>
              <a:spcBef>
                <a:spcPts val="0"/>
              </a:spcBef>
              <a:spcAft>
                <a:spcPts val="0"/>
              </a:spcAft>
              <a:buClr>
                <a:schemeClr val="accent5"/>
              </a:buClr>
              <a:buSzPts val="1400"/>
              <a:buFont typeface="Arial"/>
              <a:buAutoNum type="arabicPeriod"/>
            </a:pPr>
            <a:r>
              <a:rPr lang="en" sz="1400">
                <a:solidFill>
                  <a:schemeClr val="accent5"/>
                </a:solidFill>
                <a:latin typeface="Arial"/>
                <a:ea typeface="Arial"/>
                <a:cs typeface="Arial"/>
                <a:sym typeface="Arial"/>
              </a:rPr>
              <a:t>As an user, I would like to see 5-minute price data on a map for every available node in the MISO (Midwestern Independent System Operator) market.</a:t>
            </a:r>
            <a:endParaRPr sz="1400">
              <a:solidFill>
                <a:schemeClr val="accent5"/>
              </a:solidFill>
              <a:latin typeface="Arial"/>
              <a:ea typeface="Arial"/>
              <a:cs typeface="Arial"/>
              <a:sym typeface="Arial"/>
            </a:endParaRPr>
          </a:p>
          <a:p>
            <a:pPr indent="0" lvl="0" marL="457200" rtl="0" algn="l">
              <a:spcBef>
                <a:spcPts val="1600"/>
              </a:spcBef>
              <a:spcAft>
                <a:spcPts val="0"/>
              </a:spcAft>
              <a:buNone/>
            </a:pPr>
            <a:r>
              <a:t/>
            </a:r>
            <a:endParaRPr/>
          </a:p>
        </p:txBody>
      </p:sp>
      <p:sp>
        <p:nvSpPr>
          <p:cNvPr id="183" name="Google Shape;183;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20"/>
          <p:cNvSpPr/>
          <p:nvPr/>
        </p:nvSpPr>
        <p:spPr>
          <a:xfrm>
            <a:off x="2125800" y="232665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191" name="Google Shape;191;p20"/>
          <p:cNvSpPr txBox="1"/>
          <p:nvPr/>
        </p:nvSpPr>
        <p:spPr>
          <a:xfrm>
            <a:off x="1671475" y="291150"/>
            <a:ext cx="49974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6"/>
                </a:solidFill>
                <a:latin typeface="Calibri"/>
                <a:ea typeface="Calibri"/>
                <a:cs typeface="Calibri"/>
                <a:sym typeface="Calibri"/>
              </a:rPr>
              <a:t>WireFrame</a:t>
            </a:r>
            <a:endParaRPr b="1" sz="2400">
              <a:solidFill>
                <a:schemeClr val="accent6"/>
              </a:solidFill>
              <a:latin typeface="Calibri"/>
              <a:ea typeface="Calibri"/>
              <a:cs typeface="Calibri"/>
              <a:sym typeface="Calibri"/>
            </a:endParaRPr>
          </a:p>
        </p:txBody>
      </p:sp>
      <p:sp>
        <p:nvSpPr>
          <p:cNvPr id="192" name="Google Shape;192;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0"/>
          <p:cNvSpPr/>
          <p:nvPr/>
        </p:nvSpPr>
        <p:spPr>
          <a:xfrm>
            <a:off x="4662175" y="232665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Password </a:t>
            </a:r>
            <a:endParaRPr/>
          </a:p>
        </p:txBody>
      </p:sp>
      <p:sp>
        <p:nvSpPr>
          <p:cNvPr id="194" name="Google Shape;194;p20"/>
          <p:cNvSpPr txBox="1"/>
          <p:nvPr>
            <p:ph idx="1" type="subTitle"/>
          </p:nvPr>
        </p:nvSpPr>
        <p:spPr>
          <a:xfrm>
            <a:off x="1858700" y="1058951"/>
            <a:ext cx="5361300" cy="4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Welcome To The WholeSale Miso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1"/>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1"/>
          <p:cNvSpPr/>
          <p:nvPr/>
        </p:nvSpPr>
        <p:spPr>
          <a:xfrm>
            <a:off x="307500" y="396600"/>
            <a:ext cx="1885500" cy="2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Search </a:t>
            </a:r>
            <a:endParaRPr/>
          </a:p>
        </p:txBody>
      </p:sp>
      <p:pic>
        <p:nvPicPr>
          <p:cNvPr id="203" name="Google Shape;203;p21"/>
          <p:cNvPicPr preferRelativeResize="0"/>
          <p:nvPr/>
        </p:nvPicPr>
        <p:blipFill>
          <a:blip r:embed="rId3">
            <a:alphaModFix/>
          </a:blip>
          <a:stretch>
            <a:fillRect/>
          </a:stretch>
        </p:blipFill>
        <p:spPr>
          <a:xfrm>
            <a:off x="1982438" y="929987"/>
            <a:ext cx="5179124" cy="3092625"/>
          </a:xfrm>
          <a:prstGeom prst="rect">
            <a:avLst/>
          </a:prstGeom>
          <a:noFill/>
          <a:ln>
            <a:noFill/>
          </a:ln>
        </p:spPr>
      </p:pic>
      <p:sp>
        <p:nvSpPr>
          <p:cNvPr id="204" name="Google Shape;204;p21"/>
          <p:cNvSpPr txBox="1"/>
          <p:nvPr/>
        </p:nvSpPr>
        <p:spPr>
          <a:xfrm>
            <a:off x="1671475" y="291150"/>
            <a:ext cx="4997400" cy="4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6"/>
                </a:solidFill>
                <a:latin typeface="Calibri"/>
                <a:ea typeface="Calibri"/>
                <a:cs typeface="Calibri"/>
                <a:sym typeface="Calibri"/>
              </a:rPr>
              <a:t>WireFrame</a:t>
            </a:r>
            <a:endParaRPr b="1" sz="2400">
              <a:solidFill>
                <a:schemeClr val="accent6"/>
              </a:solidFill>
              <a:latin typeface="Calibri"/>
              <a:ea typeface="Calibri"/>
              <a:cs typeface="Calibri"/>
              <a:sym typeface="Calibri"/>
            </a:endParaRPr>
          </a:p>
        </p:txBody>
      </p:sp>
      <p:pic>
        <p:nvPicPr>
          <p:cNvPr id="205" name="Google Shape;205;p21"/>
          <p:cNvPicPr preferRelativeResize="0"/>
          <p:nvPr/>
        </p:nvPicPr>
        <p:blipFill>
          <a:blip r:embed="rId4">
            <a:alphaModFix/>
          </a:blip>
          <a:stretch>
            <a:fillRect/>
          </a:stretch>
        </p:blipFill>
        <p:spPr>
          <a:xfrm>
            <a:off x="201675" y="778650"/>
            <a:ext cx="1780775" cy="1383125"/>
          </a:xfrm>
          <a:prstGeom prst="rect">
            <a:avLst/>
          </a:prstGeom>
          <a:noFill/>
          <a:ln>
            <a:noFill/>
          </a:ln>
        </p:spPr>
      </p:pic>
      <p:sp>
        <p:nvSpPr>
          <p:cNvPr id="206" name="Google Shape;206;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