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1788" r:id="rId2"/>
    <p:sldId id="1791" r:id="rId3"/>
    <p:sldId id="1803" r:id="rId4"/>
    <p:sldId id="1802" r:id="rId5"/>
    <p:sldId id="1795" r:id="rId6"/>
    <p:sldId id="1796" r:id="rId7"/>
    <p:sldId id="1797" r:id="rId8"/>
    <p:sldId id="1798" r:id="rId9"/>
    <p:sldId id="1799" r:id="rId10"/>
    <p:sldId id="1800" r:id="rId11"/>
    <p:sldId id="1794" r:id="rId12"/>
    <p:sldId id="18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E40"/>
    <a:srgbClr val="007CB0"/>
    <a:srgbClr val="86BC25"/>
    <a:srgbClr val="26890D"/>
    <a:srgbClr val="0D8390"/>
    <a:srgbClr val="43B02A"/>
    <a:srgbClr val="046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>
        <p:scale>
          <a:sx n="60" d="100"/>
          <a:sy n="60" d="100"/>
        </p:scale>
        <p:origin x="908" y="1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3B02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BFE2-4AF1-B60B-A71D1B09DD3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BFE2-4AF1-B60B-A71D1B09DD37}"/>
              </c:ext>
            </c:extLst>
          </c:dPt>
          <c:dPt>
            <c:idx val="2"/>
            <c:bubble3D val="0"/>
            <c:spPr>
              <a:solidFill>
                <a:srgbClr val="046A38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BFE2-4AF1-B60B-A71D1B09DD37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BFE2-4AF1-B60B-A71D1B09DD37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FE2-4AF1-B60B-A71D1B09D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6337458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2178362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0" y="2125013"/>
            <a:ext cx="5349240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49240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528E1B-5BDF-48B1-B9CD-A31A99631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6A696DA-71F5-44D5-B231-17F470D2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7334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24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1226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08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0801" y="1659145"/>
            <a:ext cx="3549549" cy="398256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3BAE7D4-2DCE-493F-8804-6735FFDC6D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AA8666D-884E-4CE4-A16C-E06A6E0BA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713849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4133C46-CE37-4404-B4D0-9DFA1241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6124732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7602340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606838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4359-4F20-4FAE-B7A0-C54983A639ED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44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35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2566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5943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81022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38155" y="2125013"/>
            <a:ext cx="5325845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38157" y="1700213"/>
            <a:ext cx="5325844" cy="385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2920" y="2125013"/>
            <a:ext cx="5316825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2920" y="1700213"/>
            <a:ext cx="5319272" cy="385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589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6475036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&amp;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2920" y="320040"/>
            <a:ext cx="11136000" cy="3315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2920" y="2052000"/>
            <a:ext cx="11145628" cy="40690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2920" y="1700214"/>
            <a:ext cx="11136001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7258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hart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2920" y="320040"/>
            <a:ext cx="11136000" cy="3315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2920" y="2051999"/>
            <a:ext cx="3522776" cy="40690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2920" y="1700214"/>
            <a:ext cx="3537600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7200" y="2051999"/>
            <a:ext cx="3537600" cy="40690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7199" y="1700214"/>
            <a:ext cx="3537600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4286" y="2051999"/>
            <a:ext cx="3522781" cy="40690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4286" y="1700214"/>
            <a:ext cx="3540671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7536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92209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, 1 column text with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2920" y="320040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2919" y="1700213"/>
            <a:ext cx="11164147" cy="4681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28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720900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440247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/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/>
          <a:lstStyle>
            <a:lvl1pPr>
              <a:lnSpc>
                <a:spcPct val="100000"/>
              </a:lnSpc>
              <a:defRPr sz="9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997566-12DB-42C6-84E6-8E749C2312C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0342BD48-5C4F-4819-BD37-89A6717CB9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45883A3-A15B-4670-8B4D-F88093CD47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4A348EF0-ADC4-462A-90A0-4CFC00351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A79EC0B1-EA9D-4403-8E95-16D34E280DB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61703B8D-1192-427B-A844-72937E6938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64D1D140-37E4-4FDD-AE02-1774414EBC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C6572CF-06BE-469A-81CE-8D5296B315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E43F102F-68A0-410F-B141-874D3FF27F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52FA796B-05A6-4597-A863-F044BEB067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CBD083F0-A3F9-415E-87B8-E17B452B5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3315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977332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13209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C1D43B-9933-4650-9DD5-73494BECAE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EEA3F2-C909-4275-956A-5518D341D424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619F8D2D-E0FF-4267-BB4C-23E0F19AA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0BDA8F6-D1EC-4590-8515-7F2E0D9EE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8E570DBD-3EC7-4EE8-886A-A6498BEC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1656288-29CD-4B95-A46B-7B8DA7860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C3894AF9-2B03-4231-9AEA-EC49F5E1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F1C43784-6F73-4D9F-8497-B40FDBB85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E031C0BD-B701-4255-B53D-1A0FB8066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1F07466D-8C2C-4286-9984-919330135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F2700776-9B5A-4A2C-BA8E-E8C5B03A0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1D768AB6-AEBA-4689-BCE3-70447F634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873485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green accent 3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903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03024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01585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4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8000" y="1705670"/>
            <a:ext cx="10514651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8000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23158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74087"/>
            <a:ext cx="11188699" cy="3571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106907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48527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342380256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32" imgW="270" imgH="270" progId="TCLayout.ActiveDocument.1">
                  <p:embed/>
                </p:oleObj>
              </mc:Choice>
              <mc:Fallback>
                <p:oleObj name="think-cell Slide" r:id="rId32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0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397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3048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4699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635000" indent="-1397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0" orient="horz" pos="4081">
          <p15:clr>
            <a:srgbClr val="F26B43"/>
          </p15:clr>
        </p15:guide>
        <p15:guide id="46" orient="horz" pos="4020">
          <p15:clr>
            <a:srgbClr val="F26B43"/>
          </p15:clr>
        </p15:guide>
        <p15:guide id="51" orient="horz" pos="4080">
          <p15:clr>
            <a:srgbClr val="F26B43"/>
          </p15:clr>
        </p15:guide>
        <p15:guide id="52" pos="3840">
          <p15:clr>
            <a:srgbClr val="F26B43"/>
          </p15:clr>
        </p15:guide>
        <p15:guide id="53" pos="3912">
          <p15:clr>
            <a:srgbClr val="F26B43"/>
          </p15:clr>
        </p15:guide>
        <p15:guide id="54" pos="3768">
          <p15:clr>
            <a:srgbClr val="F26B43"/>
          </p15:clr>
        </p15:guide>
        <p15:guide id="55" pos="4968">
          <p15:clr>
            <a:srgbClr val="F26B43"/>
          </p15:clr>
        </p15:guide>
        <p15:guide id="56" pos="5088">
          <p15:clr>
            <a:srgbClr val="F26B43"/>
          </p15:clr>
        </p15:guide>
        <p15:guide id="57" pos="6168">
          <p15:clr>
            <a:srgbClr val="F26B43"/>
          </p15:clr>
        </p15:guide>
        <p15:guide id="58" pos="6288">
          <p15:clr>
            <a:srgbClr val="F26B43"/>
          </p15:clr>
        </p15:guide>
        <p15:guide id="59" pos="2712">
          <p15:clr>
            <a:srgbClr val="F26B43"/>
          </p15:clr>
        </p15:guide>
        <p15:guide id="60" pos="2592">
          <p15:clr>
            <a:srgbClr val="F26B43"/>
          </p15:clr>
        </p15:guide>
        <p15:guide id="61" pos="1512">
          <p15:clr>
            <a:srgbClr val="F26B43"/>
          </p15:clr>
        </p15:guide>
        <p15:guide id="62" pos="1392">
          <p15:clr>
            <a:srgbClr val="F26B43"/>
          </p15:clr>
        </p15:guide>
        <p15:guide id="63" pos="312">
          <p15:clr>
            <a:srgbClr val="F26B43"/>
          </p15:clr>
        </p15:guide>
        <p15:guide id="64" orient="horz" pos="1056">
          <p15:clr>
            <a:srgbClr val="F26B43"/>
          </p15:clr>
        </p15:guide>
        <p15:guide id="65" orient="horz" pos="2232">
          <p15:clr>
            <a:srgbClr val="F26B43"/>
          </p15:clr>
        </p15:guide>
        <p15:guide id="66" orient="horz" pos="1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>
            <a:extLst>
              <a:ext uri="{FF2B5EF4-FFF2-40B4-BE49-F238E27FC236}">
                <a16:creationId xmlns:a16="http://schemas.microsoft.com/office/drawing/2014/main" id="{D1CB9FFC-FCD1-456A-B613-423601A5D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015">
            <a:off x="4978934" y="2242760"/>
            <a:ext cx="437154" cy="43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1A5309EA-9838-41A8-A72C-1ECCE61A2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015">
            <a:off x="5826002" y="2128217"/>
            <a:ext cx="437154" cy="43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67BF4034-8288-4B7C-BED1-5F93FC2B8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015">
            <a:off x="4791143" y="3684805"/>
            <a:ext cx="437154" cy="43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0D5BE749-CFA1-4FF4-9817-1EB2B5E9E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015">
            <a:off x="7099577" y="2611783"/>
            <a:ext cx="437154" cy="43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425BA93B-04B4-42FB-9F6F-04405830C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015">
            <a:off x="5259147" y="2681061"/>
            <a:ext cx="618838" cy="61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383EC3A0-6C53-4041-AECE-8312FBC29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88064">
            <a:off x="6611088" y="2739495"/>
            <a:ext cx="476682" cy="47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CB3ECF1A-2081-48DA-B1D8-53F2C54D7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88064">
            <a:off x="5974891" y="3444688"/>
            <a:ext cx="476682" cy="47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>
            <a:extLst>
              <a:ext uri="{FF2B5EF4-FFF2-40B4-BE49-F238E27FC236}">
                <a16:creationId xmlns:a16="http://schemas.microsoft.com/office/drawing/2014/main" id="{EDBF9AE1-B52C-4A4E-B611-90A50A67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88064">
            <a:off x="5151066" y="4275074"/>
            <a:ext cx="476682" cy="47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F6D06A41-A38F-467F-A7A6-345EA3909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015">
            <a:off x="5930262" y="2463946"/>
            <a:ext cx="437154" cy="43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4FD40A91-2D77-4EB7-A069-1137427DB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015">
            <a:off x="5258015" y="1642389"/>
            <a:ext cx="437154" cy="43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2F03B24-5911-487D-A541-83315BB92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MLB player performance. A product of the Statcast era.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7207E-7FD3-4B75-ADFE-CC565F8DB8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Trevor Flanagan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091ED7-C412-487B-88AC-F1B76F6BA2F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4852" y="5659120"/>
            <a:ext cx="1198880" cy="119888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BDF1B8E-C858-430C-90A4-351942A90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950" y="4162058"/>
            <a:ext cx="701211" cy="70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1CAB5A0-82BE-4EC2-AB21-66C508371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7760">
            <a:off x="4042937" y="2233445"/>
            <a:ext cx="1809965" cy="180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5304779-6066-4C77-B5B0-48AD2E0D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28027">
            <a:off x="4793378" y="1724528"/>
            <a:ext cx="701211" cy="70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937231C-3591-4B06-9672-FC0ABAC16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778" y="2787821"/>
            <a:ext cx="1023891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74968E8-F8BF-437D-98E5-FE2011C75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50297">
            <a:off x="5179592" y="1938939"/>
            <a:ext cx="942937" cy="9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0A53E082-B6ED-4972-A3C0-55532AAD9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1152">
            <a:off x="4879917" y="3671503"/>
            <a:ext cx="942937" cy="9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603DE108-4973-4CBA-ADD9-763ABB1E6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50297">
            <a:off x="5874089" y="1413742"/>
            <a:ext cx="1747302" cy="174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E6BF36B4-2F52-4CE8-9867-88B93C009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89830">
            <a:off x="5387603" y="3468008"/>
            <a:ext cx="479524" cy="47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62438D03-B934-4DDC-B5B0-A5E34F772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73386">
            <a:off x="5253523" y="4062927"/>
            <a:ext cx="1433674" cy="14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DD06D33F-5F6C-4D9D-841F-D47A47070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73386">
            <a:off x="7255014" y="3367636"/>
            <a:ext cx="773412" cy="77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DA390FC-3406-4D53-AA47-B54D9EF6C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73386">
            <a:off x="7240571" y="2278727"/>
            <a:ext cx="565505" cy="56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9FC6FA02-3B72-4C3A-A4CD-6676415D3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73386">
            <a:off x="5644261" y="3589664"/>
            <a:ext cx="773412" cy="77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D471BD5A-110E-460A-A251-D653BC82D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73386">
            <a:off x="5501265" y="1418509"/>
            <a:ext cx="840300" cy="8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B8A9570D-0CD3-4B80-9D1A-3565249C1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7760">
            <a:off x="5851771" y="2690079"/>
            <a:ext cx="1123884" cy="112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5716B72C-C6E5-4B85-882E-03B22B4F3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88064">
            <a:off x="5529076" y="3052734"/>
            <a:ext cx="601739" cy="60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74CE5969-0064-4A82-9B5B-FBA213744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74854" y="2597181"/>
            <a:ext cx="627400" cy="6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BFE36C26-D3C8-4B15-9B11-3DDD3706F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397799" y="2662416"/>
            <a:ext cx="601739" cy="60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0735FE37-4CA0-457C-B143-D4F08C0C4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88064">
            <a:off x="7553794" y="3086279"/>
            <a:ext cx="476682" cy="47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36FF0724-04E8-4A51-9F78-7B7579345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88064">
            <a:off x="6397282" y="4627544"/>
            <a:ext cx="600842" cy="60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8A4804A5-8AF2-44BC-B487-0DE37A239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89830">
            <a:off x="4974454" y="4501905"/>
            <a:ext cx="576568" cy="57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E57257F3-C70F-466D-9EEA-034A605D7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29096" y="3623417"/>
            <a:ext cx="821136" cy="82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AF09CC07-527B-43FD-99B7-AF162A5DC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88064">
            <a:off x="6860890" y="4651737"/>
            <a:ext cx="369355" cy="36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0D253ED3-AB9C-4273-AEF3-461F62773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73386">
            <a:off x="7284219" y="4370311"/>
            <a:ext cx="297411" cy="2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37E7E91B-175E-4953-9DFA-E24E3A976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015">
            <a:off x="7361894" y="4000469"/>
            <a:ext cx="437154" cy="43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0A984C7-F33D-41C2-B311-34F0C6AB3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958" y="3354042"/>
            <a:ext cx="1615611" cy="161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361B8D93-1DA6-4BD4-AEF2-1A9E683F9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10991" y="2062052"/>
            <a:ext cx="540994" cy="54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09147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98311408-AFD5-46F6-97FB-A7834762B3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726235"/>
              </p:ext>
            </p:extLst>
          </p:nvPr>
        </p:nvGraphicFramePr>
        <p:xfrm>
          <a:off x="6106341" y="651599"/>
          <a:ext cx="5492224" cy="506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6BC2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Address level of irreducible error present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Factors that can lead to increased model error: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Breakout performances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Statcast era effects on performance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Off season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000B4E7-8BA0-423E-90E6-E227AEFA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Process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F064C-C01D-4201-B973-767FE70EEE88}"/>
              </a:ext>
            </a:extLst>
          </p:cNvPr>
          <p:cNvSpPr txBox="1"/>
          <p:nvPr/>
        </p:nvSpPr>
        <p:spPr>
          <a:xfrm>
            <a:off x="501650" y="2063081"/>
            <a:ext cx="22233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02   Assign X &amp; 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591AF-AE9C-4436-B0D1-C81FC95B2A79}"/>
              </a:ext>
            </a:extLst>
          </p:cNvPr>
          <p:cNvSpPr txBox="1"/>
          <p:nvPr/>
        </p:nvSpPr>
        <p:spPr>
          <a:xfrm>
            <a:off x="501650" y="1368251"/>
            <a:ext cx="36234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01   Load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00A8F-264B-42A0-91B2-642D679408D5}"/>
              </a:ext>
            </a:extLst>
          </p:cNvPr>
          <p:cNvSpPr txBox="1"/>
          <p:nvPr/>
        </p:nvSpPr>
        <p:spPr>
          <a:xfrm>
            <a:off x="501651" y="3452741"/>
            <a:ext cx="34615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04   Reduce Underfitting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592E2-903B-430F-A05E-01C6A276EF14}"/>
              </a:ext>
            </a:extLst>
          </p:cNvPr>
          <p:cNvSpPr txBox="1"/>
          <p:nvPr/>
        </p:nvSpPr>
        <p:spPr>
          <a:xfrm>
            <a:off x="501650" y="2757911"/>
            <a:ext cx="56046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03   Build &amp; Evaluate First Simple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8F3B9-57A6-403C-8C4D-58203FC0240E}"/>
              </a:ext>
            </a:extLst>
          </p:cNvPr>
          <p:cNvSpPr txBox="1"/>
          <p:nvPr/>
        </p:nvSpPr>
        <p:spPr>
          <a:xfrm>
            <a:off x="501650" y="4147571"/>
            <a:ext cx="36806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05   Reduce Overfitting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440CD-6DBE-429E-8C0A-223768AD5DCE}"/>
              </a:ext>
            </a:extLst>
          </p:cNvPr>
          <p:cNvSpPr txBox="1"/>
          <p:nvPr/>
        </p:nvSpPr>
        <p:spPr>
          <a:xfrm>
            <a:off x="501651" y="4842400"/>
            <a:ext cx="39949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rgbClr val="4D7E40"/>
                </a:solidFill>
              </a:rPr>
              <a:t>06   Evaluate Final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3A85C5-3F95-4A17-9152-0891A4897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341" y="2063081"/>
            <a:ext cx="2627998" cy="1969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99A186-7AFC-48FC-A66F-EE69785A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797" y="2063081"/>
            <a:ext cx="2918256" cy="196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059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1A7AF414-AF24-4CE5-9FB3-5F1BAC2EB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293985"/>
              </p:ext>
            </p:extLst>
          </p:nvPr>
        </p:nvGraphicFramePr>
        <p:xfrm>
          <a:off x="501649" y="1287780"/>
          <a:ext cx="5492224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6BC2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What Could Bolster Model Performance?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Add 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data from Minor Leagues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Account for 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WAR effect on later seasons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than just the next one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Principal Component Analysis 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(PCA)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C37B8A3-9872-4F3D-A8C9-39F2945F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Next Steps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57C74-B470-4C8D-81EF-AC2E36BDA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062" y="2377924"/>
            <a:ext cx="3362325" cy="2771775"/>
          </a:xfrm>
          <a:prstGeom prst="rect">
            <a:avLst/>
          </a:prstGeom>
        </p:spPr>
      </p:pic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87DC9EC-5D9A-4446-9806-274EFE3216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010387"/>
              </p:ext>
            </p:extLst>
          </p:nvPr>
        </p:nvGraphicFramePr>
        <p:xfrm>
          <a:off x="654049" y="9410056"/>
          <a:ext cx="5492224" cy="427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6BC2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What Could Bolster Model Performance?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Add 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data from Minor Leagues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Principal Component Analysis 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(PCA)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Account for WAR effect on later seasons than just the next one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F41C42A0-8DC1-4754-B21F-2F8C093C6A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422696"/>
              </p:ext>
            </p:extLst>
          </p:nvPr>
        </p:nvGraphicFramePr>
        <p:xfrm>
          <a:off x="6198126" y="1287780"/>
          <a:ext cx="5492224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6BC2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Keep an eye on Model Performance next season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Table showing top 10 short stops in the 2022 season and their predicted WAR in 2022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D890D4F-2A21-49F7-A67C-57FA4CA8EE5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5977" y="2543953"/>
            <a:ext cx="3455845" cy="345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959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73A0-7F27-418E-A69D-D9DF173A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488279"/>
            <a:ext cx="11188700" cy="334099"/>
          </a:xfrm>
        </p:spPr>
        <p:txBody>
          <a:bodyPr/>
          <a:lstStyle/>
          <a:p>
            <a:pPr algn="ctr"/>
            <a:r>
              <a:rPr lang="en-US" sz="4800" dirty="0"/>
              <a:t>Thank you for your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AD88E9-2309-4A59-B14C-AB52DF902AE0}"/>
              </a:ext>
            </a:extLst>
          </p:cNvPr>
          <p:cNvGrpSpPr/>
          <p:nvPr/>
        </p:nvGrpSpPr>
        <p:grpSpPr>
          <a:xfrm>
            <a:off x="4027782" y="3799273"/>
            <a:ext cx="4136435" cy="1423062"/>
            <a:chOff x="226031" y="3195451"/>
            <a:chExt cx="3016263" cy="10376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2CBBCD-C17A-4C42-98FC-16AD94D6BD3D}"/>
                </a:ext>
              </a:extLst>
            </p:cNvPr>
            <p:cNvSpPr/>
            <p:nvPr/>
          </p:nvSpPr>
          <p:spPr bwMode="gray">
            <a:xfrm>
              <a:off x="1041842" y="3816389"/>
              <a:ext cx="2200452" cy="3493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865188">
                <a:lnSpc>
                  <a:spcPct val="95000"/>
                </a:lnSpc>
                <a:defRPr/>
              </a:pPr>
              <a:r>
                <a:rPr lang="en-US" sz="1600" dirty="0">
                  <a:ea typeface="ＭＳ Ｐゴシック" pitchFamily="50" charset="-128"/>
                </a:rPr>
                <a:t>tflanagan@deloitte.com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5DA2D4-B857-4B5E-B50E-A367BE962C88}"/>
                </a:ext>
              </a:extLst>
            </p:cNvPr>
            <p:cNvSpPr/>
            <p:nvPr/>
          </p:nvSpPr>
          <p:spPr bwMode="gray">
            <a:xfrm>
              <a:off x="573571" y="3465292"/>
              <a:ext cx="2200452" cy="349321"/>
            </a:xfrm>
            <a:prstGeom prst="rect">
              <a:avLst/>
            </a:prstGeom>
            <a:solidFill>
              <a:schemeClr val="accent4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0C1905-4677-41C1-B76E-DEF46B715F63}"/>
                </a:ext>
              </a:extLst>
            </p:cNvPr>
            <p:cNvSpPr txBox="1"/>
            <p:nvPr/>
          </p:nvSpPr>
          <p:spPr>
            <a:xfrm>
              <a:off x="1386917" y="3532230"/>
              <a:ext cx="1510303" cy="2019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dirty="0">
                  <a:solidFill>
                    <a:schemeClr val="bg1"/>
                  </a:solidFill>
                </a:rPr>
                <a:t>Trevor Flanagan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116421-2D22-45B2-A155-26C82497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031" y="3195451"/>
              <a:ext cx="1037689" cy="1037689"/>
            </a:xfrm>
            <a:prstGeom prst="ellipse">
              <a:avLst/>
            </a:prstGeom>
            <a:ln w="57150">
              <a:solidFill>
                <a:schemeClr val="accent4"/>
              </a:solidFill>
            </a:ln>
            <a:effectLst/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F924814B-DF81-411F-B5F6-95E70BFED833}"/>
              </a:ext>
            </a:extLst>
          </p:cNvPr>
          <p:cNvSpPr txBox="1">
            <a:spLocks/>
          </p:cNvSpPr>
          <p:nvPr/>
        </p:nvSpPr>
        <p:spPr bwMode="gray">
          <a:xfrm>
            <a:off x="501650" y="2643776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algn="ctr"/>
            <a:r>
              <a:rPr lang="en-US" sz="32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239780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aphic 4">
            <a:extLst>
              <a:ext uri="{FF2B5EF4-FFF2-40B4-BE49-F238E27FC236}">
                <a16:creationId xmlns:a16="http://schemas.microsoft.com/office/drawing/2014/main" id="{0E257B94-A570-488B-92A9-C19B6F96445F}"/>
              </a:ext>
            </a:extLst>
          </p:cNvPr>
          <p:cNvGrpSpPr>
            <a:grpSpLocks noChangeAspect="1"/>
          </p:cNvGrpSpPr>
          <p:nvPr/>
        </p:nvGrpSpPr>
        <p:grpSpPr>
          <a:xfrm>
            <a:off x="4379017" y="3365116"/>
            <a:ext cx="787064" cy="786330"/>
            <a:chOff x="1515054" y="1402723"/>
            <a:chExt cx="362309" cy="361971"/>
          </a:xfrm>
          <a:solidFill>
            <a:srgbClr val="43B02A"/>
          </a:solidFill>
        </p:grpSpPr>
        <p:sp>
          <p:nvSpPr>
            <p:cNvPr id="29" name="Graphic 4">
              <a:extLst>
                <a:ext uri="{FF2B5EF4-FFF2-40B4-BE49-F238E27FC236}">
                  <a16:creationId xmlns:a16="http://schemas.microsoft.com/office/drawing/2014/main" id="{82E6924D-BEC6-4046-B346-00635520EE0E}"/>
                </a:ext>
              </a:extLst>
            </p:cNvPr>
            <p:cNvSpPr/>
            <p:nvPr/>
          </p:nvSpPr>
          <p:spPr>
            <a:xfrm>
              <a:off x="1515054" y="1402723"/>
              <a:ext cx="362309" cy="361971"/>
            </a:xfrm>
            <a:custGeom>
              <a:avLst/>
              <a:gdLst>
                <a:gd name="connsiteX0" fmla="*/ 180835 w 362309"/>
                <a:gd name="connsiteY0" fmla="*/ 0 h 361971"/>
                <a:gd name="connsiteX1" fmla="*/ 0 w 362309"/>
                <a:gd name="connsiteY1" fmla="*/ 181305 h 361971"/>
                <a:gd name="connsiteX2" fmla="*/ 180835 w 362309"/>
                <a:gd name="connsiteY2" fmla="*/ 361972 h 361971"/>
                <a:gd name="connsiteX3" fmla="*/ 362309 w 362309"/>
                <a:gd name="connsiteY3" fmla="*/ 181305 h 361971"/>
                <a:gd name="connsiteX4" fmla="*/ 362309 w 362309"/>
                <a:gd name="connsiteY4" fmla="*/ 181305 h 361971"/>
                <a:gd name="connsiteX5" fmla="*/ 180835 w 362309"/>
                <a:gd name="connsiteY5" fmla="*/ 0 h 361971"/>
                <a:gd name="connsiteX6" fmla="*/ 180835 w 362309"/>
                <a:gd name="connsiteY6" fmla="*/ 0 h 361971"/>
                <a:gd name="connsiteX7" fmla="*/ 180835 w 362309"/>
                <a:gd name="connsiteY7" fmla="*/ 348565 h 361971"/>
                <a:gd name="connsiteX8" fmla="*/ 12780 w 362309"/>
                <a:gd name="connsiteY8" fmla="*/ 180028 h 361971"/>
                <a:gd name="connsiteX9" fmla="*/ 180835 w 362309"/>
                <a:gd name="connsiteY9" fmla="*/ 12130 h 361971"/>
                <a:gd name="connsiteX10" fmla="*/ 349529 w 362309"/>
                <a:gd name="connsiteY10" fmla="*/ 180028 h 361971"/>
                <a:gd name="connsiteX11" fmla="*/ 180835 w 362309"/>
                <a:gd name="connsiteY11" fmla="*/ 348565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309" h="361971">
                  <a:moveTo>
                    <a:pt x="180835" y="0"/>
                  </a:moveTo>
                  <a:cubicBezTo>
                    <a:pt x="80513" y="0"/>
                    <a:pt x="0" y="81077"/>
                    <a:pt x="0" y="181305"/>
                  </a:cubicBezTo>
                  <a:cubicBezTo>
                    <a:pt x="0" y="281534"/>
                    <a:pt x="81152" y="361972"/>
                    <a:pt x="180835" y="361972"/>
                  </a:cubicBezTo>
                  <a:cubicBezTo>
                    <a:pt x="280518" y="361972"/>
                    <a:pt x="362309" y="280895"/>
                    <a:pt x="362309" y="181305"/>
                  </a:cubicBezTo>
                  <a:cubicBezTo>
                    <a:pt x="362309" y="181305"/>
                    <a:pt x="362309" y="181305"/>
                    <a:pt x="362309" y="181305"/>
                  </a:cubicBezTo>
                  <a:cubicBezTo>
                    <a:pt x="361670" y="80438"/>
                    <a:pt x="281157" y="0"/>
                    <a:pt x="180835" y="0"/>
                  </a:cubicBezTo>
                  <a:cubicBezTo>
                    <a:pt x="180835" y="0"/>
                    <a:pt x="180835" y="0"/>
                    <a:pt x="180835" y="0"/>
                  </a:cubicBezTo>
                  <a:close/>
                  <a:moveTo>
                    <a:pt x="180835" y="348565"/>
                  </a:moveTo>
                  <a:cubicBezTo>
                    <a:pt x="87542" y="348565"/>
                    <a:pt x="12780" y="273234"/>
                    <a:pt x="12780" y="180028"/>
                  </a:cubicBezTo>
                  <a:cubicBezTo>
                    <a:pt x="12780" y="86822"/>
                    <a:pt x="88181" y="12130"/>
                    <a:pt x="180835" y="12130"/>
                  </a:cubicBezTo>
                  <a:cubicBezTo>
                    <a:pt x="274128" y="12130"/>
                    <a:pt x="349529" y="87461"/>
                    <a:pt x="349529" y="180028"/>
                  </a:cubicBezTo>
                  <a:cubicBezTo>
                    <a:pt x="348891" y="273234"/>
                    <a:pt x="273489" y="348565"/>
                    <a:pt x="180835" y="348565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4">
              <a:extLst>
                <a:ext uri="{FF2B5EF4-FFF2-40B4-BE49-F238E27FC236}">
                  <a16:creationId xmlns:a16="http://schemas.microsoft.com/office/drawing/2014/main" id="{C287C837-E57A-41E9-AF40-8D7B0FB15A1D}"/>
                </a:ext>
              </a:extLst>
            </p:cNvPr>
            <p:cNvSpPr/>
            <p:nvPr/>
          </p:nvSpPr>
          <p:spPr>
            <a:xfrm>
              <a:off x="1579592" y="1458902"/>
              <a:ext cx="232036" cy="222800"/>
            </a:xfrm>
            <a:custGeom>
              <a:avLst/>
              <a:gdLst>
                <a:gd name="connsiteX0" fmla="*/ 225565 w 232036"/>
                <a:gd name="connsiteY0" fmla="*/ 194711 h 222800"/>
                <a:gd name="connsiteX1" fmla="*/ 219175 w 232036"/>
                <a:gd name="connsiteY1" fmla="*/ 194711 h 222800"/>
                <a:gd name="connsiteX2" fmla="*/ 219175 w 232036"/>
                <a:gd name="connsiteY2" fmla="*/ 74054 h 222800"/>
                <a:gd name="connsiteX3" fmla="*/ 200644 w 232036"/>
                <a:gd name="connsiteY3" fmla="*/ 55541 h 222800"/>
                <a:gd name="connsiteX4" fmla="*/ 200644 w 232036"/>
                <a:gd name="connsiteY4" fmla="*/ 55541 h 222800"/>
                <a:gd name="connsiteX5" fmla="*/ 189781 w 232036"/>
                <a:gd name="connsiteY5" fmla="*/ 55541 h 222800"/>
                <a:gd name="connsiteX6" fmla="*/ 178279 w 232036"/>
                <a:gd name="connsiteY6" fmla="*/ 3830 h 222800"/>
                <a:gd name="connsiteX7" fmla="*/ 171889 w 232036"/>
                <a:gd name="connsiteY7" fmla="*/ 0 h 222800"/>
                <a:gd name="connsiteX8" fmla="*/ 93932 w 232036"/>
                <a:gd name="connsiteY8" fmla="*/ 54902 h 222800"/>
                <a:gd name="connsiteX9" fmla="*/ 31311 w 232036"/>
                <a:gd name="connsiteY9" fmla="*/ 54902 h 222800"/>
                <a:gd name="connsiteX10" fmla="*/ 12780 w 232036"/>
                <a:gd name="connsiteY10" fmla="*/ 73416 h 222800"/>
                <a:gd name="connsiteX11" fmla="*/ 12780 w 232036"/>
                <a:gd name="connsiteY11" fmla="*/ 73416 h 222800"/>
                <a:gd name="connsiteX12" fmla="*/ 12780 w 232036"/>
                <a:gd name="connsiteY12" fmla="*/ 194073 h 222800"/>
                <a:gd name="connsiteX13" fmla="*/ 6390 w 232036"/>
                <a:gd name="connsiteY13" fmla="*/ 194073 h 222800"/>
                <a:gd name="connsiteX14" fmla="*/ 0 w 232036"/>
                <a:gd name="connsiteY14" fmla="*/ 200457 h 222800"/>
                <a:gd name="connsiteX15" fmla="*/ 22365 w 232036"/>
                <a:gd name="connsiteY15" fmla="*/ 222801 h 222800"/>
                <a:gd name="connsiteX16" fmla="*/ 209590 w 232036"/>
                <a:gd name="connsiteY16" fmla="*/ 222801 h 222800"/>
                <a:gd name="connsiteX17" fmla="*/ 231955 w 232036"/>
                <a:gd name="connsiteY17" fmla="*/ 200457 h 222800"/>
                <a:gd name="connsiteX18" fmla="*/ 225565 w 232036"/>
                <a:gd name="connsiteY18" fmla="*/ 194711 h 222800"/>
                <a:gd name="connsiteX19" fmla="*/ 225565 w 232036"/>
                <a:gd name="connsiteY19" fmla="*/ 194711 h 222800"/>
                <a:gd name="connsiteX20" fmla="*/ 168694 w 232036"/>
                <a:gd name="connsiteY20" fmla="*/ 13406 h 222800"/>
                <a:gd name="connsiteX21" fmla="*/ 162304 w 232036"/>
                <a:gd name="connsiteY21" fmla="*/ 118104 h 222800"/>
                <a:gd name="connsiteX22" fmla="*/ 162304 w 232036"/>
                <a:gd name="connsiteY22" fmla="*/ 123849 h 222800"/>
                <a:gd name="connsiteX23" fmla="*/ 159110 w 232036"/>
                <a:gd name="connsiteY23" fmla="*/ 171729 h 222800"/>
                <a:gd name="connsiteX24" fmla="*/ 125882 w 232036"/>
                <a:gd name="connsiteY24" fmla="*/ 156408 h 222800"/>
                <a:gd name="connsiteX25" fmla="*/ 123326 w 232036"/>
                <a:gd name="connsiteY25" fmla="*/ 155769 h 222800"/>
                <a:gd name="connsiteX26" fmla="*/ 118214 w 232036"/>
                <a:gd name="connsiteY26" fmla="*/ 158323 h 222800"/>
                <a:gd name="connsiteX27" fmla="*/ 95849 w 232036"/>
                <a:gd name="connsiteY27" fmla="*/ 165345 h 222800"/>
                <a:gd name="connsiteX28" fmla="*/ 86264 w 232036"/>
                <a:gd name="connsiteY28" fmla="*/ 141724 h 222800"/>
                <a:gd name="connsiteX29" fmla="*/ 82430 w 232036"/>
                <a:gd name="connsiteY29" fmla="*/ 134702 h 222800"/>
                <a:gd name="connsiteX30" fmla="*/ 49842 w 232036"/>
                <a:gd name="connsiteY30" fmla="*/ 119381 h 222800"/>
                <a:gd name="connsiteX31" fmla="*/ 84986 w 232036"/>
                <a:gd name="connsiteY31" fmla="*/ 89376 h 222800"/>
                <a:gd name="connsiteX32" fmla="*/ 90737 w 232036"/>
                <a:gd name="connsiteY32" fmla="*/ 85545 h 222800"/>
                <a:gd name="connsiteX33" fmla="*/ 100322 w 232036"/>
                <a:gd name="connsiteY33" fmla="*/ 67032 h 222800"/>
                <a:gd name="connsiteX34" fmla="*/ 102878 w 232036"/>
                <a:gd name="connsiteY34" fmla="*/ 63201 h 222800"/>
                <a:gd name="connsiteX35" fmla="*/ 168694 w 232036"/>
                <a:gd name="connsiteY35" fmla="*/ 13406 h 222800"/>
                <a:gd name="connsiteX36" fmla="*/ 25560 w 232036"/>
                <a:gd name="connsiteY36" fmla="*/ 73416 h 222800"/>
                <a:gd name="connsiteX37" fmla="*/ 31311 w 232036"/>
                <a:gd name="connsiteY37" fmla="*/ 67670 h 222800"/>
                <a:gd name="connsiteX38" fmla="*/ 31311 w 232036"/>
                <a:gd name="connsiteY38" fmla="*/ 67670 h 222800"/>
                <a:gd name="connsiteX39" fmla="*/ 86264 w 232036"/>
                <a:gd name="connsiteY39" fmla="*/ 67670 h 222800"/>
                <a:gd name="connsiteX40" fmla="*/ 82430 w 232036"/>
                <a:gd name="connsiteY40" fmla="*/ 75969 h 222800"/>
                <a:gd name="connsiteX41" fmla="*/ 37701 w 232036"/>
                <a:gd name="connsiteY41" fmla="*/ 120657 h 222800"/>
                <a:gd name="connsiteX42" fmla="*/ 41535 w 232036"/>
                <a:gd name="connsiteY42" fmla="*/ 127680 h 222800"/>
                <a:gd name="connsiteX43" fmla="*/ 74762 w 232036"/>
                <a:gd name="connsiteY43" fmla="*/ 143640 h 222800"/>
                <a:gd name="connsiteX44" fmla="*/ 92015 w 232036"/>
                <a:gd name="connsiteY44" fmla="*/ 176198 h 222800"/>
                <a:gd name="connsiteX45" fmla="*/ 125882 w 232036"/>
                <a:gd name="connsiteY45" fmla="*/ 169176 h 222800"/>
                <a:gd name="connsiteX46" fmla="*/ 159749 w 232036"/>
                <a:gd name="connsiteY46" fmla="*/ 185135 h 222800"/>
                <a:gd name="connsiteX47" fmla="*/ 162304 w 232036"/>
                <a:gd name="connsiteY47" fmla="*/ 185774 h 222800"/>
                <a:gd name="connsiteX48" fmla="*/ 167416 w 232036"/>
                <a:gd name="connsiteY48" fmla="*/ 183220 h 222800"/>
                <a:gd name="connsiteX49" fmla="*/ 176362 w 232036"/>
                <a:gd name="connsiteY49" fmla="*/ 120657 h 222800"/>
                <a:gd name="connsiteX50" fmla="*/ 190420 w 232036"/>
                <a:gd name="connsiteY50" fmla="*/ 67670 h 222800"/>
                <a:gd name="connsiteX51" fmla="*/ 201922 w 232036"/>
                <a:gd name="connsiteY51" fmla="*/ 67670 h 222800"/>
                <a:gd name="connsiteX52" fmla="*/ 207673 w 232036"/>
                <a:gd name="connsiteY52" fmla="*/ 73416 h 222800"/>
                <a:gd name="connsiteX53" fmla="*/ 207673 w 232036"/>
                <a:gd name="connsiteY53" fmla="*/ 73416 h 222800"/>
                <a:gd name="connsiteX54" fmla="*/ 207673 w 232036"/>
                <a:gd name="connsiteY54" fmla="*/ 194073 h 222800"/>
                <a:gd name="connsiteX55" fmla="*/ 26838 w 232036"/>
                <a:gd name="connsiteY55" fmla="*/ 194073 h 222800"/>
                <a:gd name="connsiteX56" fmla="*/ 25560 w 232036"/>
                <a:gd name="connsiteY56" fmla="*/ 73416 h 222800"/>
                <a:gd name="connsiteX57" fmla="*/ 209590 w 232036"/>
                <a:gd name="connsiteY57" fmla="*/ 210033 h 222800"/>
                <a:gd name="connsiteX58" fmla="*/ 22365 w 232036"/>
                <a:gd name="connsiteY58" fmla="*/ 210033 h 222800"/>
                <a:gd name="connsiteX59" fmla="*/ 15336 w 232036"/>
                <a:gd name="connsiteY59" fmla="*/ 206841 h 222800"/>
                <a:gd name="connsiteX60" fmla="*/ 216619 w 232036"/>
                <a:gd name="connsiteY60" fmla="*/ 206841 h 222800"/>
                <a:gd name="connsiteX61" fmla="*/ 209590 w 232036"/>
                <a:gd name="connsiteY61" fmla="*/ 210033 h 222800"/>
                <a:gd name="connsiteX62" fmla="*/ 209590 w 232036"/>
                <a:gd name="connsiteY62" fmla="*/ 210033 h 2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32036" h="222800">
                  <a:moveTo>
                    <a:pt x="225565" y="194711"/>
                  </a:moveTo>
                  <a:lnTo>
                    <a:pt x="219175" y="194711"/>
                  </a:lnTo>
                  <a:lnTo>
                    <a:pt x="219175" y="74054"/>
                  </a:lnTo>
                  <a:cubicBezTo>
                    <a:pt x="219175" y="63840"/>
                    <a:pt x="210868" y="55541"/>
                    <a:pt x="200644" y="55541"/>
                  </a:cubicBezTo>
                  <a:cubicBezTo>
                    <a:pt x="200644" y="55541"/>
                    <a:pt x="200644" y="55541"/>
                    <a:pt x="200644" y="55541"/>
                  </a:cubicBezTo>
                  <a:lnTo>
                    <a:pt x="189781" y="55541"/>
                  </a:lnTo>
                  <a:cubicBezTo>
                    <a:pt x="189781" y="37666"/>
                    <a:pt x="185947" y="19790"/>
                    <a:pt x="178279" y="3830"/>
                  </a:cubicBezTo>
                  <a:cubicBezTo>
                    <a:pt x="177001" y="1277"/>
                    <a:pt x="174445" y="0"/>
                    <a:pt x="171889" y="0"/>
                  </a:cubicBezTo>
                  <a:cubicBezTo>
                    <a:pt x="169972" y="0"/>
                    <a:pt x="125882" y="5107"/>
                    <a:pt x="93932" y="54902"/>
                  </a:cubicBezTo>
                  <a:lnTo>
                    <a:pt x="31311" y="54902"/>
                  </a:lnTo>
                  <a:cubicBezTo>
                    <a:pt x="21087" y="54902"/>
                    <a:pt x="12780" y="63201"/>
                    <a:pt x="12780" y="73416"/>
                  </a:cubicBezTo>
                  <a:lnTo>
                    <a:pt x="12780" y="73416"/>
                  </a:lnTo>
                  <a:lnTo>
                    <a:pt x="12780" y="194073"/>
                  </a:lnTo>
                  <a:lnTo>
                    <a:pt x="6390" y="194073"/>
                  </a:lnTo>
                  <a:cubicBezTo>
                    <a:pt x="2556" y="194073"/>
                    <a:pt x="0" y="196627"/>
                    <a:pt x="0" y="200457"/>
                  </a:cubicBezTo>
                  <a:cubicBezTo>
                    <a:pt x="0" y="212587"/>
                    <a:pt x="10224" y="222801"/>
                    <a:pt x="22365" y="222801"/>
                  </a:cubicBezTo>
                  <a:lnTo>
                    <a:pt x="209590" y="222801"/>
                  </a:lnTo>
                  <a:cubicBezTo>
                    <a:pt x="221731" y="222801"/>
                    <a:pt x="231955" y="212587"/>
                    <a:pt x="231955" y="200457"/>
                  </a:cubicBezTo>
                  <a:cubicBezTo>
                    <a:pt x="232594" y="197265"/>
                    <a:pt x="229399" y="194711"/>
                    <a:pt x="225565" y="194711"/>
                  </a:cubicBezTo>
                  <a:cubicBezTo>
                    <a:pt x="226204" y="194711"/>
                    <a:pt x="226204" y="194711"/>
                    <a:pt x="225565" y="194711"/>
                  </a:cubicBezTo>
                  <a:close/>
                  <a:moveTo>
                    <a:pt x="168694" y="13406"/>
                  </a:moveTo>
                  <a:cubicBezTo>
                    <a:pt x="189781" y="62563"/>
                    <a:pt x="162944" y="117465"/>
                    <a:pt x="162304" y="118104"/>
                  </a:cubicBezTo>
                  <a:cubicBezTo>
                    <a:pt x="161665" y="120019"/>
                    <a:pt x="161665" y="121934"/>
                    <a:pt x="162304" y="123849"/>
                  </a:cubicBezTo>
                  <a:cubicBezTo>
                    <a:pt x="169333" y="139171"/>
                    <a:pt x="168055" y="157046"/>
                    <a:pt x="159110" y="171729"/>
                  </a:cubicBezTo>
                  <a:lnTo>
                    <a:pt x="125882" y="156408"/>
                  </a:lnTo>
                  <a:cubicBezTo>
                    <a:pt x="125243" y="155769"/>
                    <a:pt x="123965" y="155769"/>
                    <a:pt x="123326" y="155769"/>
                  </a:cubicBezTo>
                  <a:cubicBezTo>
                    <a:pt x="121409" y="155769"/>
                    <a:pt x="119492" y="156408"/>
                    <a:pt x="118214" y="158323"/>
                  </a:cubicBezTo>
                  <a:cubicBezTo>
                    <a:pt x="118214" y="158323"/>
                    <a:pt x="107990" y="170452"/>
                    <a:pt x="95849" y="165345"/>
                  </a:cubicBezTo>
                  <a:cubicBezTo>
                    <a:pt x="83708" y="160238"/>
                    <a:pt x="86264" y="141724"/>
                    <a:pt x="86264" y="141724"/>
                  </a:cubicBezTo>
                  <a:cubicBezTo>
                    <a:pt x="86903" y="139171"/>
                    <a:pt x="84986" y="135979"/>
                    <a:pt x="82430" y="134702"/>
                  </a:cubicBezTo>
                  <a:lnTo>
                    <a:pt x="49842" y="119381"/>
                  </a:lnTo>
                  <a:cubicBezTo>
                    <a:pt x="53676" y="102782"/>
                    <a:pt x="67733" y="90014"/>
                    <a:pt x="84986" y="89376"/>
                  </a:cubicBezTo>
                  <a:cubicBezTo>
                    <a:pt x="87542" y="89376"/>
                    <a:pt x="90098" y="88099"/>
                    <a:pt x="90737" y="85545"/>
                  </a:cubicBezTo>
                  <a:cubicBezTo>
                    <a:pt x="93293" y="79161"/>
                    <a:pt x="96488" y="72777"/>
                    <a:pt x="100322" y="67032"/>
                  </a:cubicBezTo>
                  <a:cubicBezTo>
                    <a:pt x="101600" y="66393"/>
                    <a:pt x="102239" y="65117"/>
                    <a:pt x="102878" y="63201"/>
                  </a:cubicBezTo>
                  <a:cubicBezTo>
                    <a:pt x="127799" y="26174"/>
                    <a:pt x="157831" y="15960"/>
                    <a:pt x="168694" y="13406"/>
                  </a:cubicBezTo>
                  <a:close/>
                  <a:moveTo>
                    <a:pt x="25560" y="73416"/>
                  </a:moveTo>
                  <a:cubicBezTo>
                    <a:pt x="25560" y="70224"/>
                    <a:pt x="28116" y="67670"/>
                    <a:pt x="31311" y="67670"/>
                  </a:cubicBezTo>
                  <a:lnTo>
                    <a:pt x="31311" y="67670"/>
                  </a:lnTo>
                  <a:lnTo>
                    <a:pt x="86264" y="67670"/>
                  </a:lnTo>
                  <a:cubicBezTo>
                    <a:pt x="84986" y="70224"/>
                    <a:pt x="83708" y="72777"/>
                    <a:pt x="82430" y="75969"/>
                  </a:cubicBezTo>
                  <a:cubicBezTo>
                    <a:pt x="67733" y="77246"/>
                    <a:pt x="44091" y="88099"/>
                    <a:pt x="37701" y="120657"/>
                  </a:cubicBezTo>
                  <a:cubicBezTo>
                    <a:pt x="37062" y="123211"/>
                    <a:pt x="38340" y="126403"/>
                    <a:pt x="41535" y="127680"/>
                  </a:cubicBezTo>
                  <a:lnTo>
                    <a:pt x="74762" y="143640"/>
                  </a:lnTo>
                  <a:cubicBezTo>
                    <a:pt x="74762" y="151939"/>
                    <a:pt x="76040" y="169176"/>
                    <a:pt x="92015" y="176198"/>
                  </a:cubicBezTo>
                  <a:cubicBezTo>
                    <a:pt x="103517" y="181305"/>
                    <a:pt x="116936" y="178752"/>
                    <a:pt x="125882" y="169176"/>
                  </a:cubicBezTo>
                  <a:lnTo>
                    <a:pt x="159749" y="185135"/>
                  </a:lnTo>
                  <a:cubicBezTo>
                    <a:pt x="160387" y="185774"/>
                    <a:pt x="161665" y="185774"/>
                    <a:pt x="162304" y="185774"/>
                  </a:cubicBezTo>
                  <a:cubicBezTo>
                    <a:pt x="164221" y="185774"/>
                    <a:pt x="166138" y="185135"/>
                    <a:pt x="167416" y="183220"/>
                  </a:cubicBezTo>
                  <a:cubicBezTo>
                    <a:pt x="180835" y="165345"/>
                    <a:pt x="184669" y="141724"/>
                    <a:pt x="176362" y="120657"/>
                  </a:cubicBezTo>
                  <a:cubicBezTo>
                    <a:pt x="184030" y="104059"/>
                    <a:pt x="188503" y="86184"/>
                    <a:pt x="190420" y="67670"/>
                  </a:cubicBezTo>
                  <a:lnTo>
                    <a:pt x="201922" y="67670"/>
                  </a:lnTo>
                  <a:cubicBezTo>
                    <a:pt x="205117" y="67670"/>
                    <a:pt x="207673" y="70224"/>
                    <a:pt x="207673" y="73416"/>
                  </a:cubicBezTo>
                  <a:cubicBezTo>
                    <a:pt x="207673" y="73416"/>
                    <a:pt x="207673" y="73416"/>
                    <a:pt x="207673" y="73416"/>
                  </a:cubicBezTo>
                  <a:lnTo>
                    <a:pt x="207673" y="194073"/>
                  </a:lnTo>
                  <a:lnTo>
                    <a:pt x="26838" y="194073"/>
                  </a:lnTo>
                  <a:lnTo>
                    <a:pt x="25560" y="73416"/>
                  </a:lnTo>
                  <a:close/>
                  <a:moveTo>
                    <a:pt x="209590" y="210033"/>
                  </a:moveTo>
                  <a:lnTo>
                    <a:pt x="22365" y="210033"/>
                  </a:lnTo>
                  <a:cubicBezTo>
                    <a:pt x="19809" y="210033"/>
                    <a:pt x="17253" y="208756"/>
                    <a:pt x="15336" y="206841"/>
                  </a:cubicBezTo>
                  <a:lnTo>
                    <a:pt x="216619" y="206841"/>
                  </a:lnTo>
                  <a:cubicBezTo>
                    <a:pt x="215341" y="209395"/>
                    <a:pt x="212785" y="210671"/>
                    <a:pt x="209590" y="210033"/>
                  </a:cubicBezTo>
                  <a:lnTo>
                    <a:pt x="209590" y="210033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4">
              <a:extLst>
                <a:ext uri="{FF2B5EF4-FFF2-40B4-BE49-F238E27FC236}">
                  <a16:creationId xmlns:a16="http://schemas.microsoft.com/office/drawing/2014/main" id="{A6A59B1F-4268-4BC4-ADDB-B2434B8850CC}"/>
                </a:ext>
              </a:extLst>
            </p:cNvPr>
            <p:cNvSpPr/>
            <p:nvPr/>
          </p:nvSpPr>
          <p:spPr>
            <a:xfrm>
              <a:off x="1675441" y="1536787"/>
              <a:ext cx="54953" cy="54902"/>
            </a:xfrm>
            <a:custGeom>
              <a:avLst/>
              <a:gdLst>
                <a:gd name="connsiteX0" fmla="*/ 0 w 54953"/>
                <a:gd name="connsiteY0" fmla="*/ 27451 h 54902"/>
                <a:gd name="connsiteX1" fmla="*/ 27477 w 54953"/>
                <a:gd name="connsiteY1" fmla="*/ 54902 h 54902"/>
                <a:gd name="connsiteX2" fmla="*/ 54953 w 54953"/>
                <a:gd name="connsiteY2" fmla="*/ 27451 h 54902"/>
                <a:gd name="connsiteX3" fmla="*/ 27477 w 54953"/>
                <a:gd name="connsiteY3" fmla="*/ 0 h 54902"/>
                <a:gd name="connsiteX4" fmla="*/ 0 w 54953"/>
                <a:gd name="connsiteY4" fmla="*/ 27451 h 54902"/>
                <a:gd name="connsiteX5" fmla="*/ 27477 w 54953"/>
                <a:gd name="connsiteY5" fmla="*/ 12768 h 54902"/>
                <a:gd name="connsiteX6" fmla="*/ 42173 w 54953"/>
                <a:gd name="connsiteY6" fmla="*/ 27451 h 54902"/>
                <a:gd name="connsiteX7" fmla="*/ 27477 w 54953"/>
                <a:gd name="connsiteY7" fmla="*/ 42134 h 54902"/>
                <a:gd name="connsiteX8" fmla="*/ 12780 w 54953"/>
                <a:gd name="connsiteY8" fmla="*/ 27451 h 54902"/>
                <a:gd name="connsiteX9" fmla="*/ 27477 w 54953"/>
                <a:gd name="connsiteY9" fmla="*/ 12768 h 5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953" h="54902">
                  <a:moveTo>
                    <a:pt x="0" y="27451"/>
                  </a:moveTo>
                  <a:cubicBezTo>
                    <a:pt x="0" y="42773"/>
                    <a:pt x="12141" y="54902"/>
                    <a:pt x="27477" y="54902"/>
                  </a:cubicBezTo>
                  <a:cubicBezTo>
                    <a:pt x="42812" y="54902"/>
                    <a:pt x="54953" y="42773"/>
                    <a:pt x="54953" y="27451"/>
                  </a:cubicBezTo>
                  <a:cubicBezTo>
                    <a:pt x="54953" y="12130"/>
                    <a:pt x="42812" y="0"/>
                    <a:pt x="27477" y="0"/>
                  </a:cubicBezTo>
                  <a:cubicBezTo>
                    <a:pt x="12780" y="0"/>
                    <a:pt x="639" y="12130"/>
                    <a:pt x="0" y="27451"/>
                  </a:cubicBezTo>
                  <a:close/>
                  <a:moveTo>
                    <a:pt x="27477" y="12768"/>
                  </a:moveTo>
                  <a:cubicBezTo>
                    <a:pt x="35783" y="12768"/>
                    <a:pt x="42173" y="19152"/>
                    <a:pt x="42173" y="27451"/>
                  </a:cubicBezTo>
                  <a:cubicBezTo>
                    <a:pt x="42173" y="35750"/>
                    <a:pt x="35783" y="42134"/>
                    <a:pt x="27477" y="42134"/>
                  </a:cubicBezTo>
                  <a:cubicBezTo>
                    <a:pt x="19170" y="42134"/>
                    <a:pt x="12780" y="35750"/>
                    <a:pt x="12780" y="27451"/>
                  </a:cubicBezTo>
                  <a:cubicBezTo>
                    <a:pt x="13419" y="19152"/>
                    <a:pt x="19809" y="12768"/>
                    <a:pt x="27477" y="12768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9B3181-B7E5-4E1D-9901-83C458BD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Presentation Overview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EDAE29-014E-45E5-80FF-58EBAADC7529}"/>
              </a:ext>
            </a:extLst>
          </p:cNvPr>
          <p:cNvGrpSpPr/>
          <p:nvPr/>
        </p:nvGrpSpPr>
        <p:grpSpPr>
          <a:xfrm>
            <a:off x="1106116" y="1840229"/>
            <a:ext cx="10381690" cy="3855008"/>
            <a:chOff x="1917700" y="1840230"/>
            <a:chExt cx="8326912" cy="30920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F64AA1-AAFF-4993-8499-092001B874C4}"/>
                </a:ext>
              </a:extLst>
            </p:cNvPr>
            <p:cNvSpPr/>
            <p:nvPr/>
          </p:nvSpPr>
          <p:spPr>
            <a:xfrm>
              <a:off x="3017446" y="3925028"/>
              <a:ext cx="1645920" cy="53075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300" b="1" dirty="0">
                  <a:solidFill>
                    <a:schemeClr val="accent4"/>
                  </a:solidFill>
                </a:rPr>
                <a:t>Business Importance </a:t>
              </a:r>
            </a:p>
            <a:p>
              <a:r>
                <a:rPr lang="en-US" sz="1000" dirty="0">
                  <a:solidFill>
                    <a:schemeClr val="accent4"/>
                  </a:solidFill>
                </a:rPr>
                <a:t>What is the Statcast Era?</a:t>
              </a:r>
            </a:p>
            <a:p>
              <a:r>
                <a:rPr lang="en-US" sz="1000" dirty="0">
                  <a:solidFill>
                    <a:schemeClr val="accent4"/>
                  </a:solidFill>
                </a:rPr>
                <a:t>How does this generate useful insights?</a:t>
              </a:r>
            </a:p>
            <a:p>
              <a:endParaRPr lang="en-US" sz="1000" b="1" dirty="0">
                <a:solidFill>
                  <a:schemeClr val="accent4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BD4E12-08DB-4B6E-BFD8-CEED6D9D9647}"/>
                </a:ext>
              </a:extLst>
            </p:cNvPr>
            <p:cNvSpPr txBox="1"/>
            <p:nvPr/>
          </p:nvSpPr>
          <p:spPr>
            <a:xfrm>
              <a:off x="3429869" y="3261106"/>
              <a:ext cx="385737" cy="68825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4000" b="1">
                  <a:solidFill>
                    <a:schemeClr val="accent4"/>
                  </a:solidFill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59E04D-9524-4462-80EE-8E5E2E72CA02}"/>
                </a:ext>
              </a:extLst>
            </p:cNvPr>
            <p:cNvSpPr/>
            <p:nvPr/>
          </p:nvSpPr>
          <p:spPr>
            <a:xfrm>
              <a:off x="5805547" y="3925028"/>
              <a:ext cx="1645920" cy="53075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300" b="1" dirty="0">
                  <a:solidFill>
                    <a:schemeClr val="accent2"/>
                  </a:solidFill>
                </a:rPr>
                <a:t>Modeling Process</a:t>
              </a:r>
            </a:p>
            <a:p>
              <a:r>
                <a:rPr lang="en-US" sz="1000" dirty="0">
                  <a:solidFill>
                    <a:schemeClr val="accent2"/>
                  </a:solidFill>
                </a:rPr>
                <a:t>What is our source of data?</a:t>
              </a:r>
            </a:p>
            <a:p>
              <a:r>
                <a:rPr lang="en-US" sz="1000" dirty="0">
                  <a:solidFill>
                    <a:schemeClr val="accent2"/>
                  </a:solidFill>
                </a:rPr>
                <a:t>How are we measuring performance?</a:t>
              </a:r>
            </a:p>
            <a:p>
              <a:r>
                <a:rPr lang="en-US" sz="1000" dirty="0">
                  <a:solidFill>
                    <a:schemeClr val="accent2"/>
                  </a:solidFill>
                </a:rPr>
                <a:t>How do different models perform?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403940-2441-4DAF-BA46-464766704D0C}"/>
                </a:ext>
              </a:extLst>
            </p:cNvPr>
            <p:cNvSpPr/>
            <p:nvPr/>
          </p:nvSpPr>
          <p:spPr>
            <a:xfrm>
              <a:off x="8598692" y="3925028"/>
              <a:ext cx="1645920" cy="53075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300" b="1" dirty="0">
                  <a:solidFill>
                    <a:schemeClr val="accent5"/>
                  </a:solidFill>
                </a:rPr>
                <a:t>Next Steps</a:t>
              </a:r>
            </a:p>
            <a:p>
              <a:r>
                <a:rPr lang="en-US" sz="1000" dirty="0">
                  <a:solidFill>
                    <a:schemeClr val="accent5"/>
                  </a:solidFill>
                </a:rPr>
                <a:t>How  will the model perform on new data?</a:t>
              </a:r>
            </a:p>
            <a:p>
              <a:r>
                <a:rPr lang="en-US" sz="1000" dirty="0">
                  <a:solidFill>
                    <a:schemeClr val="accent5"/>
                  </a:solidFill>
                </a:rPr>
                <a:t>What could improve model reliability?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0CC4A0-25D5-4993-9BAD-DD4A94E65617}"/>
                </a:ext>
              </a:extLst>
            </p:cNvPr>
            <p:cNvSpPr txBox="1"/>
            <p:nvPr/>
          </p:nvSpPr>
          <p:spPr>
            <a:xfrm>
              <a:off x="6238264" y="3261106"/>
              <a:ext cx="385737" cy="68825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4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B705E4-15C3-44E2-9329-516B280C98E9}"/>
                </a:ext>
              </a:extLst>
            </p:cNvPr>
            <p:cNvSpPr txBox="1"/>
            <p:nvPr/>
          </p:nvSpPr>
          <p:spPr>
            <a:xfrm>
              <a:off x="9024908" y="3261106"/>
              <a:ext cx="385737" cy="68825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4000" b="1">
                  <a:solidFill>
                    <a:schemeClr val="accent5"/>
                  </a:solidFill>
                </a:rPr>
                <a:t>3</a:t>
              </a:r>
            </a:p>
          </p:txBody>
        </p:sp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BD7A0987-2313-438B-8835-8A4E98B54DEB}"/>
                </a:ext>
              </a:extLst>
            </p:cNvPr>
            <p:cNvSpPr/>
            <p:nvPr/>
          </p:nvSpPr>
          <p:spPr>
            <a:xfrm>
              <a:off x="1917700" y="3420074"/>
              <a:ext cx="1512168" cy="1512168"/>
            </a:xfrm>
            <a:prstGeom prst="diagStripe">
              <a:avLst/>
            </a:prstGeom>
            <a:solidFill>
              <a:srgbClr val="26890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>
                <a:solidFill>
                  <a:schemeClr val="tx2"/>
                </a:solidFill>
              </a:endParaRPr>
            </a:p>
          </p:txBody>
        </p:sp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490ACF22-156A-498A-8564-F8425A0ED33D}"/>
                </a:ext>
              </a:extLst>
            </p:cNvPr>
            <p:cNvSpPr/>
            <p:nvPr/>
          </p:nvSpPr>
          <p:spPr>
            <a:xfrm flipV="1">
              <a:off x="1917700" y="1840230"/>
              <a:ext cx="1512168" cy="1512168"/>
            </a:xfrm>
            <a:prstGeom prst="diagStripe">
              <a:avLst/>
            </a:prstGeom>
            <a:solidFill>
              <a:srgbClr val="046A3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>
                <a:solidFill>
                  <a:schemeClr val="tx2"/>
                </a:solidFill>
              </a:endParaRPr>
            </a:p>
          </p:txBody>
        </p:sp>
        <p:sp>
          <p:nvSpPr>
            <p:cNvPr id="12" name="Diagonal Stripe 11">
              <a:extLst>
                <a:ext uri="{FF2B5EF4-FFF2-40B4-BE49-F238E27FC236}">
                  <a16:creationId xmlns:a16="http://schemas.microsoft.com/office/drawing/2014/main" id="{0B0ED971-EB64-4A58-B9F1-B3A6F35085C7}"/>
                </a:ext>
              </a:extLst>
            </p:cNvPr>
            <p:cNvSpPr/>
            <p:nvPr/>
          </p:nvSpPr>
          <p:spPr>
            <a:xfrm>
              <a:off x="7502482" y="3420074"/>
              <a:ext cx="1512168" cy="1512168"/>
            </a:xfrm>
            <a:prstGeom prst="diagStripe">
              <a:avLst/>
            </a:prstGeom>
            <a:solidFill>
              <a:schemeClr val="accent6"/>
            </a:solidFill>
            <a:ln w="12700">
              <a:solidFill>
                <a:srgbClr val="007C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>
                <a:solidFill>
                  <a:schemeClr val="tx2"/>
                </a:solidFill>
              </a:endParaRPr>
            </a:p>
          </p:txBody>
        </p:sp>
        <p:sp>
          <p:nvSpPr>
            <p:cNvPr id="13" name="Diagonal Stripe 12">
              <a:extLst>
                <a:ext uri="{FF2B5EF4-FFF2-40B4-BE49-F238E27FC236}">
                  <a16:creationId xmlns:a16="http://schemas.microsoft.com/office/drawing/2014/main" id="{77CE28F8-33D5-41BA-A66D-649301075761}"/>
                </a:ext>
              </a:extLst>
            </p:cNvPr>
            <p:cNvSpPr/>
            <p:nvPr/>
          </p:nvSpPr>
          <p:spPr>
            <a:xfrm flipV="1">
              <a:off x="7502482" y="1840230"/>
              <a:ext cx="1512168" cy="1512168"/>
            </a:xfrm>
            <a:prstGeom prst="diagStripe">
              <a:avLst/>
            </a:prstGeom>
            <a:solidFill>
              <a:srgbClr val="0D839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>
                <a:solidFill>
                  <a:schemeClr val="tx2"/>
                </a:solidFill>
              </a:endParaRPr>
            </a:p>
          </p:txBody>
        </p:sp>
        <p:sp>
          <p:nvSpPr>
            <p:cNvPr id="14" name="Diagonal Stripe 13">
              <a:extLst>
                <a:ext uri="{FF2B5EF4-FFF2-40B4-BE49-F238E27FC236}">
                  <a16:creationId xmlns:a16="http://schemas.microsoft.com/office/drawing/2014/main" id="{E4855A82-B6B4-45C5-99A6-F3E562A36A08}"/>
                </a:ext>
              </a:extLst>
            </p:cNvPr>
            <p:cNvSpPr/>
            <p:nvPr/>
          </p:nvSpPr>
          <p:spPr>
            <a:xfrm>
              <a:off x="4710091" y="3420074"/>
              <a:ext cx="1512168" cy="1512168"/>
            </a:xfrm>
            <a:prstGeom prst="diagStripe">
              <a:avLst/>
            </a:prstGeom>
            <a:solidFill>
              <a:srgbClr val="86BC2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>
                <a:solidFill>
                  <a:schemeClr val="tx2"/>
                </a:solidFill>
              </a:endParaRPr>
            </a:p>
          </p:txBody>
        </p:sp>
        <p:sp>
          <p:nvSpPr>
            <p:cNvPr id="15" name="Diagonal Stripe 14">
              <a:extLst>
                <a:ext uri="{FF2B5EF4-FFF2-40B4-BE49-F238E27FC236}">
                  <a16:creationId xmlns:a16="http://schemas.microsoft.com/office/drawing/2014/main" id="{FDB835CB-EC03-4B4A-B158-F48897114325}"/>
                </a:ext>
              </a:extLst>
            </p:cNvPr>
            <p:cNvSpPr/>
            <p:nvPr/>
          </p:nvSpPr>
          <p:spPr>
            <a:xfrm flipV="1">
              <a:off x="4710091" y="1840230"/>
              <a:ext cx="1512168" cy="1512168"/>
            </a:xfrm>
            <a:prstGeom prst="diagStripe">
              <a:avLst/>
            </a:prstGeom>
            <a:solidFill>
              <a:srgbClr val="43B02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>
              <a:noAutofit/>
            </a:bodyPr>
            <a:lstStyle/>
            <a:p>
              <a:pPr algn="ctr"/>
              <a:endParaRPr lang="en-US" sz="1400">
                <a:solidFill>
                  <a:schemeClr val="tx2"/>
                </a:solidFill>
              </a:endParaRPr>
            </a:p>
          </p:txBody>
        </p:sp>
      </p:grp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E1180374-8A7F-4CFE-AB92-870BD6801DD9}"/>
              </a:ext>
            </a:extLst>
          </p:cNvPr>
          <p:cNvGrpSpPr>
            <a:grpSpLocks noChangeAspect="1"/>
          </p:cNvGrpSpPr>
          <p:nvPr/>
        </p:nvGrpSpPr>
        <p:grpSpPr>
          <a:xfrm>
            <a:off x="7856083" y="3375265"/>
            <a:ext cx="784284" cy="784936"/>
            <a:chOff x="467743" y="4793256"/>
            <a:chExt cx="361670" cy="361971"/>
          </a:xfrm>
          <a:solidFill>
            <a:srgbClr val="007680"/>
          </a:solidFill>
        </p:grpSpPr>
        <p:sp>
          <p:nvSpPr>
            <p:cNvPr id="23" name="Graphic 4">
              <a:extLst>
                <a:ext uri="{FF2B5EF4-FFF2-40B4-BE49-F238E27FC236}">
                  <a16:creationId xmlns:a16="http://schemas.microsoft.com/office/drawing/2014/main" id="{DA6B09F9-AC81-4692-89BA-AB1D6E152A8A}"/>
                </a:ext>
              </a:extLst>
            </p:cNvPr>
            <p:cNvSpPr/>
            <p:nvPr/>
          </p:nvSpPr>
          <p:spPr>
            <a:xfrm>
              <a:off x="467743" y="4793256"/>
              <a:ext cx="361670" cy="361971"/>
            </a:xfrm>
            <a:custGeom>
              <a:avLst/>
              <a:gdLst>
                <a:gd name="connsiteX0" fmla="*/ 180835 w 361670"/>
                <a:gd name="connsiteY0" fmla="*/ 0 h 361971"/>
                <a:gd name="connsiteX1" fmla="*/ 0 w 361670"/>
                <a:gd name="connsiteY1" fmla="*/ 180667 h 361971"/>
                <a:gd name="connsiteX2" fmla="*/ 180835 w 361670"/>
                <a:gd name="connsiteY2" fmla="*/ 361972 h 361971"/>
                <a:gd name="connsiteX3" fmla="*/ 361670 w 361670"/>
                <a:gd name="connsiteY3" fmla="*/ 180667 h 361971"/>
                <a:gd name="connsiteX4" fmla="*/ 361670 w 361670"/>
                <a:gd name="connsiteY4" fmla="*/ 180667 h 361971"/>
                <a:gd name="connsiteX5" fmla="*/ 180835 w 361670"/>
                <a:gd name="connsiteY5" fmla="*/ 0 h 361971"/>
                <a:gd name="connsiteX6" fmla="*/ 180835 w 361670"/>
                <a:gd name="connsiteY6" fmla="*/ 0 h 361971"/>
                <a:gd name="connsiteX7" fmla="*/ 180835 w 361670"/>
                <a:gd name="connsiteY7" fmla="*/ 348565 h 361971"/>
                <a:gd name="connsiteX8" fmla="*/ 12780 w 361670"/>
                <a:gd name="connsiteY8" fmla="*/ 180667 h 361971"/>
                <a:gd name="connsiteX9" fmla="*/ 180835 w 361670"/>
                <a:gd name="connsiteY9" fmla="*/ 12129 h 361971"/>
                <a:gd name="connsiteX10" fmla="*/ 348891 w 361670"/>
                <a:gd name="connsiteY10" fmla="*/ 180667 h 361971"/>
                <a:gd name="connsiteX11" fmla="*/ 348891 w 361670"/>
                <a:gd name="connsiteY11" fmla="*/ 180667 h 361971"/>
                <a:gd name="connsiteX12" fmla="*/ 180835 w 361670"/>
                <a:gd name="connsiteY12" fmla="*/ 348565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1670" h="361971">
                  <a:moveTo>
                    <a:pt x="180835" y="0"/>
                  </a:moveTo>
                  <a:cubicBezTo>
                    <a:pt x="80513" y="0"/>
                    <a:pt x="0" y="81077"/>
                    <a:pt x="0" y="180667"/>
                  </a:cubicBezTo>
                  <a:cubicBezTo>
                    <a:pt x="0" y="280895"/>
                    <a:pt x="81152" y="361972"/>
                    <a:pt x="180835" y="361972"/>
                  </a:cubicBezTo>
                  <a:cubicBezTo>
                    <a:pt x="280518" y="361972"/>
                    <a:pt x="361670" y="280895"/>
                    <a:pt x="361670" y="180667"/>
                  </a:cubicBezTo>
                  <a:cubicBezTo>
                    <a:pt x="361670" y="180667"/>
                    <a:pt x="361670" y="180667"/>
                    <a:pt x="361670" y="180667"/>
                  </a:cubicBezTo>
                  <a:cubicBezTo>
                    <a:pt x="361670" y="80438"/>
                    <a:pt x="281157" y="0"/>
                    <a:pt x="180835" y="0"/>
                  </a:cubicBezTo>
                  <a:cubicBezTo>
                    <a:pt x="180835" y="0"/>
                    <a:pt x="180835" y="0"/>
                    <a:pt x="180835" y="0"/>
                  </a:cubicBezTo>
                  <a:close/>
                  <a:moveTo>
                    <a:pt x="180835" y="348565"/>
                  </a:moveTo>
                  <a:cubicBezTo>
                    <a:pt x="87542" y="348565"/>
                    <a:pt x="12780" y="273234"/>
                    <a:pt x="12780" y="180667"/>
                  </a:cubicBezTo>
                  <a:cubicBezTo>
                    <a:pt x="12780" y="87461"/>
                    <a:pt x="88181" y="12129"/>
                    <a:pt x="180835" y="12129"/>
                  </a:cubicBezTo>
                  <a:cubicBezTo>
                    <a:pt x="273489" y="12129"/>
                    <a:pt x="348891" y="87461"/>
                    <a:pt x="348891" y="180667"/>
                  </a:cubicBezTo>
                  <a:lnTo>
                    <a:pt x="348891" y="180667"/>
                  </a:lnTo>
                  <a:cubicBezTo>
                    <a:pt x="348891" y="273234"/>
                    <a:pt x="273489" y="348565"/>
                    <a:pt x="180835" y="348565"/>
                  </a:cubicBezTo>
                  <a:close/>
                </a:path>
              </a:pathLst>
            </a:custGeom>
            <a:solidFill>
              <a:srgbClr val="007680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4">
              <a:extLst>
                <a:ext uri="{FF2B5EF4-FFF2-40B4-BE49-F238E27FC236}">
                  <a16:creationId xmlns:a16="http://schemas.microsoft.com/office/drawing/2014/main" id="{FB279EC1-5E6A-49D9-8719-669A366D9CB3}"/>
                </a:ext>
              </a:extLst>
            </p:cNvPr>
            <p:cNvSpPr/>
            <p:nvPr/>
          </p:nvSpPr>
          <p:spPr>
            <a:xfrm>
              <a:off x="548425" y="4864501"/>
              <a:ext cx="203738" cy="219226"/>
            </a:xfrm>
            <a:custGeom>
              <a:avLst/>
              <a:gdLst>
                <a:gd name="connsiteX0" fmla="*/ 174916 w 203738"/>
                <a:gd name="connsiteY0" fmla="*/ 64096 h 219226"/>
                <a:gd name="connsiteX1" fmla="*/ 201754 w 203738"/>
                <a:gd name="connsiteY1" fmla="*/ 37283 h 219226"/>
                <a:gd name="connsiteX2" fmla="*/ 174916 w 203738"/>
                <a:gd name="connsiteY2" fmla="*/ 10470 h 219226"/>
                <a:gd name="connsiteX3" fmla="*/ 148078 w 203738"/>
                <a:gd name="connsiteY3" fmla="*/ 37283 h 219226"/>
                <a:gd name="connsiteX4" fmla="*/ 153190 w 203738"/>
                <a:gd name="connsiteY4" fmla="*/ 53243 h 219226"/>
                <a:gd name="connsiteX5" fmla="*/ 121879 w 203738"/>
                <a:gd name="connsiteY5" fmla="*/ 83248 h 219226"/>
                <a:gd name="connsiteX6" fmla="*/ 88652 w 203738"/>
                <a:gd name="connsiteY6" fmla="*/ 81332 h 219226"/>
                <a:gd name="connsiteX7" fmla="*/ 66287 w 203738"/>
                <a:gd name="connsiteY7" fmla="*/ 45582 h 219226"/>
                <a:gd name="connsiteX8" fmla="*/ 65009 w 203738"/>
                <a:gd name="connsiteY8" fmla="*/ 7278 h 219226"/>
                <a:gd name="connsiteX9" fmla="*/ 26669 w 203738"/>
                <a:gd name="connsiteY9" fmla="*/ 8555 h 219226"/>
                <a:gd name="connsiteX10" fmla="*/ 27947 w 203738"/>
                <a:gd name="connsiteY10" fmla="*/ 46859 h 219226"/>
                <a:gd name="connsiteX11" fmla="*/ 56063 w 203738"/>
                <a:gd name="connsiteY11" fmla="*/ 52604 h 219226"/>
                <a:gd name="connsiteX12" fmla="*/ 79067 w 203738"/>
                <a:gd name="connsiteY12" fmla="*/ 88355 h 219226"/>
                <a:gd name="connsiteX13" fmla="*/ 68204 w 203738"/>
                <a:gd name="connsiteY13" fmla="*/ 110699 h 219226"/>
                <a:gd name="connsiteX14" fmla="*/ 52229 w 203738"/>
                <a:gd name="connsiteY14" fmla="*/ 111975 h 219226"/>
                <a:gd name="connsiteX15" fmla="*/ 17084 w 203738"/>
                <a:gd name="connsiteY15" fmla="*/ 96654 h 219226"/>
                <a:gd name="connsiteX16" fmla="*/ 1749 w 203738"/>
                <a:gd name="connsiteY16" fmla="*/ 131766 h 219226"/>
                <a:gd name="connsiteX17" fmla="*/ 36893 w 203738"/>
                <a:gd name="connsiteY17" fmla="*/ 147087 h 219226"/>
                <a:gd name="connsiteX18" fmla="*/ 54146 w 203738"/>
                <a:gd name="connsiteY18" fmla="*/ 124743 h 219226"/>
                <a:gd name="connsiteX19" fmla="*/ 69482 w 203738"/>
                <a:gd name="connsiteY19" fmla="*/ 123467 h 219226"/>
                <a:gd name="connsiteX20" fmla="*/ 90569 w 203738"/>
                <a:gd name="connsiteY20" fmla="*/ 148364 h 219226"/>
                <a:gd name="connsiteX21" fmla="*/ 85457 w 203738"/>
                <a:gd name="connsiteY21" fmla="*/ 164962 h 219226"/>
                <a:gd name="connsiteX22" fmla="*/ 83540 w 203738"/>
                <a:gd name="connsiteY22" fmla="*/ 164962 h 219226"/>
                <a:gd name="connsiteX23" fmla="*/ 56063 w 203738"/>
                <a:gd name="connsiteY23" fmla="*/ 191775 h 219226"/>
                <a:gd name="connsiteX24" fmla="*/ 82901 w 203738"/>
                <a:gd name="connsiteY24" fmla="*/ 219226 h 219226"/>
                <a:gd name="connsiteX25" fmla="*/ 110378 w 203738"/>
                <a:gd name="connsiteY25" fmla="*/ 192414 h 219226"/>
                <a:gd name="connsiteX26" fmla="*/ 97598 w 203738"/>
                <a:gd name="connsiteY26" fmla="*/ 168793 h 219226"/>
                <a:gd name="connsiteX27" fmla="*/ 103349 w 203738"/>
                <a:gd name="connsiteY27" fmla="*/ 150918 h 219226"/>
                <a:gd name="connsiteX28" fmla="*/ 105266 w 203738"/>
                <a:gd name="connsiteY28" fmla="*/ 150918 h 219226"/>
                <a:gd name="connsiteX29" fmla="*/ 135937 w 203738"/>
                <a:gd name="connsiteY29" fmla="*/ 134319 h 219226"/>
                <a:gd name="connsiteX30" fmla="*/ 153190 w 203738"/>
                <a:gd name="connsiteY30" fmla="*/ 145172 h 219226"/>
                <a:gd name="connsiteX31" fmla="*/ 165331 w 203738"/>
                <a:gd name="connsiteY31" fmla="*/ 180922 h 219226"/>
                <a:gd name="connsiteX32" fmla="*/ 201115 w 203738"/>
                <a:gd name="connsiteY32" fmla="*/ 168793 h 219226"/>
                <a:gd name="connsiteX33" fmla="*/ 188974 w 203738"/>
                <a:gd name="connsiteY33" fmla="*/ 133043 h 219226"/>
                <a:gd name="connsiteX34" fmla="*/ 177472 w 203738"/>
                <a:gd name="connsiteY34" fmla="*/ 130489 h 219226"/>
                <a:gd name="connsiteX35" fmla="*/ 161497 w 203738"/>
                <a:gd name="connsiteY35" fmla="*/ 135596 h 219226"/>
                <a:gd name="connsiteX36" fmla="*/ 141049 w 203738"/>
                <a:gd name="connsiteY36" fmla="*/ 122828 h 219226"/>
                <a:gd name="connsiteX37" fmla="*/ 142327 w 203738"/>
                <a:gd name="connsiteY37" fmla="*/ 114529 h 219226"/>
                <a:gd name="connsiteX38" fmla="*/ 134020 w 203738"/>
                <a:gd name="connsiteY38" fmla="*/ 91547 h 219226"/>
                <a:gd name="connsiteX39" fmla="*/ 165331 w 203738"/>
                <a:gd name="connsiteY39" fmla="*/ 60904 h 219226"/>
                <a:gd name="connsiteX40" fmla="*/ 174916 w 203738"/>
                <a:gd name="connsiteY40" fmla="*/ 64096 h 219226"/>
                <a:gd name="connsiteX41" fmla="*/ 31781 w 203738"/>
                <a:gd name="connsiteY41" fmla="*/ 27068 h 219226"/>
                <a:gd name="connsiteX42" fmla="*/ 45839 w 203738"/>
                <a:gd name="connsiteY42" fmla="*/ 13024 h 219226"/>
                <a:gd name="connsiteX43" fmla="*/ 59897 w 203738"/>
                <a:gd name="connsiteY43" fmla="*/ 27068 h 219226"/>
                <a:gd name="connsiteX44" fmla="*/ 45839 w 203738"/>
                <a:gd name="connsiteY44" fmla="*/ 41113 h 219226"/>
                <a:gd name="connsiteX45" fmla="*/ 31781 w 203738"/>
                <a:gd name="connsiteY45" fmla="*/ 27068 h 219226"/>
                <a:gd name="connsiteX46" fmla="*/ 80984 w 203738"/>
                <a:gd name="connsiteY46" fmla="*/ 205181 h 219226"/>
                <a:gd name="connsiteX47" fmla="*/ 66926 w 203738"/>
                <a:gd name="connsiteY47" fmla="*/ 191137 h 219226"/>
                <a:gd name="connsiteX48" fmla="*/ 80984 w 203738"/>
                <a:gd name="connsiteY48" fmla="*/ 177092 h 219226"/>
                <a:gd name="connsiteX49" fmla="*/ 95042 w 203738"/>
                <a:gd name="connsiteY49" fmla="*/ 191137 h 219226"/>
                <a:gd name="connsiteX50" fmla="*/ 80984 w 203738"/>
                <a:gd name="connsiteY50" fmla="*/ 205181 h 219226"/>
                <a:gd name="connsiteX51" fmla="*/ 80984 w 203738"/>
                <a:gd name="connsiteY51" fmla="*/ 205181 h 219226"/>
                <a:gd name="connsiteX52" fmla="*/ 188974 w 203738"/>
                <a:gd name="connsiteY52" fmla="*/ 157302 h 219226"/>
                <a:gd name="connsiteX53" fmla="*/ 174916 w 203738"/>
                <a:gd name="connsiteY53" fmla="*/ 171346 h 219226"/>
                <a:gd name="connsiteX54" fmla="*/ 160858 w 203738"/>
                <a:gd name="connsiteY54" fmla="*/ 157302 h 219226"/>
                <a:gd name="connsiteX55" fmla="*/ 174916 w 203738"/>
                <a:gd name="connsiteY55" fmla="*/ 143257 h 219226"/>
                <a:gd name="connsiteX56" fmla="*/ 188974 w 203738"/>
                <a:gd name="connsiteY56" fmla="*/ 157302 h 219226"/>
                <a:gd name="connsiteX57" fmla="*/ 188974 w 203738"/>
                <a:gd name="connsiteY57" fmla="*/ 157302 h 219226"/>
                <a:gd name="connsiteX58" fmla="*/ 174916 w 203738"/>
                <a:gd name="connsiteY58" fmla="*/ 23238 h 219226"/>
                <a:gd name="connsiteX59" fmla="*/ 188974 w 203738"/>
                <a:gd name="connsiteY59" fmla="*/ 37283 h 219226"/>
                <a:gd name="connsiteX60" fmla="*/ 174916 w 203738"/>
                <a:gd name="connsiteY60" fmla="*/ 51328 h 219226"/>
                <a:gd name="connsiteX61" fmla="*/ 160858 w 203738"/>
                <a:gd name="connsiteY61" fmla="*/ 37283 h 219226"/>
                <a:gd name="connsiteX62" fmla="*/ 174916 w 203738"/>
                <a:gd name="connsiteY62" fmla="*/ 23238 h 219226"/>
                <a:gd name="connsiteX63" fmla="*/ 174916 w 203738"/>
                <a:gd name="connsiteY63" fmla="*/ 23238 h 219226"/>
                <a:gd name="connsiteX64" fmla="*/ 25391 w 203738"/>
                <a:gd name="connsiteY64" fmla="*/ 135596 h 219226"/>
                <a:gd name="connsiteX65" fmla="*/ 11333 w 203738"/>
                <a:gd name="connsiteY65" fmla="*/ 121551 h 219226"/>
                <a:gd name="connsiteX66" fmla="*/ 25391 w 203738"/>
                <a:gd name="connsiteY66" fmla="*/ 107507 h 219226"/>
                <a:gd name="connsiteX67" fmla="*/ 39449 w 203738"/>
                <a:gd name="connsiteY67" fmla="*/ 121551 h 219226"/>
                <a:gd name="connsiteX68" fmla="*/ 25391 w 203738"/>
                <a:gd name="connsiteY68" fmla="*/ 135596 h 219226"/>
                <a:gd name="connsiteX69" fmla="*/ 103349 w 203738"/>
                <a:gd name="connsiteY69" fmla="*/ 138150 h 219226"/>
                <a:gd name="connsiteX70" fmla="*/ 79706 w 203738"/>
                <a:gd name="connsiteY70" fmla="*/ 114529 h 219226"/>
                <a:gd name="connsiteX71" fmla="*/ 103349 w 203738"/>
                <a:gd name="connsiteY71" fmla="*/ 90270 h 219226"/>
                <a:gd name="connsiteX72" fmla="*/ 126991 w 203738"/>
                <a:gd name="connsiteY72" fmla="*/ 113891 h 219226"/>
                <a:gd name="connsiteX73" fmla="*/ 126991 w 203738"/>
                <a:gd name="connsiteY73" fmla="*/ 113891 h 219226"/>
                <a:gd name="connsiteX74" fmla="*/ 103349 w 203738"/>
                <a:gd name="connsiteY74" fmla="*/ 138150 h 219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3738" h="219226">
                  <a:moveTo>
                    <a:pt x="174916" y="64096"/>
                  </a:moveTo>
                  <a:cubicBezTo>
                    <a:pt x="189613" y="64096"/>
                    <a:pt x="201754" y="51966"/>
                    <a:pt x="201754" y="37283"/>
                  </a:cubicBezTo>
                  <a:cubicBezTo>
                    <a:pt x="201754" y="22600"/>
                    <a:pt x="189613" y="10470"/>
                    <a:pt x="174916" y="10470"/>
                  </a:cubicBezTo>
                  <a:cubicBezTo>
                    <a:pt x="160219" y="10470"/>
                    <a:pt x="148078" y="22600"/>
                    <a:pt x="148078" y="37283"/>
                  </a:cubicBezTo>
                  <a:cubicBezTo>
                    <a:pt x="148078" y="43028"/>
                    <a:pt x="149995" y="48136"/>
                    <a:pt x="153190" y="53243"/>
                  </a:cubicBezTo>
                  <a:lnTo>
                    <a:pt x="121879" y="83248"/>
                  </a:lnTo>
                  <a:cubicBezTo>
                    <a:pt x="111656" y="76864"/>
                    <a:pt x="98876" y="76225"/>
                    <a:pt x="88652" y="81332"/>
                  </a:cubicBezTo>
                  <a:lnTo>
                    <a:pt x="66287" y="45582"/>
                  </a:lnTo>
                  <a:cubicBezTo>
                    <a:pt x="76511" y="34729"/>
                    <a:pt x="75872" y="17492"/>
                    <a:pt x="65009" y="7278"/>
                  </a:cubicBezTo>
                  <a:cubicBezTo>
                    <a:pt x="54146" y="-2936"/>
                    <a:pt x="36893" y="-2298"/>
                    <a:pt x="26669" y="8555"/>
                  </a:cubicBezTo>
                  <a:cubicBezTo>
                    <a:pt x="16445" y="19408"/>
                    <a:pt x="17084" y="36644"/>
                    <a:pt x="27947" y="46859"/>
                  </a:cubicBezTo>
                  <a:cubicBezTo>
                    <a:pt x="35615" y="53881"/>
                    <a:pt x="46478" y="55796"/>
                    <a:pt x="56063" y="52604"/>
                  </a:cubicBezTo>
                  <a:lnTo>
                    <a:pt x="79067" y="88355"/>
                  </a:lnTo>
                  <a:cubicBezTo>
                    <a:pt x="72677" y="94100"/>
                    <a:pt x="68843" y="102400"/>
                    <a:pt x="68204" y="110699"/>
                  </a:cubicBezTo>
                  <a:lnTo>
                    <a:pt x="52229" y="111975"/>
                  </a:lnTo>
                  <a:cubicBezTo>
                    <a:pt x="47117" y="97931"/>
                    <a:pt x="31142" y="91547"/>
                    <a:pt x="17084" y="96654"/>
                  </a:cubicBezTo>
                  <a:cubicBezTo>
                    <a:pt x="3027" y="101761"/>
                    <a:pt x="-3363" y="117721"/>
                    <a:pt x="1749" y="131766"/>
                  </a:cubicBezTo>
                  <a:cubicBezTo>
                    <a:pt x="6861" y="145811"/>
                    <a:pt x="22835" y="152195"/>
                    <a:pt x="36893" y="147087"/>
                  </a:cubicBezTo>
                  <a:cubicBezTo>
                    <a:pt x="46478" y="143257"/>
                    <a:pt x="52868" y="134958"/>
                    <a:pt x="54146" y="124743"/>
                  </a:cubicBezTo>
                  <a:lnTo>
                    <a:pt x="69482" y="123467"/>
                  </a:lnTo>
                  <a:cubicBezTo>
                    <a:pt x="72038" y="134319"/>
                    <a:pt x="79706" y="143895"/>
                    <a:pt x="90569" y="148364"/>
                  </a:cubicBezTo>
                  <a:lnTo>
                    <a:pt x="85457" y="164962"/>
                  </a:lnTo>
                  <a:lnTo>
                    <a:pt x="83540" y="164962"/>
                  </a:lnTo>
                  <a:cubicBezTo>
                    <a:pt x="68843" y="164962"/>
                    <a:pt x="56063" y="177092"/>
                    <a:pt x="56063" y="191775"/>
                  </a:cubicBezTo>
                  <a:cubicBezTo>
                    <a:pt x="56063" y="206458"/>
                    <a:pt x="68204" y="219226"/>
                    <a:pt x="82901" y="219226"/>
                  </a:cubicBezTo>
                  <a:cubicBezTo>
                    <a:pt x="97598" y="219226"/>
                    <a:pt x="110378" y="207097"/>
                    <a:pt x="110378" y="192414"/>
                  </a:cubicBezTo>
                  <a:cubicBezTo>
                    <a:pt x="110378" y="182838"/>
                    <a:pt x="105266" y="173900"/>
                    <a:pt x="97598" y="168793"/>
                  </a:cubicBezTo>
                  <a:lnTo>
                    <a:pt x="103349" y="150918"/>
                  </a:lnTo>
                  <a:lnTo>
                    <a:pt x="105266" y="150918"/>
                  </a:lnTo>
                  <a:cubicBezTo>
                    <a:pt x="117406" y="150918"/>
                    <a:pt x="128908" y="144534"/>
                    <a:pt x="135937" y="134319"/>
                  </a:cubicBezTo>
                  <a:lnTo>
                    <a:pt x="153190" y="145172"/>
                  </a:lnTo>
                  <a:cubicBezTo>
                    <a:pt x="146800" y="158578"/>
                    <a:pt x="152551" y="174538"/>
                    <a:pt x="165331" y="180922"/>
                  </a:cubicBezTo>
                  <a:cubicBezTo>
                    <a:pt x="178111" y="187306"/>
                    <a:pt x="194725" y="181561"/>
                    <a:pt x="201115" y="168793"/>
                  </a:cubicBezTo>
                  <a:cubicBezTo>
                    <a:pt x="207505" y="155387"/>
                    <a:pt x="201754" y="139427"/>
                    <a:pt x="188974" y="133043"/>
                  </a:cubicBezTo>
                  <a:cubicBezTo>
                    <a:pt x="185140" y="131127"/>
                    <a:pt x="181306" y="130489"/>
                    <a:pt x="177472" y="130489"/>
                  </a:cubicBezTo>
                  <a:cubicBezTo>
                    <a:pt x="171721" y="130489"/>
                    <a:pt x="166609" y="132404"/>
                    <a:pt x="161497" y="135596"/>
                  </a:cubicBezTo>
                  <a:lnTo>
                    <a:pt x="141049" y="122828"/>
                  </a:lnTo>
                  <a:cubicBezTo>
                    <a:pt x="141688" y="120275"/>
                    <a:pt x="142327" y="117083"/>
                    <a:pt x="142327" y="114529"/>
                  </a:cubicBezTo>
                  <a:cubicBezTo>
                    <a:pt x="142327" y="106230"/>
                    <a:pt x="139132" y="97931"/>
                    <a:pt x="134020" y="91547"/>
                  </a:cubicBezTo>
                  <a:lnTo>
                    <a:pt x="165331" y="60904"/>
                  </a:lnTo>
                  <a:cubicBezTo>
                    <a:pt x="166609" y="62819"/>
                    <a:pt x="170443" y="64096"/>
                    <a:pt x="174916" y="64096"/>
                  </a:cubicBezTo>
                  <a:close/>
                  <a:moveTo>
                    <a:pt x="31781" y="27068"/>
                  </a:moveTo>
                  <a:cubicBezTo>
                    <a:pt x="31781" y="19408"/>
                    <a:pt x="38171" y="13024"/>
                    <a:pt x="45839" y="13024"/>
                  </a:cubicBezTo>
                  <a:cubicBezTo>
                    <a:pt x="53507" y="13024"/>
                    <a:pt x="59897" y="19408"/>
                    <a:pt x="59897" y="27068"/>
                  </a:cubicBezTo>
                  <a:cubicBezTo>
                    <a:pt x="59897" y="34729"/>
                    <a:pt x="53507" y="41113"/>
                    <a:pt x="45839" y="41113"/>
                  </a:cubicBezTo>
                  <a:cubicBezTo>
                    <a:pt x="38171" y="41113"/>
                    <a:pt x="31781" y="35368"/>
                    <a:pt x="31781" y="27068"/>
                  </a:cubicBezTo>
                  <a:close/>
                  <a:moveTo>
                    <a:pt x="80984" y="205181"/>
                  </a:moveTo>
                  <a:cubicBezTo>
                    <a:pt x="73316" y="205181"/>
                    <a:pt x="66926" y="198798"/>
                    <a:pt x="66926" y="191137"/>
                  </a:cubicBezTo>
                  <a:cubicBezTo>
                    <a:pt x="66926" y="183476"/>
                    <a:pt x="73316" y="177092"/>
                    <a:pt x="80984" y="177092"/>
                  </a:cubicBezTo>
                  <a:cubicBezTo>
                    <a:pt x="88652" y="177092"/>
                    <a:pt x="95042" y="183476"/>
                    <a:pt x="95042" y="191137"/>
                  </a:cubicBezTo>
                  <a:cubicBezTo>
                    <a:pt x="95042" y="198798"/>
                    <a:pt x="89291" y="205181"/>
                    <a:pt x="80984" y="205181"/>
                  </a:cubicBezTo>
                  <a:cubicBezTo>
                    <a:pt x="80984" y="205181"/>
                    <a:pt x="80984" y="205181"/>
                    <a:pt x="80984" y="205181"/>
                  </a:cubicBezTo>
                  <a:close/>
                  <a:moveTo>
                    <a:pt x="188974" y="157302"/>
                  </a:moveTo>
                  <a:cubicBezTo>
                    <a:pt x="188974" y="164962"/>
                    <a:pt x="182584" y="171346"/>
                    <a:pt x="174916" y="171346"/>
                  </a:cubicBezTo>
                  <a:cubicBezTo>
                    <a:pt x="167248" y="171346"/>
                    <a:pt x="160858" y="164962"/>
                    <a:pt x="160858" y="157302"/>
                  </a:cubicBezTo>
                  <a:cubicBezTo>
                    <a:pt x="160858" y="149641"/>
                    <a:pt x="167248" y="143257"/>
                    <a:pt x="174916" y="143257"/>
                  </a:cubicBezTo>
                  <a:cubicBezTo>
                    <a:pt x="182584" y="143257"/>
                    <a:pt x="188974" y="149641"/>
                    <a:pt x="188974" y="157302"/>
                  </a:cubicBezTo>
                  <a:lnTo>
                    <a:pt x="188974" y="157302"/>
                  </a:lnTo>
                  <a:close/>
                  <a:moveTo>
                    <a:pt x="174916" y="23238"/>
                  </a:moveTo>
                  <a:cubicBezTo>
                    <a:pt x="182584" y="23238"/>
                    <a:pt x="188974" y="29622"/>
                    <a:pt x="188974" y="37283"/>
                  </a:cubicBezTo>
                  <a:cubicBezTo>
                    <a:pt x="188974" y="44944"/>
                    <a:pt x="182584" y="51328"/>
                    <a:pt x="174916" y="51328"/>
                  </a:cubicBezTo>
                  <a:cubicBezTo>
                    <a:pt x="167248" y="51328"/>
                    <a:pt x="160858" y="44944"/>
                    <a:pt x="160858" y="37283"/>
                  </a:cubicBezTo>
                  <a:cubicBezTo>
                    <a:pt x="160858" y="29622"/>
                    <a:pt x="166609" y="23238"/>
                    <a:pt x="174916" y="23238"/>
                  </a:cubicBezTo>
                  <a:cubicBezTo>
                    <a:pt x="174277" y="23238"/>
                    <a:pt x="174916" y="23238"/>
                    <a:pt x="174916" y="23238"/>
                  </a:cubicBezTo>
                  <a:close/>
                  <a:moveTo>
                    <a:pt x="25391" y="135596"/>
                  </a:moveTo>
                  <a:cubicBezTo>
                    <a:pt x="17723" y="135596"/>
                    <a:pt x="11333" y="129212"/>
                    <a:pt x="11333" y="121551"/>
                  </a:cubicBezTo>
                  <a:cubicBezTo>
                    <a:pt x="11333" y="113891"/>
                    <a:pt x="17723" y="107507"/>
                    <a:pt x="25391" y="107507"/>
                  </a:cubicBezTo>
                  <a:cubicBezTo>
                    <a:pt x="33059" y="107507"/>
                    <a:pt x="39449" y="113891"/>
                    <a:pt x="39449" y="121551"/>
                  </a:cubicBezTo>
                  <a:cubicBezTo>
                    <a:pt x="39449" y="129212"/>
                    <a:pt x="33059" y="135596"/>
                    <a:pt x="25391" y="135596"/>
                  </a:cubicBezTo>
                  <a:close/>
                  <a:moveTo>
                    <a:pt x="103349" y="138150"/>
                  </a:moveTo>
                  <a:cubicBezTo>
                    <a:pt x="89930" y="138150"/>
                    <a:pt x="79706" y="127297"/>
                    <a:pt x="79706" y="114529"/>
                  </a:cubicBezTo>
                  <a:cubicBezTo>
                    <a:pt x="79706" y="101123"/>
                    <a:pt x="90569" y="90908"/>
                    <a:pt x="103349" y="90270"/>
                  </a:cubicBezTo>
                  <a:cubicBezTo>
                    <a:pt x="116767" y="90270"/>
                    <a:pt x="126991" y="101123"/>
                    <a:pt x="126991" y="113891"/>
                  </a:cubicBezTo>
                  <a:cubicBezTo>
                    <a:pt x="126991" y="113891"/>
                    <a:pt x="126991" y="113891"/>
                    <a:pt x="126991" y="113891"/>
                  </a:cubicBezTo>
                  <a:cubicBezTo>
                    <a:pt x="126991" y="127297"/>
                    <a:pt x="116767" y="138150"/>
                    <a:pt x="103349" y="138150"/>
                  </a:cubicBezTo>
                  <a:close/>
                </a:path>
              </a:pathLst>
            </a:custGeom>
            <a:solidFill>
              <a:srgbClr val="007680"/>
            </a:solidFill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4">
            <a:extLst>
              <a:ext uri="{FF2B5EF4-FFF2-40B4-BE49-F238E27FC236}">
                <a16:creationId xmlns:a16="http://schemas.microsoft.com/office/drawing/2014/main" id="{08E2AACA-0A88-4F3E-9722-27026286CE33}"/>
              </a:ext>
            </a:extLst>
          </p:cNvPr>
          <p:cNvGrpSpPr>
            <a:grpSpLocks noChangeAspect="1"/>
          </p:cNvGrpSpPr>
          <p:nvPr/>
        </p:nvGrpSpPr>
        <p:grpSpPr>
          <a:xfrm>
            <a:off x="889878" y="3374568"/>
            <a:ext cx="785678" cy="786330"/>
            <a:chOff x="467104" y="1885990"/>
            <a:chExt cx="362309" cy="362610"/>
          </a:xfrm>
          <a:solidFill>
            <a:srgbClr val="046A38"/>
          </a:solidFill>
        </p:grpSpPr>
        <p:sp>
          <p:nvSpPr>
            <p:cNvPr id="26" name="Graphic 4">
              <a:extLst>
                <a:ext uri="{FF2B5EF4-FFF2-40B4-BE49-F238E27FC236}">
                  <a16:creationId xmlns:a16="http://schemas.microsoft.com/office/drawing/2014/main" id="{7C374AFE-D334-4AC1-8C13-D223FD00FB68}"/>
                </a:ext>
              </a:extLst>
            </p:cNvPr>
            <p:cNvSpPr/>
            <p:nvPr/>
          </p:nvSpPr>
          <p:spPr>
            <a:xfrm>
              <a:off x="467104" y="1885990"/>
              <a:ext cx="362309" cy="362610"/>
            </a:xfrm>
            <a:custGeom>
              <a:avLst/>
              <a:gdLst>
                <a:gd name="connsiteX0" fmla="*/ 181474 w 362309"/>
                <a:gd name="connsiteY0" fmla="*/ 0 h 362610"/>
                <a:gd name="connsiteX1" fmla="*/ 0 w 362309"/>
                <a:gd name="connsiteY1" fmla="*/ 181305 h 362610"/>
                <a:gd name="connsiteX2" fmla="*/ 181474 w 362309"/>
                <a:gd name="connsiteY2" fmla="*/ 362610 h 362610"/>
                <a:gd name="connsiteX3" fmla="*/ 362309 w 362309"/>
                <a:gd name="connsiteY3" fmla="*/ 181305 h 362610"/>
                <a:gd name="connsiteX4" fmla="*/ 181474 w 362309"/>
                <a:gd name="connsiteY4" fmla="*/ 0 h 362610"/>
                <a:gd name="connsiteX5" fmla="*/ 181474 w 362309"/>
                <a:gd name="connsiteY5" fmla="*/ 0 h 362610"/>
                <a:gd name="connsiteX6" fmla="*/ 181474 w 362309"/>
                <a:gd name="connsiteY6" fmla="*/ 348565 h 362610"/>
                <a:gd name="connsiteX7" fmla="*/ 13419 w 362309"/>
                <a:gd name="connsiteY7" fmla="*/ 180028 h 362610"/>
                <a:gd name="connsiteX8" fmla="*/ 181474 w 362309"/>
                <a:gd name="connsiteY8" fmla="*/ 11491 h 362610"/>
                <a:gd name="connsiteX9" fmla="*/ 349530 w 362309"/>
                <a:gd name="connsiteY9" fmla="*/ 180028 h 362610"/>
                <a:gd name="connsiteX10" fmla="*/ 349530 w 362309"/>
                <a:gd name="connsiteY10" fmla="*/ 180028 h 362610"/>
                <a:gd name="connsiteX11" fmla="*/ 181474 w 362309"/>
                <a:gd name="connsiteY11" fmla="*/ 348565 h 3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309" h="362610">
                  <a:moveTo>
                    <a:pt x="181474" y="0"/>
                  </a:moveTo>
                  <a:cubicBezTo>
                    <a:pt x="81152" y="0"/>
                    <a:pt x="0" y="81077"/>
                    <a:pt x="0" y="181305"/>
                  </a:cubicBezTo>
                  <a:cubicBezTo>
                    <a:pt x="0" y="281534"/>
                    <a:pt x="81152" y="362610"/>
                    <a:pt x="181474" y="362610"/>
                  </a:cubicBezTo>
                  <a:cubicBezTo>
                    <a:pt x="281796" y="362610"/>
                    <a:pt x="362309" y="281534"/>
                    <a:pt x="362309" y="181305"/>
                  </a:cubicBezTo>
                  <a:cubicBezTo>
                    <a:pt x="362309" y="80438"/>
                    <a:pt x="281796" y="0"/>
                    <a:pt x="181474" y="0"/>
                  </a:cubicBezTo>
                  <a:cubicBezTo>
                    <a:pt x="181474" y="0"/>
                    <a:pt x="181474" y="0"/>
                    <a:pt x="181474" y="0"/>
                  </a:cubicBezTo>
                  <a:close/>
                  <a:moveTo>
                    <a:pt x="181474" y="348565"/>
                  </a:moveTo>
                  <a:cubicBezTo>
                    <a:pt x="88181" y="348565"/>
                    <a:pt x="13419" y="273235"/>
                    <a:pt x="13419" y="180028"/>
                  </a:cubicBezTo>
                  <a:cubicBezTo>
                    <a:pt x="13419" y="86822"/>
                    <a:pt x="88820" y="11491"/>
                    <a:pt x="181474" y="11491"/>
                  </a:cubicBezTo>
                  <a:cubicBezTo>
                    <a:pt x="274128" y="11491"/>
                    <a:pt x="349530" y="86822"/>
                    <a:pt x="349530" y="180028"/>
                  </a:cubicBezTo>
                  <a:cubicBezTo>
                    <a:pt x="349530" y="180028"/>
                    <a:pt x="349530" y="180028"/>
                    <a:pt x="349530" y="180028"/>
                  </a:cubicBezTo>
                  <a:cubicBezTo>
                    <a:pt x="349530" y="273235"/>
                    <a:pt x="274128" y="348565"/>
                    <a:pt x="181474" y="348565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Graphic 4">
              <a:extLst>
                <a:ext uri="{FF2B5EF4-FFF2-40B4-BE49-F238E27FC236}">
                  <a16:creationId xmlns:a16="http://schemas.microsoft.com/office/drawing/2014/main" id="{3A2783FF-B985-45B5-ACD5-BCB88AD82846}"/>
                </a:ext>
              </a:extLst>
            </p:cNvPr>
            <p:cNvSpPr/>
            <p:nvPr/>
          </p:nvSpPr>
          <p:spPr>
            <a:xfrm>
              <a:off x="610877" y="1951107"/>
              <a:ext cx="75401" cy="231100"/>
            </a:xfrm>
            <a:custGeom>
              <a:avLst/>
              <a:gdLst>
                <a:gd name="connsiteX0" fmla="*/ 67094 w 75401"/>
                <a:gd name="connsiteY0" fmla="*/ 7661 h 231100"/>
                <a:gd name="connsiteX1" fmla="*/ 62621 w 75401"/>
                <a:gd name="connsiteY1" fmla="*/ 0 h 231100"/>
                <a:gd name="connsiteX2" fmla="*/ 60704 w 75401"/>
                <a:gd name="connsiteY2" fmla="*/ 0 h 231100"/>
                <a:gd name="connsiteX3" fmla="*/ 14058 w 75401"/>
                <a:gd name="connsiteY3" fmla="*/ 0 h 231100"/>
                <a:gd name="connsiteX4" fmla="*/ 8946 w 75401"/>
                <a:gd name="connsiteY4" fmla="*/ 2554 h 231100"/>
                <a:gd name="connsiteX5" fmla="*/ 7668 w 75401"/>
                <a:gd name="connsiteY5" fmla="*/ 8299 h 231100"/>
                <a:gd name="connsiteX6" fmla="*/ 15336 w 75401"/>
                <a:gd name="connsiteY6" fmla="*/ 38304 h 231100"/>
                <a:gd name="connsiteX7" fmla="*/ 0 w 75401"/>
                <a:gd name="connsiteY7" fmla="*/ 185135 h 231100"/>
                <a:gd name="connsiteX8" fmla="*/ 1278 w 75401"/>
                <a:gd name="connsiteY8" fmla="*/ 189604 h 231100"/>
                <a:gd name="connsiteX9" fmla="*/ 32589 w 75401"/>
                <a:gd name="connsiteY9" fmla="*/ 228546 h 231100"/>
                <a:gd name="connsiteX10" fmla="*/ 37701 w 75401"/>
                <a:gd name="connsiteY10" fmla="*/ 231100 h 231100"/>
                <a:gd name="connsiteX11" fmla="*/ 42813 w 75401"/>
                <a:gd name="connsiteY11" fmla="*/ 228546 h 231100"/>
                <a:gd name="connsiteX12" fmla="*/ 74123 w 75401"/>
                <a:gd name="connsiteY12" fmla="*/ 189604 h 231100"/>
                <a:gd name="connsiteX13" fmla="*/ 75401 w 75401"/>
                <a:gd name="connsiteY13" fmla="*/ 185135 h 231100"/>
                <a:gd name="connsiteX14" fmla="*/ 60704 w 75401"/>
                <a:gd name="connsiteY14" fmla="*/ 38304 h 231100"/>
                <a:gd name="connsiteX15" fmla="*/ 67094 w 75401"/>
                <a:gd name="connsiteY15" fmla="*/ 7661 h 231100"/>
                <a:gd name="connsiteX16" fmla="*/ 53036 w 75401"/>
                <a:gd name="connsiteY16" fmla="*/ 12768 h 231100"/>
                <a:gd name="connsiteX17" fmla="*/ 48564 w 75401"/>
                <a:gd name="connsiteY17" fmla="*/ 31281 h 231100"/>
                <a:gd name="connsiteX18" fmla="*/ 27477 w 75401"/>
                <a:gd name="connsiteY18" fmla="*/ 31281 h 231100"/>
                <a:gd name="connsiteX19" fmla="*/ 23004 w 75401"/>
                <a:gd name="connsiteY19" fmla="*/ 12768 h 231100"/>
                <a:gd name="connsiteX20" fmla="*/ 53036 w 75401"/>
                <a:gd name="connsiteY20" fmla="*/ 12768 h 231100"/>
                <a:gd name="connsiteX21" fmla="*/ 37701 w 75401"/>
                <a:gd name="connsiteY21" fmla="*/ 214502 h 231100"/>
                <a:gd name="connsiteX22" fmla="*/ 13419 w 75401"/>
                <a:gd name="connsiteY22" fmla="*/ 183859 h 231100"/>
                <a:gd name="connsiteX23" fmla="*/ 28755 w 75401"/>
                <a:gd name="connsiteY23" fmla="*/ 44049 h 231100"/>
                <a:gd name="connsiteX24" fmla="*/ 47925 w 75401"/>
                <a:gd name="connsiteY24" fmla="*/ 44049 h 231100"/>
                <a:gd name="connsiteX25" fmla="*/ 62621 w 75401"/>
                <a:gd name="connsiteY25" fmla="*/ 183859 h 231100"/>
                <a:gd name="connsiteX26" fmla="*/ 37701 w 75401"/>
                <a:gd name="connsiteY26" fmla="*/ 214502 h 23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5401" h="231100">
                  <a:moveTo>
                    <a:pt x="67094" y="7661"/>
                  </a:moveTo>
                  <a:cubicBezTo>
                    <a:pt x="67733" y="4469"/>
                    <a:pt x="65816" y="638"/>
                    <a:pt x="62621" y="0"/>
                  </a:cubicBezTo>
                  <a:cubicBezTo>
                    <a:pt x="61982" y="0"/>
                    <a:pt x="61343" y="0"/>
                    <a:pt x="60704" y="0"/>
                  </a:cubicBezTo>
                  <a:lnTo>
                    <a:pt x="14058" y="0"/>
                  </a:lnTo>
                  <a:cubicBezTo>
                    <a:pt x="12141" y="0"/>
                    <a:pt x="10224" y="638"/>
                    <a:pt x="8946" y="2554"/>
                  </a:cubicBezTo>
                  <a:cubicBezTo>
                    <a:pt x="7668" y="3830"/>
                    <a:pt x="7029" y="6384"/>
                    <a:pt x="7668" y="8299"/>
                  </a:cubicBezTo>
                  <a:lnTo>
                    <a:pt x="15336" y="38304"/>
                  </a:lnTo>
                  <a:lnTo>
                    <a:pt x="0" y="185135"/>
                  </a:lnTo>
                  <a:cubicBezTo>
                    <a:pt x="0" y="187051"/>
                    <a:pt x="0" y="188327"/>
                    <a:pt x="1278" y="189604"/>
                  </a:cubicBezTo>
                  <a:lnTo>
                    <a:pt x="32589" y="228546"/>
                  </a:lnTo>
                  <a:cubicBezTo>
                    <a:pt x="33867" y="229823"/>
                    <a:pt x="35784" y="231100"/>
                    <a:pt x="37701" y="231100"/>
                  </a:cubicBezTo>
                  <a:cubicBezTo>
                    <a:pt x="39618" y="231100"/>
                    <a:pt x="41535" y="230462"/>
                    <a:pt x="42813" y="228546"/>
                  </a:cubicBezTo>
                  <a:lnTo>
                    <a:pt x="74123" y="189604"/>
                  </a:lnTo>
                  <a:cubicBezTo>
                    <a:pt x="75401" y="188327"/>
                    <a:pt x="75401" y="186412"/>
                    <a:pt x="75401" y="185135"/>
                  </a:cubicBezTo>
                  <a:lnTo>
                    <a:pt x="60704" y="38304"/>
                  </a:lnTo>
                  <a:lnTo>
                    <a:pt x="67094" y="7661"/>
                  </a:lnTo>
                  <a:close/>
                  <a:moveTo>
                    <a:pt x="53036" y="12768"/>
                  </a:moveTo>
                  <a:lnTo>
                    <a:pt x="48564" y="31281"/>
                  </a:lnTo>
                  <a:lnTo>
                    <a:pt x="27477" y="31281"/>
                  </a:lnTo>
                  <a:lnTo>
                    <a:pt x="23004" y="12768"/>
                  </a:lnTo>
                  <a:lnTo>
                    <a:pt x="53036" y="12768"/>
                  </a:lnTo>
                  <a:close/>
                  <a:moveTo>
                    <a:pt x="37701" y="214502"/>
                  </a:moveTo>
                  <a:lnTo>
                    <a:pt x="13419" y="183859"/>
                  </a:lnTo>
                  <a:lnTo>
                    <a:pt x="28755" y="44049"/>
                  </a:lnTo>
                  <a:lnTo>
                    <a:pt x="47925" y="44049"/>
                  </a:lnTo>
                  <a:lnTo>
                    <a:pt x="62621" y="183859"/>
                  </a:lnTo>
                  <a:lnTo>
                    <a:pt x="37701" y="214502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1778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92DFE7-E13C-49D9-8E9D-8251748A3FC9}"/>
              </a:ext>
            </a:extLst>
          </p:cNvPr>
          <p:cNvSpPr txBox="1">
            <a:spLocks/>
          </p:cNvSpPr>
          <p:nvPr/>
        </p:nvSpPr>
        <p:spPr bwMode="gray"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sz="2400"/>
              <a:t>What is the Statcast era?</a:t>
            </a:r>
            <a:endParaRPr lang="en-US" sz="24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BBC5F81-6B72-410A-87C1-744FA873C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335636"/>
              </p:ext>
            </p:extLst>
          </p:nvPr>
        </p:nvGraphicFramePr>
        <p:xfrm>
          <a:off x="501650" y="3337154"/>
          <a:ext cx="54922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6BC2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Statcast Influences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Front Office Decision Making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Manager Decision Making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Training and Conditioning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8E1B8C23-5FBB-4B69-B5F1-5A877FA90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664375"/>
              </p:ext>
            </p:extLst>
          </p:nvPr>
        </p:nvGraphicFramePr>
        <p:xfrm>
          <a:off x="603776" y="1293336"/>
          <a:ext cx="5492224" cy="135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6BC2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Overview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Statcast = State of the art tracking technology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Installed in all 30 parks in 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2015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Industry has adapted to run off this data</a:t>
                      </a: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00" name="Picture 4" descr="MLB Bans the Shift and Adds a Pitch Clock for 2023 - The New York Times">
            <a:extLst>
              <a:ext uri="{FF2B5EF4-FFF2-40B4-BE49-F238E27FC236}">
                <a16:creationId xmlns:a16="http://schemas.microsoft.com/office/drawing/2014/main" id="{1FF12BC5-1591-41A7-B0E9-82DA41FA6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2" b="96742" l="667" r="99000">
                        <a14:foregroundMark x1="52333" y1="27068" x2="47333" y2="19048"/>
                        <a14:foregroundMark x1="47333" y1="19048" x2="35500" y2="9524"/>
                        <a14:foregroundMark x1="35500" y1="9524" x2="88167" y2="19048"/>
                        <a14:foregroundMark x1="88167" y1="19048" x2="99667" y2="27820"/>
                        <a14:foregroundMark x1="99667" y1="27820" x2="97333" y2="59398"/>
                        <a14:foregroundMark x1="97333" y1="59398" x2="89000" y2="88471"/>
                        <a14:foregroundMark x1="89000" y1="88471" x2="82333" y2="96241"/>
                        <a14:foregroundMark x1="82333" y1="96241" x2="21772" y2="67449"/>
                        <a14:foregroundMark x1="10500" y1="5263" x2="86000" y2="28822"/>
                        <a14:foregroundMark x1="86000" y1="28822" x2="89167" y2="60401"/>
                        <a14:foregroundMark x1="89167" y1="60401" x2="84167" y2="48622"/>
                        <a14:foregroundMark x1="84167" y1="48622" x2="81000" y2="69424"/>
                        <a14:foregroundMark x1="81000" y1="69424" x2="91000" y2="51128"/>
                        <a14:foregroundMark x1="91000" y1="51128" x2="87167" y2="57895"/>
                        <a14:foregroundMark x1="86667" y1="31830" x2="92500" y2="41855"/>
                        <a14:foregroundMark x1="93667" y1="34085" x2="98833" y2="73183"/>
                        <a14:foregroundMark x1="69667" y1="70175" x2="86000" y2="87218"/>
                        <a14:foregroundMark x1="90167" y1="77444" x2="99000" y2="97243"/>
                        <a14:foregroundMark x1="22667" y1="6767" x2="42333" y2="8271"/>
                        <a14:foregroundMark x1="56667" y1="12281" x2="76167" y2="10526"/>
                        <a14:foregroundMark x1="76167" y1="10526" x2="91333" y2="22306"/>
                        <a14:foregroundMark x1="82000" y1="12531" x2="55833" y2="12531"/>
                        <a14:foregroundMark x1="69333" y1="7519" x2="78167" y2="10276"/>
                        <a14:foregroundMark x1="70667" y1="7519" x2="55000" y2="11529"/>
                        <a14:foregroundMark x1="65667" y1="6767" x2="13667" y2="3509"/>
                        <a14:foregroundMark x1="13667" y1="3509" x2="34333" y2="752"/>
                        <a14:foregroundMark x1="34333" y1="752" x2="72167" y2="1003"/>
                        <a14:foregroundMark x1="65833" y1="73183" x2="79000" y2="83709"/>
                        <a14:foregroundMark x1="14333" y1="21053" x2="19500" y2="65915"/>
                        <a14:foregroundMark x1="14667" y1="46366" x2="20000" y2="84211"/>
                        <a14:foregroundMark x1="14167" y1="45614" x2="11167" y2="11028"/>
                        <a14:foregroundMark x1="78167" y1="4511" x2="89000" y2="11779"/>
                        <a14:foregroundMark x1="38833" y1="93734" x2="69500" y2="96491"/>
                        <a14:backgroundMark x1="14653" y1="77113" x2="3667" y2="57895"/>
                        <a14:backgroundMark x1="20000" y1="86466" x2="18907" y2="84554"/>
                        <a14:backgroundMark x1="3667" y1="57895" x2="11667" y2="92481"/>
                        <a14:backgroundMark x1="11667" y1="92481" x2="15000" y2="98747"/>
                        <a14:backgroundMark x1="5833" y1="61404" x2="1833" y2="38847"/>
                        <a14:backgroundMark x1="1833" y1="14536" x2="5667" y2="50376"/>
                        <a14:backgroundMark x1="5333" y1="31328" x2="11878" y2="57419"/>
                        <a14:backgroundMark x1="10571" y1="22023" x2="9500" y2="1003"/>
                        <a14:backgroundMark x1="11856" y1="47249" x2="10920" y2="28880"/>
                        <a14:backgroundMark x1="20423" y1="84078" x2="21833" y2="91729"/>
                        <a14:backgroundMark x1="11167" y1="33835" x2="12030" y2="38518"/>
                        <a14:backgroundMark x1="21833" y1="91729" x2="21833" y2="91729"/>
                        <a14:backgroundMark x1="4667" y1="51128" x2="13167" y2="74937"/>
                        <a14:backgroundMark x1="7000" y1="50125" x2="4833" y2="59398"/>
                        <a14:backgroundMark x1="5833" y1="48120" x2="6333" y2="521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778" y="2095615"/>
            <a:ext cx="7034042" cy="4677638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4487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376289E-65BF-4CFF-8024-2FC9CE0D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0" cy="334099"/>
          </a:xfrm>
        </p:spPr>
        <p:txBody>
          <a:bodyPr/>
          <a:lstStyle/>
          <a:p>
            <a:r>
              <a:rPr lang="en-US" sz="2400" dirty="0"/>
              <a:t>How does can we translate predicting MLB player performance to business insights? 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372205EF-8B2D-4F62-A50B-241F6E2B6D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7659118"/>
              </p:ext>
            </p:extLst>
          </p:nvPr>
        </p:nvGraphicFramePr>
        <p:xfrm>
          <a:off x="4313167" y="2761620"/>
          <a:ext cx="3512024" cy="264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7B650F1C-88BC-42D5-A848-37030D26366E}"/>
              </a:ext>
            </a:extLst>
          </p:cNvPr>
          <p:cNvGrpSpPr>
            <a:grpSpLocks noChangeAspect="1"/>
          </p:cNvGrpSpPr>
          <p:nvPr/>
        </p:nvGrpSpPr>
        <p:grpSpPr>
          <a:xfrm rot="18900000">
            <a:off x="5657699" y="2354061"/>
            <a:ext cx="822960" cy="822960"/>
            <a:chOff x="7606853" y="246063"/>
            <a:chExt cx="896937" cy="896937"/>
          </a:xfrm>
          <a:solidFill>
            <a:srgbClr val="046A38"/>
          </a:solidFill>
        </p:grpSpPr>
        <p:sp>
          <p:nvSpPr>
            <p:cNvPr id="32" name="Teardrop 31">
              <a:extLst>
                <a:ext uri="{FF2B5EF4-FFF2-40B4-BE49-F238E27FC236}">
                  <a16:creationId xmlns:a16="http://schemas.microsoft.com/office/drawing/2014/main" id="{A8FC65D5-C15D-492D-B68E-C88E1DB868AA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F52D849-0922-40EB-A8D7-A8AB820FE2B4}"/>
                </a:ext>
              </a:extLst>
            </p:cNvPr>
            <p:cNvSpPr/>
            <p:nvPr/>
          </p:nvSpPr>
          <p:spPr>
            <a:xfrm>
              <a:off x="7647296" y="280457"/>
              <a:ext cx="822602" cy="822602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4" name="Teardrop 33">
            <a:extLst>
              <a:ext uri="{FF2B5EF4-FFF2-40B4-BE49-F238E27FC236}">
                <a16:creationId xmlns:a16="http://schemas.microsoft.com/office/drawing/2014/main" id="{EE184343-78DC-4DB3-A127-A5586AA104F4}"/>
              </a:ext>
            </a:extLst>
          </p:cNvPr>
          <p:cNvSpPr/>
          <p:nvPr/>
        </p:nvSpPr>
        <p:spPr>
          <a:xfrm rot="11700000">
            <a:off x="4571820" y="4320021"/>
            <a:ext cx="822960" cy="822960"/>
          </a:xfrm>
          <a:prstGeom prst="teardrop">
            <a:avLst/>
          </a:prstGeom>
          <a:solidFill>
            <a:srgbClr val="0D8390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123AD-6062-4809-AD30-C8624BF1E1DC}"/>
              </a:ext>
            </a:extLst>
          </p:cNvPr>
          <p:cNvSpPr/>
          <p:nvPr/>
        </p:nvSpPr>
        <p:spPr>
          <a:xfrm rot="11700000">
            <a:off x="4602364" y="4355803"/>
            <a:ext cx="754756" cy="754756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rgbClr val="007CB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835B9FA-E16A-4F2D-B57D-E74662BFDACD}"/>
              </a:ext>
            </a:extLst>
          </p:cNvPr>
          <p:cNvGrpSpPr>
            <a:grpSpLocks noChangeAspect="1"/>
          </p:cNvGrpSpPr>
          <p:nvPr/>
        </p:nvGrpSpPr>
        <p:grpSpPr>
          <a:xfrm rot="4776862">
            <a:off x="6703548" y="4372413"/>
            <a:ext cx="822960" cy="822960"/>
            <a:chOff x="7606853" y="246063"/>
            <a:chExt cx="896937" cy="896937"/>
          </a:xfrm>
          <a:solidFill>
            <a:srgbClr val="43B02A"/>
          </a:solidFill>
        </p:grpSpPr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B0D5723C-0D9F-4433-9042-F3E1945D9B67}"/>
                </a:ext>
              </a:extLst>
            </p:cNvPr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89213A0-34A8-4256-BC95-CC44097108F0}"/>
                </a:ext>
              </a:extLst>
            </p:cNvPr>
            <p:cNvSpPr/>
            <p:nvPr/>
          </p:nvSpPr>
          <p:spPr>
            <a:xfrm>
              <a:off x="7647293" y="280458"/>
              <a:ext cx="822602" cy="822602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000" kern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9" name="Rounded Rectangle 121">
            <a:extLst>
              <a:ext uri="{FF2B5EF4-FFF2-40B4-BE49-F238E27FC236}">
                <a16:creationId xmlns:a16="http://schemas.microsoft.com/office/drawing/2014/main" id="{F86547D7-DFD8-4982-8250-21A4548AE396}"/>
              </a:ext>
            </a:extLst>
          </p:cNvPr>
          <p:cNvSpPr/>
          <p:nvPr/>
        </p:nvSpPr>
        <p:spPr>
          <a:xfrm>
            <a:off x="4479342" y="1103087"/>
            <a:ext cx="3362325" cy="1097280"/>
          </a:xfrm>
          <a:prstGeom prst="roundRect">
            <a:avLst>
              <a:gd name="adj" fmla="val 10178"/>
            </a:avLst>
          </a:prstGeom>
          <a:solidFill>
            <a:srgbClr val="046A3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Team Management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Decisions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ounded Rectangle 122">
            <a:extLst>
              <a:ext uri="{FF2B5EF4-FFF2-40B4-BE49-F238E27FC236}">
                <a16:creationId xmlns:a16="http://schemas.microsoft.com/office/drawing/2014/main" id="{6D9E577C-F804-4CAF-BEFA-DD4BA2E21E3F}"/>
              </a:ext>
            </a:extLst>
          </p:cNvPr>
          <p:cNvSpPr/>
          <p:nvPr/>
        </p:nvSpPr>
        <p:spPr>
          <a:xfrm>
            <a:off x="1915327" y="4473270"/>
            <a:ext cx="2571539" cy="1371600"/>
          </a:xfrm>
          <a:prstGeom prst="roundRect">
            <a:avLst>
              <a:gd name="adj" fmla="val 10178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Sports Betting odds Calculations</a:t>
            </a:r>
          </a:p>
        </p:txBody>
      </p:sp>
      <p:sp>
        <p:nvSpPr>
          <p:cNvPr id="41" name="Rounded Rectangle 123">
            <a:extLst>
              <a:ext uri="{FF2B5EF4-FFF2-40B4-BE49-F238E27FC236}">
                <a16:creationId xmlns:a16="http://schemas.microsoft.com/office/drawing/2014/main" id="{8940F0D6-F502-484C-A417-5AAA56F7B530}"/>
              </a:ext>
            </a:extLst>
          </p:cNvPr>
          <p:cNvSpPr/>
          <p:nvPr/>
        </p:nvSpPr>
        <p:spPr>
          <a:xfrm>
            <a:off x="7586327" y="4473270"/>
            <a:ext cx="2650674" cy="1371600"/>
          </a:xfrm>
          <a:prstGeom prst="roundRect">
            <a:avLst>
              <a:gd name="adj" fmla="val 10178"/>
            </a:avLst>
          </a:prstGeom>
          <a:solidFill>
            <a:srgbClr val="43B02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Cross–Industry Applications of Concepts</a:t>
            </a:r>
          </a:p>
        </p:txBody>
      </p:sp>
      <p:grpSp>
        <p:nvGrpSpPr>
          <p:cNvPr id="42" name="Graphic 4">
            <a:extLst>
              <a:ext uri="{FF2B5EF4-FFF2-40B4-BE49-F238E27FC236}">
                <a16:creationId xmlns:a16="http://schemas.microsoft.com/office/drawing/2014/main" id="{3BAD9A42-DC87-45BD-BE90-F4AF7DE8B121}"/>
              </a:ext>
            </a:extLst>
          </p:cNvPr>
          <p:cNvGrpSpPr>
            <a:grpSpLocks noChangeAspect="1"/>
          </p:cNvGrpSpPr>
          <p:nvPr/>
        </p:nvGrpSpPr>
        <p:grpSpPr>
          <a:xfrm>
            <a:off x="6852326" y="4521624"/>
            <a:ext cx="549151" cy="548640"/>
            <a:chOff x="5708769" y="918179"/>
            <a:chExt cx="361670" cy="361333"/>
          </a:xfrm>
          <a:solidFill>
            <a:schemeClr val="bg1"/>
          </a:solidFill>
        </p:grpSpPr>
        <p:sp>
          <p:nvSpPr>
            <p:cNvPr id="43" name="Graphic 4">
              <a:extLst>
                <a:ext uri="{FF2B5EF4-FFF2-40B4-BE49-F238E27FC236}">
                  <a16:creationId xmlns:a16="http://schemas.microsoft.com/office/drawing/2014/main" id="{35114B6D-567D-4291-88A3-C3786A5E2CF5}"/>
                </a:ext>
              </a:extLst>
            </p:cNvPr>
            <p:cNvSpPr/>
            <p:nvPr/>
          </p:nvSpPr>
          <p:spPr>
            <a:xfrm>
              <a:off x="5708769" y="918179"/>
              <a:ext cx="361670" cy="361333"/>
            </a:xfrm>
            <a:custGeom>
              <a:avLst/>
              <a:gdLst>
                <a:gd name="connsiteX0" fmla="*/ 180835 w 361670"/>
                <a:gd name="connsiteY0" fmla="*/ 0 h 361333"/>
                <a:gd name="connsiteX1" fmla="*/ 0 w 361670"/>
                <a:gd name="connsiteY1" fmla="*/ 180667 h 361333"/>
                <a:gd name="connsiteX2" fmla="*/ 180835 w 361670"/>
                <a:gd name="connsiteY2" fmla="*/ 361333 h 361333"/>
                <a:gd name="connsiteX3" fmla="*/ 361670 w 361670"/>
                <a:gd name="connsiteY3" fmla="*/ 180667 h 361333"/>
                <a:gd name="connsiteX4" fmla="*/ 180835 w 361670"/>
                <a:gd name="connsiteY4" fmla="*/ 0 h 361333"/>
                <a:gd name="connsiteX5" fmla="*/ 180835 w 361670"/>
                <a:gd name="connsiteY5" fmla="*/ 349204 h 361333"/>
                <a:gd name="connsiteX6" fmla="*/ 12780 w 361670"/>
                <a:gd name="connsiteY6" fmla="*/ 181305 h 361333"/>
                <a:gd name="connsiteX7" fmla="*/ 180835 w 361670"/>
                <a:gd name="connsiteY7" fmla="*/ 13406 h 361333"/>
                <a:gd name="connsiteX8" fmla="*/ 348890 w 361670"/>
                <a:gd name="connsiteY8" fmla="*/ 180667 h 361333"/>
                <a:gd name="connsiteX9" fmla="*/ 180835 w 361670"/>
                <a:gd name="connsiteY9" fmla="*/ 349204 h 3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1670" h="361333">
                  <a:moveTo>
                    <a:pt x="180835" y="0"/>
                  </a:moveTo>
                  <a:cubicBezTo>
                    <a:pt x="80513" y="0"/>
                    <a:pt x="0" y="81077"/>
                    <a:pt x="0" y="180667"/>
                  </a:cubicBezTo>
                  <a:cubicBezTo>
                    <a:pt x="0" y="280257"/>
                    <a:pt x="81152" y="361333"/>
                    <a:pt x="180835" y="361333"/>
                  </a:cubicBezTo>
                  <a:cubicBezTo>
                    <a:pt x="280518" y="361333"/>
                    <a:pt x="361670" y="280257"/>
                    <a:pt x="361670" y="180667"/>
                  </a:cubicBezTo>
                  <a:cubicBezTo>
                    <a:pt x="361670" y="81077"/>
                    <a:pt x="281157" y="0"/>
                    <a:pt x="180835" y="0"/>
                  </a:cubicBezTo>
                  <a:close/>
                  <a:moveTo>
                    <a:pt x="180835" y="349204"/>
                  </a:moveTo>
                  <a:cubicBezTo>
                    <a:pt x="88181" y="349204"/>
                    <a:pt x="12780" y="273873"/>
                    <a:pt x="12780" y="181305"/>
                  </a:cubicBezTo>
                  <a:cubicBezTo>
                    <a:pt x="12780" y="88737"/>
                    <a:pt x="88181" y="13406"/>
                    <a:pt x="180835" y="13406"/>
                  </a:cubicBezTo>
                  <a:cubicBezTo>
                    <a:pt x="273489" y="13406"/>
                    <a:pt x="348890" y="88099"/>
                    <a:pt x="348890" y="180667"/>
                  </a:cubicBezTo>
                  <a:cubicBezTo>
                    <a:pt x="348890" y="273234"/>
                    <a:pt x="273489" y="349204"/>
                    <a:pt x="180835" y="349204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Graphic 4">
              <a:extLst>
                <a:ext uri="{FF2B5EF4-FFF2-40B4-BE49-F238E27FC236}">
                  <a16:creationId xmlns:a16="http://schemas.microsoft.com/office/drawing/2014/main" id="{452ADBD4-F132-4CE8-AD5C-37DE9C8E5F0B}"/>
                </a:ext>
              </a:extLst>
            </p:cNvPr>
            <p:cNvSpPr/>
            <p:nvPr/>
          </p:nvSpPr>
          <p:spPr>
            <a:xfrm>
              <a:off x="5772580" y="1001809"/>
              <a:ext cx="233409" cy="196626"/>
            </a:xfrm>
            <a:custGeom>
              <a:avLst/>
              <a:gdLst>
                <a:gd name="connsiteX0" fmla="*/ 177729 w 233409"/>
                <a:gd name="connsiteY0" fmla="*/ 1277 h 196626"/>
                <a:gd name="connsiteX1" fmla="*/ 177729 w 233409"/>
                <a:gd name="connsiteY1" fmla="*/ 1277 h 196626"/>
                <a:gd name="connsiteX2" fmla="*/ 177729 w 233409"/>
                <a:gd name="connsiteY2" fmla="*/ 1277 h 196626"/>
                <a:gd name="connsiteX3" fmla="*/ 176451 w 233409"/>
                <a:gd name="connsiteY3" fmla="*/ 638 h 196626"/>
                <a:gd name="connsiteX4" fmla="*/ 175173 w 233409"/>
                <a:gd name="connsiteY4" fmla="*/ 0 h 196626"/>
                <a:gd name="connsiteX5" fmla="*/ 173895 w 233409"/>
                <a:gd name="connsiteY5" fmla="*/ 0 h 196626"/>
                <a:gd name="connsiteX6" fmla="*/ 172617 w 233409"/>
                <a:gd name="connsiteY6" fmla="*/ 0 h 196626"/>
                <a:gd name="connsiteX7" fmla="*/ 156003 w 233409"/>
                <a:gd name="connsiteY7" fmla="*/ 0 h 196626"/>
                <a:gd name="connsiteX8" fmla="*/ 154086 w 233409"/>
                <a:gd name="connsiteY8" fmla="*/ 638 h 196626"/>
                <a:gd name="connsiteX9" fmla="*/ 152169 w 233409"/>
                <a:gd name="connsiteY9" fmla="*/ 1277 h 196626"/>
                <a:gd name="connsiteX10" fmla="*/ 152169 w 233409"/>
                <a:gd name="connsiteY10" fmla="*/ 1277 h 196626"/>
                <a:gd name="connsiteX11" fmla="*/ 151530 w 233409"/>
                <a:gd name="connsiteY11" fmla="*/ 1915 h 196626"/>
                <a:gd name="connsiteX12" fmla="*/ 116385 w 233409"/>
                <a:gd name="connsiteY12" fmla="*/ 8299 h 196626"/>
                <a:gd name="connsiteX13" fmla="*/ 81880 w 233409"/>
                <a:gd name="connsiteY13" fmla="*/ 2554 h 196626"/>
                <a:gd name="connsiteX14" fmla="*/ 77407 w 233409"/>
                <a:gd name="connsiteY14" fmla="*/ 638 h 196626"/>
                <a:gd name="connsiteX15" fmla="*/ 60793 w 233409"/>
                <a:gd name="connsiteY15" fmla="*/ 638 h 196626"/>
                <a:gd name="connsiteX16" fmla="*/ 56320 w 233409"/>
                <a:gd name="connsiteY16" fmla="*/ 2554 h 196626"/>
                <a:gd name="connsiteX17" fmla="*/ 2006 w 233409"/>
                <a:gd name="connsiteY17" fmla="*/ 57456 h 196626"/>
                <a:gd name="connsiteX18" fmla="*/ 1366 w 233409"/>
                <a:gd name="connsiteY18" fmla="*/ 65755 h 196626"/>
                <a:gd name="connsiteX19" fmla="*/ 32677 w 233409"/>
                <a:gd name="connsiteY19" fmla="*/ 105336 h 196626"/>
                <a:gd name="connsiteX20" fmla="*/ 37150 w 233409"/>
                <a:gd name="connsiteY20" fmla="*/ 107889 h 196626"/>
                <a:gd name="connsiteX21" fmla="*/ 42262 w 233409"/>
                <a:gd name="connsiteY21" fmla="*/ 105974 h 196626"/>
                <a:gd name="connsiteX22" fmla="*/ 54403 w 233409"/>
                <a:gd name="connsiteY22" fmla="*/ 93845 h 196626"/>
                <a:gd name="connsiteX23" fmla="*/ 54403 w 233409"/>
                <a:gd name="connsiteY23" fmla="*/ 190243 h 196626"/>
                <a:gd name="connsiteX24" fmla="*/ 60793 w 233409"/>
                <a:gd name="connsiteY24" fmla="*/ 196627 h 196626"/>
                <a:gd name="connsiteX25" fmla="*/ 172617 w 233409"/>
                <a:gd name="connsiteY25" fmla="*/ 196627 h 196626"/>
                <a:gd name="connsiteX26" fmla="*/ 179007 w 233409"/>
                <a:gd name="connsiteY26" fmla="*/ 190243 h 196626"/>
                <a:gd name="connsiteX27" fmla="*/ 179007 w 233409"/>
                <a:gd name="connsiteY27" fmla="*/ 93845 h 196626"/>
                <a:gd name="connsiteX28" fmla="*/ 191148 w 233409"/>
                <a:gd name="connsiteY28" fmla="*/ 105974 h 196626"/>
                <a:gd name="connsiteX29" fmla="*/ 196259 w 233409"/>
                <a:gd name="connsiteY29" fmla="*/ 107889 h 196626"/>
                <a:gd name="connsiteX30" fmla="*/ 200732 w 233409"/>
                <a:gd name="connsiteY30" fmla="*/ 105336 h 196626"/>
                <a:gd name="connsiteX31" fmla="*/ 232043 w 233409"/>
                <a:gd name="connsiteY31" fmla="*/ 65755 h 196626"/>
                <a:gd name="connsiteX32" fmla="*/ 231404 w 233409"/>
                <a:gd name="connsiteY32" fmla="*/ 57456 h 196626"/>
                <a:gd name="connsiteX33" fmla="*/ 177729 w 233409"/>
                <a:gd name="connsiteY33" fmla="*/ 1277 h 196626"/>
                <a:gd name="connsiteX34" fmla="*/ 144501 w 233409"/>
                <a:gd name="connsiteY34" fmla="*/ 17237 h 196626"/>
                <a:gd name="connsiteX35" fmla="*/ 117024 w 233409"/>
                <a:gd name="connsiteY35" fmla="*/ 38304 h 196626"/>
                <a:gd name="connsiteX36" fmla="*/ 89548 w 233409"/>
                <a:gd name="connsiteY36" fmla="*/ 17237 h 196626"/>
                <a:gd name="connsiteX37" fmla="*/ 116385 w 233409"/>
                <a:gd name="connsiteY37" fmla="*/ 19790 h 196626"/>
                <a:gd name="connsiteX38" fmla="*/ 144501 w 233409"/>
                <a:gd name="connsiteY38" fmla="*/ 17237 h 196626"/>
                <a:gd name="connsiteX39" fmla="*/ 38428 w 233409"/>
                <a:gd name="connsiteY39" fmla="*/ 90653 h 196626"/>
                <a:gd name="connsiteX40" fmla="*/ 14785 w 233409"/>
                <a:gd name="connsiteY40" fmla="*/ 61286 h 196626"/>
                <a:gd name="connsiteX41" fmla="*/ 59515 w 233409"/>
                <a:gd name="connsiteY41" fmla="*/ 16598 h 196626"/>
                <a:gd name="connsiteX42" fmla="*/ 62710 w 233409"/>
                <a:gd name="connsiteY42" fmla="*/ 45326 h 196626"/>
                <a:gd name="connsiteX43" fmla="*/ 55681 w 233409"/>
                <a:gd name="connsiteY43" fmla="*/ 72777 h 196626"/>
                <a:gd name="connsiteX44" fmla="*/ 38428 w 233409"/>
                <a:gd name="connsiteY44" fmla="*/ 90653 h 196626"/>
                <a:gd name="connsiteX45" fmla="*/ 67183 w 233409"/>
                <a:gd name="connsiteY45" fmla="*/ 181944 h 196626"/>
                <a:gd name="connsiteX46" fmla="*/ 67183 w 233409"/>
                <a:gd name="connsiteY46" fmla="*/ 79161 h 196626"/>
                <a:gd name="connsiteX47" fmla="*/ 75490 w 233409"/>
                <a:gd name="connsiteY47" fmla="*/ 45326 h 196626"/>
                <a:gd name="connsiteX48" fmla="*/ 71656 w 233409"/>
                <a:gd name="connsiteY48" fmla="*/ 12768 h 196626"/>
                <a:gd name="connsiteX49" fmla="*/ 72934 w 233409"/>
                <a:gd name="connsiteY49" fmla="*/ 12768 h 196626"/>
                <a:gd name="connsiteX50" fmla="*/ 117024 w 233409"/>
                <a:gd name="connsiteY50" fmla="*/ 51710 h 196626"/>
                <a:gd name="connsiteX51" fmla="*/ 161115 w 233409"/>
                <a:gd name="connsiteY51" fmla="*/ 12768 h 196626"/>
                <a:gd name="connsiteX52" fmla="*/ 163032 w 233409"/>
                <a:gd name="connsiteY52" fmla="*/ 12768 h 196626"/>
                <a:gd name="connsiteX53" fmla="*/ 159198 w 233409"/>
                <a:gd name="connsiteY53" fmla="*/ 45326 h 196626"/>
                <a:gd name="connsiteX54" fmla="*/ 166866 w 233409"/>
                <a:gd name="connsiteY54" fmla="*/ 79161 h 196626"/>
                <a:gd name="connsiteX55" fmla="*/ 166866 w 233409"/>
                <a:gd name="connsiteY55" fmla="*/ 181944 h 196626"/>
                <a:gd name="connsiteX56" fmla="*/ 67183 w 233409"/>
                <a:gd name="connsiteY56" fmla="*/ 181944 h 196626"/>
                <a:gd name="connsiteX57" fmla="*/ 195621 w 233409"/>
                <a:gd name="connsiteY57" fmla="*/ 90653 h 196626"/>
                <a:gd name="connsiteX58" fmla="*/ 177729 w 233409"/>
                <a:gd name="connsiteY58" fmla="*/ 72777 h 196626"/>
                <a:gd name="connsiteX59" fmla="*/ 171339 w 233409"/>
                <a:gd name="connsiteY59" fmla="*/ 45326 h 196626"/>
                <a:gd name="connsiteX60" fmla="*/ 174534 w 233409"/>
                <a:gd name="connsiteY60" fmla="*/ 17237 h 196626"/>
                <a:gd name="connsiteX61" fmla="*/ 218624 w 233409"/>
                <a:gd name="connsiteY61" fmla="*/ 61286 h 196626"/>
                <a:gd name="connsiteX62" fmla="*/ 195621 w 233409"/>
                <a:gd name="connsiteY62" fmla="*/ 90653 h 19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33409" h="196626">
                  <a:moveTo>
                    <a:pt x="177729" y="1277"/>
                  </a:moveTo>
                  <a:cubicBezTo>
                    <a:pt x="177729" y="1277"/>
                    <a:pt x="177729" y="1277"/>
                    <a:pt x="177729" y="1277"/>
                  </a:cubicBezTo>
                  <a:cubicBezTo>
                    <a:pt x="177729" y="1277"/>
                    <a:pt x="177729" y="1277"/>
                    <a:pt x="177729" y="1277"/>
                  </a:cubicBezTo>
                  <a:cubicBezTo>
                    <a:pt x="177090" y="638"/>
                    <a:pt x="177090" y="638"/>
                    <a:pt x="176451" y="638"/>
                  </a:cubicBezTo>
                  <a:cubicBezTo>
                    <a:pt x="175812" y="638"/>
                    <a:pt x="175812" y="0"/>
                    <a:pt x="175173" y="0"/>
                  </a:cubicBezTo>
                  <a:cubicBezTo>
                    <a:pt x="174534" y="0"/>
                    <a:pt x="174534" y="0"/>
                    <a:pt x="173895" y="0"/>
                  </a:cubicBezTo>
                  <a:cubicBezTo>
                    <a:pt x="173256" y="0"/>
                    <a:pt x="173256" y="0"/>
                    <a:pt x="172617" y="0"/>
                  </a:cubicBezTo>
                  <a:lnTo>
                    <a:pt x="156003" y="0"/>
                  </a:lnTo>
                  <a:cubicBezTo>
                    <a:pt x="155364" y="0"/>
                    <a:pt x="154725" y="0"/>
                    <a:pt x="154086" y="638"/>
                  </a:cubicBezTo>
                  <a:cubicBezTo>
                    <a:pt x="153447" y="638"/>
                    <a:pt x="152808" y="1277"/>
                    <a:pt x="152169" y="1277"/>
                  </a:cubicBezTo>
                  <a:cubicBezTo>
                    <a:pt x="152169" y="1277"/>
                    <a:pt x="152169" y="1277"/>
                    <a:pt x="152169" y="1277"/>
                  </a:cubicBezTo>
                  <a:cubicBezTo>
                    <a:pt x="152169" y="1277"/>
                    <a:pt x="151530" y="1277"/>
                    <a:pt x="151530" y="1915"/>
                  </a:cubicBezTo>
                  <a:cubicBezTo>
                    <a:pt x="148974" y="4469"/>
                    <a:pt x="136194" y="8299"/>
                    <a:pt x="116385" y="8299"/>
                  </a:cubicBezTo>
                  <a:cubicBezTo>
                    <a:pt x="97215" y="8299"/>
                    <a:pt x="84436" y="4469"/>
                    <a:pt x="81880" y="2554"/>
                  </a:cubicBezTo>
                  <a:cubicBezTo>
                    <a:pt x="80602" y="1277"/>
                    <a:pt x="79324" y="638"/>
                    <a:pt x="77407" y="638"/>
                  </a:cubicBezTo>
                  <a:lnTo>
                    <a:pt x="60793" y="638"/>
                  </a:lnTo>
                  <a:cubicBezTo>
                    <a:pt x="58876" y="638"/>
                    <a:pt x="57598" y="1277"/>
                    <a:pt x="56320" y="2554"/>
                  </a:cubicBezTo>
                  <a:lnTo>
                    <a:pt x="2006" y="57456"/>
                  </a:lnTo>
                  <a:cubicBezTo>
                    <a:pt x="-551" y="60009"/>
                    <a:pt x="-551" y="63201"/>
                    <a:pt x="1366" y="65755"/>
                  </a:cubicBezTo>
                  <a:lnTo>
                    <a:pt x="32677" y="105336"/>
                  </a:lnTo>
                  <a:cubicBezTo>
                    <a:pt x="33955" y="106612"/>
                    <a:pt x="35233" y="107889"/>
                    <a:pt x="37150" y="107889"/>
                  </a:cubicBezTo>
                  <a:cubicBezTo>
                    <a:pt x="39067" y="107889"/>
                    <a:pt x="40984" y="107251"/>
                    <a:pt x="42262" y="105974"/>
                  </a:cubicBezTo>
                  <a:lnTo>
                    <a:pt x="54403" y="93845"/>
                  </a:lnTo>
                  <a:lnTo>
                    <a:pt x="54403" y="190243"/>
                  </a:lnTo>
                  <a:cubicBezTo>
                    <a:pt x="54403" y="194073"/>
                    <a:pt x="56959" y="196627"/>
                    <a:pt x="60793" y="196627"/>
                  </a:cubicBezTo>
                  <a:lnTo>
                    <a:pt x="172617" y="196627"/>
                  </a:lnTo>
                  <a:cubicBezTo>
                    <a:pt x="176451" y="196627"/>
                    <a:pt x="179007" y="194073"/>
                    <a:pt x="179007" y="190243"/>
                  </a:cubicBezTo>
                  <a:lnTo>
                    <a:pt x="179007" y="93845"/>
                  </a:lnTo>
                  <a:lnTo>
                    <a:pt x="191148" y="105974"/>
                  </a:lnTo>
                  <a:cubicBezTo>
                    <a:pt x="192426" y="107251"/>
                    <a:pt x="194343" y="107889"/>
                    <a:pt x="196259" y="107889"/>
                  </a:cubicBezTo>
                  <a:cubicBezTo>
                    <a:pt x="198177" y="107889"/>
                    <a:pt x="199454" y="106612"/>
                    <a:pt x="200732" y="105336"/>
                  </a:cubicBezTo>
                  <a:lnTo>
                    <a:pt x="232043" y="65755"/>
                  </a:lnTo>
                  <a:cubicBezTo>
                    <a:pt x="233960" y="63201"/>
                    <a:pt x="233960" y="59371"/>
                    <a:pt x="231404" y="57456"/>
                  </a:cubicBezTo>
                  <a:lnTo>
                    <a:pt x="177729" y="1277"/>
                  </a:lnTo>
                  <a:close/>
                  <a:moveTo>
                    <a:pt x="144501" y="17237"/>
                  </a:moveTo>
                  <a:cubicBezTo>
                    <a:pt x="138111" y="28089"/>
                    <a:pt x="127887" y="38304"/>
                    <a:pt x="117024" y="38304"/>
                  </a:cubicBezTo>
                  <a:cubicBezTo>
                    <a:pt x="106161" y="38304"/>
                    <a:pt x="95938" y="28089"/>
                    <a:pt x="89548" y="17237"/>
                  </a:cubicBezTo>
                  <a:cubicBezTo>
                    <a:pt x="97855" y="19152"/>
                    <a:pt x="108078" y="19790"/>
                    <a:pt x="116385" y="19790"/>
                  </a:cubicBezTo>
                  <a:cubicBezTo>
                    <a:pt x="125970" y="20429"/>
                    <a:pt x="135555" y="19152"/>
                    <a:pt x="144501" y="17237"/>
                  </a:cubicBezTo>
                  <a:close/>
                  <a:moveTo>
                    <a:pt x="38428" y="90653"/>
                  </a:moveTo>
                  <a:lnTo>
                    <a:pt x="14785" y="61286"/>
                  </a:lnTo>
                  <a:lnTo>
                    <a:pt x="59515" y="16598"/>
                  </a:lnTo>
                  <a:cubicBezTo>
                    <a:pt x="61432" y="22344"/>
                    <a:pt x="62710" y="32558"/>
                    <a:pt x="62710" y="45326"/>
                  </a:cubicBezTo>
                  <a:cubicBezTo>
                    <a:pt x="62710" y="63201"/>
                    <a:pt x="58876" y="69585"/>
                    <a:pt x="55681" y="72777"/>
                  </a:cubicBezTo>
                  <a:lnTo>
                    <a:pt x="38428" y="90653"/>
                  </a:lnTo>
                  <a:close/>
                  <a:moveTo>
                    <a:pt x="67183" y="181944"/>
                  </a:moveTo>
                  <a:lnTo>
                    <a:pt x="67183" y="79161"/>
                  </a:lnTo>
                  <a:cubicBezTo>
                    <a:pt x="72934" y="71501"/>
                    <a:pt x="75490" y="61286"/>
                    <a:pt x="75490" y="45326"/>
                  </a:cubicBezTo>
                  <a:cubicBezTo>
                    <a:pt x="75490" y="34473"/>
                    <a:pt x="74212" y="21706"/>
                    <a:pt x="71656" y="12768"/>
                  </a:cubicBezTo>
                  <a:lnTo>
                    <a:pt x="72934" y="12768"/>
                  </a:lnTo>
                  <a:cubicBezTo>
                    <a:pt x="79324" y="30643"/>
                    <a:pt x="95938" y="51710"/>
                    <a:pt x="117024" y="51710"/>
                  </a:cubicBezTo>
                  <a:cubicBezTo>
                    <a:pt x="137472" y="51710"/>
                    <a:pt x="154086" y="30005"/>
                    <a:pt x="161115" y="12768"/>
                  </a:cubicBezTo>
                  <a:lnTo>
                    <a:pt x="163032" y="12768"/>
                  </a:lnTo>
                  <a:cubicBezTo>
                    <a:pt x="159837" y="22344"/>
                    <a:pt x="159198" y="34473"/>
                    <a:pt x="159198" y="45326"/>
                  </a:cubicBezTo>
                  <a:cubicBezTo>
                    <a:pt x="159198" y="61925"/>
                    <a:pt x="161754" y="72139"/>
                    <a:pt x="166866" y="79161"/>
                  </a:cubicBezTo>
                  <a:lnTo>
                    <a:pt x="166866" y="181944"/>
                  </a:lnTo>
                  <a:lnTo>
                    <a:pt x="67183" y="181944"/>
                  </a:lnTo>
                  <a:close/>
                  <a:moveTo>
                    <a:pt x="195621" y="90653"/>
                  </a:moveTo>
                  <a:lnTo>
                    <a:pt x="177729" y="72777"/>
                  </a:lnTo>
                  <a:cubicBezTo>
                    <a:pt x="175173" y="70224"/>
                    <a:pt x="171339" y="63840"/>
                    <a:pt x="171339" y="45326"/>
                  </a:cubicBezTo>
                  <a:cubicBezTo>
                    <a:pt x="171339" y="32558"/>
                    <a:pt x="172617" y="22982"/>
                    <a:pt x="174534" y="17237"/>
                  </a:cubicBezTo>
                  <a:lnTo>
                    <a:pt x="218624" y="61286"/>
                  </a:lnTo>
                  <a:lnTo>
                    <a:pt x="195621" y="90653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4">
              <a:extLst>
                <a:ext uri="{FF2B5EF4-FFF2-40B4-BE49-F238E27FC236}">
                  <a16:creationId xmlns:a16="http://schemas.microsoft.com/office/drawing/2014/main" id="{20961331-D92F-465B-91C9-B80537B33986}"/>
                </a:ext>
              </a:extLst>
            </p:cNvPr>
            <p:cNvSpPr/>
            <p:nvPr/>
          </p:nvSpPr>
          <p:spPr>
            <a:xfrm>
              <a:off x="5860850" y="1079612"/>
              <a:ext cx="14696" cy="56260"/>
            </a:xfrm>
            <a:custGeom>
              <a:avLst/>
              <a:gdLst>
                <a:gd name="connsiteX0" fmla="*/ 6390 w 14696"/>
                <a:gd name="connsiteY0" fmla="*/ 82 h 56260"/>
                <a:gd name="connsiteX1" fmla="*/ 0 w 14696"/>
                <a:gd name="connsiteY1" fmla="*/ 6466 h 56260"/>
                <a:gd name="connsiteX2" fmla="*/ 1917 w 14696"/>
                <a:gd name="connsiteY2" fmla="*/ 49877 h 56260"/>
                <a:gd name="connsiteX3" fmla="*/ 8307 w 14696"/>
                <a:gd name="connsiteY3" fmla="*/ 56261 h 56260"/>
                <a:gd name="connsiteX4" fmla="*/ 8307 w 14696"/>
                <a:gd name="connsiteY4" fmla="*/ 56261 h 56260"/>
                <a:gd name="connsiteX5" fmla="*/ 14697 w 14696"/>
                <a:gd name="connsiteY5" fmla="*/ 49877 h 56260"/>
                <a:gd name="connsiteX6" fmla="*/ 12780 w 14696"/>
                <a:gd name="connsiteY6" fmla="*/ 6466 h 56260"/>
                <a:gd name="connsiteX7" fmla="*/ 6390 w 14696"/>
                <a:gd name="connsiteY7" fmla="*/ 82 h 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96" h="56260">
                  <a:moveTo>
                    <a:pt x="6390" y="82"/>
                  </a:moveTo>
                  <a:cubicBezTo>
                    <a:pt x="2556" y="82"/>
                    <a:pt x="0" y="3274"/>
                    <a:pt x="0" y="6466"/>
                  </a:cubicBezTo>
                  <a:lnTo>
                    <a:pt x="1917" y="49877"/>
                  </a:lnTo>
                  <a:cubicBezTo>
                    <a:pt x="1917" y="53069"/>
                    <a:pt x="5112" y="56261"/>
                    <a:pt x="8307" y="56261"/>
                  </a:cubicBezTo>
                  <a:cubicBezTo>
                    <a:pt x="8307" y="56261"/>
                    <a:pt x="8307" y="56261"/>
                    <a:pt x="8307" y="56261"/>
                  </a:cubicBezTo>
                  <a:cubicBezTo>
                    <a:pt x="12141" y="56261"/>
                    <a:pt x="14697" y="53069"/>
                    <a:pt x="14697" y="49877"/>
                  </a:cubicBezTo>
                  <a:lnTo>
                    <a:pt x="12780" y="6466"/>
                  </a:lnTo>
                  <a:cubicBezTo>
                    <a:pt x="12780" y="2635"/>
                    <a:pt x="9585" y="-557"/>
                    <a:pt x="6390" y="82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4">
              <a:extLst>
                <a:ext uri="{FF2B5EF4-FFF2-40B4-BE49-F238E27FC236}">
                  <a16:creationId xmlns:a16="http://schemas.microsoft.com/office/drawing/2014/main" id="{46C00668-8F64-433E-A9BC-7E862C1FFDAA}"/>
                </a:ext>
              </a:extLst>
            </p:cNvPr>
            <p:cNvSpPr/>
            <p:nvPr/>
          </p:nvSpPr>
          <p:spPr>
            <a:xfrm>
              <a:off x="5887048" y="1079694"/>
              <a:ext cx="38339" cy="56179"/>
            </a:xfrm>
            <a:custGeom>
              <a:avLst/>
              <a:gdLst>
                <a:gd name="connsiteX0" fmla="*/ 19170 w 38339"/>
                <a:gd name="connsiteY0" fmla="*/ 0 h 56179"/>
                <a:gd name="connsiteX1" fmla="*/ 0 w 38339"/>
                <a:gd name="connsiteY1" fmla="*/ 28089 h 56179"/>
                <a:gd name="connsiteX2" fmla="*/ 19170 w 38339"/>
                <a:gd name="connsiteY2" fmla="*/ 56179 h 56179"/>
                <a:gd name="connsiteX3" fmla="*/ 38340 w 38339"/>
                <a:gd name="connsiteY3" fmla="*/ 28089 h 56179"/>
                <a:gd name="connsiteX4" fmla="*/ 19170 w 38339"/>
                <a:gd name="connsiteY4" fmla="*/ 0 h 56179"/>
                <a:gd name="connsiteX5" fmla="*/ 19170 w 38339"/>
                <a:gd name="connsiteY5" fmla="*/ 43411 h 56179"/>
                <a:gd name="connsiteX6" fmla="*/ 12780 w 38339"/>
                <a:gd name="connsiteY6" fmla="*/ 28089 h 56179"/>
                <a:gd name="connsiteX7" fmla="*/ 19170 w 38339"/>
                <a:gd name="connsiteY7" fmla="*/ 12768 h 56179"/>
                <a:gd name="connsiteX8" fmla="*/ 25560 w 38339"/>
                <a:gd name="connsiteY8" fmla="*/ 28089 h 56179"/>
                <a:gd name="connsiteX9" fmla="*/ 19170 w 38339"/>
                <a:gd name="connsiteY9" fmla="*/ 43411 h 5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339" h="56179">
                  <a:moveTo>
                    <a:pt x="19170" y="0"/>
                  </a:moveTo>
                  <a:cubicBezTo>
                    <a:pt x="8307" y="0"/>
                    <a:pt x="0" y="12130"/>
                    <a:pt x="0" y="28089"/>
                  </a:cubicBezTo>
                  <a:cubicBezTo>
                    <a:pt x="0" y="44049"/>
                    <a:pt x="8307" y="56179"/>
                    <a:pt x="19170" y="56179"/>
                  </a:cubicBezTo>
                  <a:cubicBezTo>
                    <a:pt x="30033" y="56179"/>
                    <a:pt x="38340" y="44049"/>
                    <a:pt x="38340" y="28089"/>
                  </a:cubicBezTo>
                  <a:cubicBezTo>
                    <a:pt x="38340" y="12130"/>
                    <a:pt x="30033" y="0"/>
                    <a:pt x="19170" y="0"/>
                  </a:cubicBezTo>
                  <a:close/>
                  <a:moveTo>
                    <a:pt x="19170" y="43411"/>
                  </a:moveTo>
                  <a:cubicBezTo>
                    <a:pt x="17253" y="43411"/>
                    <a:pt x="12780" y="38304"/>
                    <a:pt x="12780" y="28089"/>
                  </a:cubicBezTo>
                  <a:cubicBezTo>
                    <a:pt x="12780" y="18514"/>
                    <a:pt x="17253" y="12768"/>
                    <a:pt x="19170" y="12768"/>
                  </a:cubicBezTo>
                  <a:cubicBezTo>
                    <a:pt x="21087" y="12768"/>
                    <a:pt x="25560" y="17875"/>
                    <a:pt x="25560" y="28089"/>
                  </a:cubicBezTo>
                  <a:cubicBezTo>
                    <a:pt x="24921" y="37665"/>
                    <a:pt x="21087" y="43411"/>
                    <a:pt x="19170" y="43411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aphic 4">
            <a:extLst>
              <a:ext uri="{FF2B5EF4-FFF2-40B4-BE49-F238E27FC236}">
                <a16:creationId xmlns:a16="http://schemas.microsoft.com/office/drawing/2014/main" id="{AE1B0DD8-838C-4E82-82B4-7210227A47CC}"/>
              </a:ext>
            </a:extLst>
          </p:cNvPr>
          <p:cNvGrpSpPr>
            <a:grpSpLocks noChangeAspect="1"/>
          </p:cNvGrpSpPr>
          <p:nvPr/>
        </p:nvGrpSpPr>
        <p:grpSpPr>
          <a:xfrm>
            <a:off x="5793705" y="2487297"/>
            <a:ext cx="548184" cy="548640"/>
            <a:chOff x="467743" y="4308712"/>
            <a:chExt cx="361670" cy="361971"/>
          </a:xfrm>
          <a:solidFill>
            <a:schemeClr val="bg1"/>
          </a:solidFill>
        </p:grpSpPr>
        <p:sp>
          <p:nvSpPr>
            <p:cNvPr id="48" name="Graphic 4">
              <a:extLst>
                <a:ext uri="{FF2B5EF4-FFF2-40B4-BE49-F238E27FC236}">
                  <a16:creationId xmlns:a16="http://schemas.microsoft.com/office/drawing/2014/main" id="{2C3EACA0-C5FB-4ADD-8992-BE87842E7223}"/>
                </a:ext>
              </a:extLst>
            </p:cNvPr>
            <p:cNvSpPr/>
            <p:nvPr/>
          </p:nvSpPr>
          <p:spPr>
            <a:xfrm>
              <a:off x="467743" y="4308712"/>
              <a:ext cx="361670" cy="361971"/>
            </a:xfrm>
            <a:custGeom>
              <a:avLst/>
              <a:gdLst>
                <a:gd name="connsiteX0" fmla="*/ 180835 w 361670"/>
                <a:gd name="connsiteY0" fmla="*/ 0 h 361971"/>
                <a:gd name="connsiteX1" fmla="*/ 0 w 361670"/>
                <a:gd name="connsiteY1" fmla="*/ 180667 h 361971"/>
                <a:gd name="connsiteX2" fmla="*/ 180835 w 361670"/>
                <a:gd name="connsiteY2" fmla="*/ 361972 h 361971"/>
                <a:gd name="connsiteX3" fmla="*/ 361670 w 361670"/>
                <a:gd name="connsiteY3" fmla="*/ 180667 h 361971"/>
                <a:gd name="connsiteX4" fmla="*/ 361670 w 361670"/>
                <a:gd name="connsiteY4" fmla="*/ 180667 h 361971"/>
                <a:gd name="connsiteX5" fmla="*/ 180835 w 361670"/>
                <a:gd name="connsiteY5" fmla="*/ 0 h 361971"/>
                <a:gd name="connsiteX6" fmla="*/ 180835 w 361670"/>
                <a:gd name="connsiteY6" fmla="*/ 0 h 361971"/>
                <a:gd name="connsiteX7" fmla="*/ 180835 w 361670"/>
                <a:gd name="connsiteY7" fmla="*/ 349204 h 361971"/>
                <a:gd name="connsiteX8" fmla="*/ 12780 w 361670"/>
                <a:gd name="connsiteY8" fmla="*/ 181305 h 361971"/>
                <a:gd name="connsiteX9" fmla="*/ 180835 w 361670"/>
                <a:gd name="connsiteY9" fmla="*/ 12768 h 361971"/>
                <a:gd name="connsiteX10" fmla="*/ 348891 w 361670"/>
                <a:gd name="connsiteY10" fmla="*/ 181305 h 361971"/>
                <a:gd name="connsiteX11" fmla="*/ 348891 w 361670"/>
                <a:gd name="connsiteY11" fmla="*/ 181305 h 361971"/>
                <a:gd name="connsiteX12" fmla="*/ 180835 w 361670"/>
                <a:gd name="connsiteY12" fmla="*/ 349204 h 361971"/>
                <a:gd name="connsiteX13" fmla="*/ 180835 w 361670"/>
                <a:gd name="connsiteY13" fmla="*/ 349204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1670" h="361971">
                  <a:moveTo>
                    <a:pt x="180835" y="0"/>
                  </a:moveTo>
                  <a:cubicBezTo>
                    <a:pt x="80513" y="0"/>
                    <a:pt x="0" y="81077"/>
                    <a:pt x="0" y="180667"/>
                  </a:cubicBezTo>
                  <a:cubicBezTo>
                    <a:pt x="0" y="280895"/>
                    <a:pt x="81152" y="361972"/>
                    <a:pt x="180835" y="361972"/>
                  </a:cubicBezTo>
                  <a:cubicBezTo>
                    <a:pt x="280518" y="361972"/>
                    <a:pt x="361670" y="280895"/>
                    <a:pt x="361670" y="180667"/>
                  </a:cubicBezTo>
                  <a:cubicBezTo>
                    <a:pt x="361670" y="180667"/>
                    <a:pt x="361670" y="180667"/>
                    <a:pt x="361670" y="180667"/>
                  </a:cubicBezTo>
                  <a:cubicBezTo>
                    <a:pt x="361670" y="81077"/>
                    <a:pt x="281157" y="0"/>
                    <a:pt x="180835" y="0"/>
                  </a:cubicBezTo>
                  <a:cubicBezTo>
                    <a:pt x="180835" y="0"/>
                    <a:pt x="180835" y="0"/>
                    <a:pt x="180835" y="0"/>
                  </a:cubicBezTo>
                  <a:close/>
                  <a:moveTo>
                    <a:pt x="180835" y="349204"/>
                  </a:moveTo>
                  <a:cubicBezTo>
                    <a:pt x="87542" y="349204"/>
                    <a:pt x="12780" y="273873"/>
                    <a:pt x="12780" y="181305"/>
                  </a:cubicBezTo>
                  <a:cubicBezTo>
                    <a:pt x="12780" y="88099"/>
                    <a:pt x="88181" y="12768"/>
                    <a:pt x="180835" y="12768"/>
                  </a:cubicBezTo>
                  <a:cubicBezTo>
                    <a:pt x="273489" y="12768"/>
                    <a:pt x="348891" y="88099"/>
                    <a:pt x="348891" y="181305"/>
                  </a:cubicBezTo>
                  <a:lnTo>
                    <a:pt x="348891" y="181305"/>
                  </a:lnTo>
                  <a:cubicBezTo>
                    <a:pt x="348891" y="273873"/>
                    <a:pt x="273489" y="349204"/>
                    <a:pt x="180835" y="349204"/>
                  </a:cubicBezTo>
                  <a:lnTo>
                    <a:pt x="180835" y="349204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4">
              <a:extLst>
                <a:ext uri="{FF2B5EF4-FFF2-40B4-BE49-F238E27FC236}">
                  <a16:creationId xmlns:a16="http://schemas.microsoft.com/office/drawing/2014/main" id="{8104026E-5E7F-447D-9CEC-5AD48E9FA7A0}"/>
                </a:ext>
              </a:extLst>
            </p:cNvPr>
            <p:cNvSpPr/>
            <p:nvPr/>
          </p:nvSpPr>
          <p:spPr>
            <a:xfrm>
              <a:off x="532281" y="4453628"/>
              <a:ext cx="136842" cy="128956"/>
            </a:xfrm>
            <a:custGeom>
              <a:avLst/>
              <a:gdLst>
                <a:gd name="connsiteX0" fmla="*/ 130994 w 136842"/>
                <a:gd name="connsiteY0" fmla="*/ 33197 h 128956"/>
                <a:gd name="connsiteX1" fmla="*/ 104156 w 136842"/>
                <a:gd name="connsiteY1" fmla="*/ 33197 h 128956"/>
                <a:gd name="connsiteX2" fmla="*/ 104156 w 136842"/>
                <a:gd name="connsiteY2" fmla="*/ 6384 h 128956"/>
                <a:gd name="connsiteX3" fmla="*/ 97766 w 136842"/>
                <a:gd name="connsiteY3" fmla="*/ 0 h 128956"/>
                <a:gd name="connsiteX4" fmla="*/ 39618 w 136842"/>
                <a:gd name="connsiteY4" fmla="*/ 0 h 128956"/>
                <a:gd name="connsiteX5" fmla="*/ 33228 w 136842"/>
                <a:gd name="connsiteY5" fmla="*/ 6384 h 128956"/>
                <a:gd name="connsiteX6" fmla="*/ 33228 w 136842"/>
                <a:gd name="connsiteY6" fmla="*/ 33197 h 128956"/>
                <a:gd name="connsiteX7" fmla="*/ 6390 w 136842"/>
                <a:gd name="connsiteY7" fmla="*/ 33197 h 128956"/>
                <a:gd name="connsiteX8" fmla="*/ 0 w 136842"/>
                <a:gd name="connsiteY8" fmla="*/ 39581 h 128956"/>
                <a:gd name="connsiteX9" fmla="*/ 0 w 136842"/>
                <a:gd name="connsiteY9" fmla="*/ 122573 h 128956"/>
                <a:gd name="connsiteX10" fmla="*/ 6390 w 136842"/>
                <a:gd name="connsiteY10" fmla="*/ 128957 h 128956"/>
                <a:gd name="connsiteX11" fmla="*/ 130355 w 136842"/>
                <a:gd name="connsiteY11" fmla="*/ 128957 h 128956"/>
                <a:gd name="connsiteX12" fmla="*/ 136745 w 136842"/>
                <a:gd name="connsiteY12" fmla="*/ 122573 h 128956"/>
                <a:gd name="connsiteX13" fmla="*/ 136745 w 136842"/>
                <a:gd name="connsiteY13" fmla="*/ 39581 h 128956"/>
                <a:gd name="connsiteX14" fmla="*/ 130994 w 136842"/>
                <a:gd name="connsiteY14" fmla="*/ 33197 h 128956"/>
                <a:gd name="connsiteX15" fmla="*/ 130994 w 136842"/>
                <a:gd name="connsiteY15" fmla="*/ 33197 h 128956"/>
                <a:gd name="connsiteX16" fmla="*/ 46008 w 136842"/>
                <a:gd name="connsiteY16" fmla="*/ 45965 h 128956"/>
                <a:gd name="connsiteX17" fmla="*/ 91376 w 136842"/>
                <a:gd name="connsiteY17" fmla="*/ 45965 h 128956"/>
                <a:gd name="connsiteX18" fmla="*/ 91376 w 136842"/>
                <a:gd name="connsiteY18" fmla="*/ 116189 h 128956"/>
                <a:gd name="connsiteX19" fmla="*/ 46008 w 136842"/>
                <a:gd name="connsiteY19" fmla="*/ 116189 h 128956"/>
                <a:gd name="connsiteX20" fmla="*/ 46008 w 136842"/>
                <a:gd name="connsiteY20" fmla="*/ 45965 h 128956"/>
                <a:gd name="connsiteX21" fmla="*/ 91376 w 136842"/>
                <a:gd name="connsiteY21" fmla="*/ 12768 h 128956"/>
                <a:gd name="connsiteX22" fmla="*/ 91376 w 136842"/>
                <a:gd name="connsiteY22" fmla="*/ 33197 h 128956"/>
                <a:gd name="connsiteX23" fmla="*/ 46008 w 136842"/>
                <a:gd name="connsiteY23" fmla="*/ 33197 h 128956"/>
                <a:gd name="connsiteX24" fmla="*/ 46008 w 136842"/>
                <a:gd name="connsiteY24" fmla="*/ 12768 h 128956"/>
                <a:gd name="connsiteX25" fmla="*/ 91376 w 136842"/>
                <a:gd name="connsiteY25" fmla="*/ 12768 h 128956"/>
                <a:gd name="connsiteX26" fmla="*/ 13419 w 136842"/>
                <a:gd name="connsiteY26" fmla="*/ 45965 h 128956"/>
                <a:gd name="connsiteX27" fmla="*/ 33867 w 136842"/>
                <a:gd name="connsiteY27" fmla="*/ 45965 h 128956"/>
                <a:gd name="connsiteX28" fmla="*/ 33867 w 136842"/>
                <a:gd name="connsiteY28" fmla="*/ 116189 h 128956"/>
                <a:gd name="connsiteX29" fmla="*/ 13419 w 136842"/>
                <a:gd name="connsiteY29" fmla="*/ 116189 h 128956"/>
                <a:gd name="connsiteX30" fmla="*/ 13419 w 136842"/>
                <a:gd name="connsiteY30" fmla="*/ 45965 h 128956"/>
                <a:gd name="connsiteX31" fmla="*/ 124604 w 136842"/>
                <a:gd name="connsiteY31" fmla="*/ 116189 h 128956"/>
                <a:gd name="connsiteX32" fmla="*/ 104156 w 136842"/>
                <a:gd name="connsiteY32" fmla="*/ 116189 h 128956"/>
                <a:gd name="connsiteX33" fmla="*/ 104156 w 136842"/>
                <a:gd name="connsiteY33" fmla="*/ 45965 h 128956"/>
                <a:gd name="connsiteX34" fmla="*/ 124604 w 136842"/>
                <a:gd name="connsiteY34" fmla="*/ 45965 h 128956"/>
                <a:gd name="connsiteX35" fmla="*/ 124604 w 136842"/>
                <a:gd name="connsiteY35" fmla="*/ 116189 h 12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36842" h="128956">
                  <a:moveTo>
                    <a:pt x="130994" y="33197"/>
                  </a:moveTo>
                  <a:lnTo>
                    <a:pt x="104156" y="33197"/>
                  </a:lnTo>
                  <a:lnTo>
                    <a:pt x="104156" y="6384"/>
                  </a:lnTo>
                  <a:cubicBezTo>
                    <a:pt x="104156" y="2554"/>
                    <a:pt x="101600" y="0"/>
                    <a:pt x="97766" y="0"/>
                  </a:cubicBezTo>
                  <a:lnTo>
                    <a:pt x="39618" y="0"/>
                  </a:lnTo>
                  <a:cubicBezTo>
                    <a:pt x="35784" y="0"/>
                    <a:pt x="33228" y="2554"/>
                    <a:pt x="33228" y="6384"/>
                  </a:cubicBezTo>
                  <a:lnTo>
                    <a:pt x="33228" y="33197"/>
                  </a:lnTo>
                  <a:lnTo>
                    <a:pt x="6390" y="33197"/>
                  </a:lnTo>
                  <a:cubicBezTo>
                    <a:pt x="2556" y="33197"/>
                    <a:pt x="0" y="35750"/>
                    <a:pt x="0" y="39581"/>
                  </a:cubicBezTo>
                  <a:lnTo>
                    <a:pt x="0" y="122573"/>
                  </a:lnTo>
                  <a:cubicBezTo>
                    <a:pt x="0" y="126403"/>
                    <a:pt x="2556" y="128957"/>
                    <a:pt x="6390" y="128957"/>
                  </a:cubicBezTo>
                  <a:lnTo>
                    <a:pt x="130355" y="128957"/>
                  </a:lnTo>
                  <a:cubicBezTo>
                    <a:pt x="134189" y="128957"/>
                    <a:pt x="136745" y="126403"/>
                    <a:pt x="136745" y="122573"/>
                  </a:cubicBezTo>
                  <a:lnTo>
                    <a:pt x="136745" y="39581"/>
                  </a:lnTo>
                  <a:cubicBezTo>
                    <a:pt x="137384" y="35750"/>
                    <a:pt x="134828" y="33197"/>
                    <a:pt x="130994" y="33197"/>
                  </a:cubicBezTo>
                  <a:cubicBezTo>
                    <a:pt x="130994" y="33197"/>
                    <a:pt x="130994" y="33197"/>
                    <a:pt x="130994" y="33197"/>
                  </a:cubicBezTo>
                  <a:close/>
                  <a:moveTo>
                    <a:pt x="46008" y="45965"/>
                  </a:moveTo>
                  <a:lnTo>
                    <a:pt x="91376" y="45965"/>
                  </a:lnTo>
                  <a:lnTo>
                    <a:pt x="91376" y="116189"/>
                  </a:lnTo>
                  <a:lnTo>
                    <a:pt x="46008" y="116189"/>
                  </a:lnTo>
                  <a:lnTo>
                    <a:pt x="46008" y="45965"/>
                  </a:lnTo>
                  <a:close/>
                  <a:moveTo>
                    <a:pt x="91376" y="12768"/>
                  </a:moveTo>
                  <a:lnTo>
                    <a:pt x="91376" y="33197"/>
                  </a:lnTo>
                  <a:lnTo>
                    <a:pt x="46008" y="33197"/>
                  </a:lnTo>
                  <a:lnTo>
                    <a:pt x="46008" y="12768"/>
                  </a:lnTo>
                  <a:lnTo>
                    <a:pt x="91376" y="12768"/>
                  </a:lnTo>
                  <a:close/>
                  <a:moveTo>
                    <a:pt x="13419" y="45965"/>
                  </a:moveTo>
                  <a:lnTo>
                    <a:pt x="33867" y="45965"/>
                  </a:lnTo>
                  <a:lnTo>
                    <a:pt x="33867" y="116189"/>
                  </a:lnTo>
                  <a:lnTo>
                    <a:pt x="13419" y="116189"/>
                  </a:lnTo>
                  <a:lnTo>
                    <a:pt x="13419" y="45965"/>
                  </a:lnTo>
                  <a:close/>
                  <a:moveTo>
                    <a:pt x="124604" y="116189"/>
                  </a:moveTo>
                  <a:lnTo>
                    <a:pt x="104156" y="116189"/>
                  </a:lnTo>
                  <a:lnTo>
                    <a:pt x="104156" y="45965"/>
                  </a:lnTo>
                  <a:lnTo>
                    <a:pt x="124604" y="45965"/>
                  </a:lnTo>
                  <a:lnTo>
                    <a:pt x="124604" y="116189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4">
              <a:extLst>
                <a:ext uri="{FF2B5EF4-FFF2-40B4-BE49-F238E27FC236}">
                  <a16:creationId xmlns:a16="http://schemas.microsoft.com/office/drawing/2014/main" id="{41FDF418-DFD8-4A59-BBD6-1937AC321A4A}"/>
                </a:ext>
              </a:extLst>
            </p:cNvPr>
            <p:cNvSpPr/>
            <p:nvPr/>
          </p:nvSpPr>
          <p:spPr>
            <a:xfrm>
              <a:off x="653690" y="4384876"/>
              <a:ext cx="123414" cy="124292"/>
            </a:xfrm>
            <a:custGeom>
              <a:avLst/>
              <a:gdLst>
                <a:gd name="connsiteX0" fmla="*/ 121409 w 123414"/>
                <a:gd name="connsiteY0" fmla="*/ 112163 h 124292"/>
                <a:gd name="connsiteX1" fmla="*/ 81791 w 123414"/>
                <a:gd name="connsiteY1" fmla="*/ 72583 h 124292"/>
                <a:gd name="connsiteX2" fmla="*/ 72845 w 123414"/>
                <a:gd name="connsiteY2" fmla="*/ 9381 h 124292"/>
                <a:gd name="connsiteX3" fmla="*/ 13419 w 123414"/>
                <a:gd name="connsiteY3" fmla="*/ 13850 h 124292"/>
                <a:gd name="connsiteX4" fmla="*/ 13419 w 123414"/>
                <a:gd name="connsiteY4" fmla="*/ 77690 h 124292"/>
                <a:gd name="connsiteX5" fmla="*/ 72845 w 123414"/>
                <a:gd name="connsiteY5" fmla="*/ 82159 h 124292"/>
                <a:gd name="connsiteX6" fmla="*/ 113102 w 123414"/>
                <a:gd name="connsiteY6" fmla="*/ 122378 h 124292"/>
                <a:gd name="connsiteX7" fmla="*/ 122048 w 123414"/>
                <a:gd name="connsiteY7" fmla="*/ 122378 h 124292"/>
                <a:gd name="connsiteX8" fmla="*/ 121409 w 123414"/>
                <a:gd name="connsiteY8" fmla="*/ 112163 h 124292"/>
                <a:gd name="connsiteX9" fmla="*/ 121409 w 123414"/>
                <a:gd name="connsiteY9" fmla="*/ 112163 h 124292"/>
                <a:gd name="connsiteX10" fmla="*/ 22365 w 123414"/>
                <a:gd name="connsiteY10" fmla="*/ 67475 h 124292"/>
                <a:gd name="connsiteX11" fmla="*/ 22365 w 123414"/>
                <a:gd name="connsiteY11" fmla="*/ 21511 h 124292"/>
                <a:gd name="connsiteX12" fmla="*/ 68372 w 123414"/>
                <a:gd name="connsiteY12" fmla="*/ 21511 h 124292"/>
                <a:gd name="connsiteX13" fmla="*/ 68372 w 123414"/>
                <a:gd name="connsiteY13" fmla="*/ 67475 h 124292"/>
                <a:gd name="connsiteX14" fmla="*/ 45369 w 123414"/>
                <a:gd name="connsiteY14" fmla="*/ 77051 h 124292"/>
                <a:gd name="connsiteX15" fmla="*/ 22365 w 123414"/>
                <a:gd name="connsiteY15" fmla="*/ 67475 h 12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414" h="124292">
                  <a:moveTo>
                    <a:pt x="121409" y="112163"/>
                  </a:moveTo>
                  <a:lnTo>
                    <a:pt x="81791" y="72583"/>
                  </a:lnTo>
                  <a:cubicBezTo>
                    <a:pt x="97127" y="52792"/>
                    <a:pt x="93293" y="24064"/>
                    <a:pt x="72845" y="9381"/>
                  </a:cubicBezTo>
                  <a:cubicBezTo>
                    <a:pt x="54953" y="-4663"/>
                    <a:pt x="29394" y="-2748"/>
                    <a:pt x="13419" y="13850"/>
                  </a:cubicBezTo>
                  <a:cubicBezTo>
                    <a:pt x="-4473" y="31725"/>
                    <a:pt x="-4473" y="60453"/>
                    <a:pt x="13419" y="77690"/>
                  </a:cubicBezTo>
                  <a:cubicBezTo>
                    <a:pt x="29394" y="93650"/>
                    <a:pt x="54314" y="95565"/>
                    <a:pt x="72845" y="82159"/>
                  </a:cubicBezTo>
                  <a:lnTo>
                    <a:pt x="113102" y="122378"/>
                  </a:lnTo>
                  <a:cubicBezTo>
                    <a:pt x="115658" y="124931"/>
                    <a:pt x="119492" y="124931"/>
                    <a:pt x="122048" y="122378"/>
                  </a:cubicBezTo>
                  <a:cubicBezTo>
                    <a:pt x="123965" y="118547"/>
                    <a:pt x="123965" y="114078"/>
                    <a:pt x="121409" y="112163"/>
                  </a:cubicBezTo>
                  <a:lnTo>
                    <a:pt x="121409" y="112163"/>
                  </a:lnTo>
                  <a:close/>
                  <a:moveTo>
                    <a:pt x="22365" y="67475"/>
                  </a:moveTo>
                  <a:cubicBezTo>
                    <a:pt x="9585" y="54707"/>
                    <a:pt x="9585" y="34279"/>
                    <a:pt x="22365" y="21511"/>
                  </a:cubicBezTo>
                  <a:cubicBezTo>
                    <a:pt x="35145" y="8743"/>
                    <a:pt x="55592" y="8743"/>
                    <a:pt x="68372" y="21511"/>
                  </a:cubicBezTo>
                  <a:cubicBezTo>
                    <a:pt x="81152" y="34279"/>
                    <a:pt x="81152" y="54707"/>
                    <a:pt x="68372" y="67475"/>
                  </a:cubicBezTo>
                  <a:cubicBezTo>
                    <a:pt x="61982" y="73221"/>
                    <a:pt x="54314" y="77051"/>
                    <a:pt x="45369" y="77051"/>
                  </a:cubicBezTo>
                  <a:cubicBezTo>
                    <a:pt x="36423" y="77051"/>
                    <a:pt x="28116" y="73859"/>
                    <a:pt x="22365" y="67475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E5888908-F5B2-4949-A7A8-B6734A5E8AB1}"/>
              </a:ext>
            </a:extLst>
          </p:cNvPr>
          <p:cNvGrpSpPr/>
          <p:nvPr/>
        </p:nvGrpSpPr>
        <p:grpSpPr>
          <a:xfrm>
            <a:off x="4703275" y="4463484"/>
            <a:ext cx="548640" cy="548640"/>
            <a:chOff x="467743" y="1893013"/>
            <a:chExt cx="361670" cy="361333"/>
          </a:xfrm>
          <a:solidFill>
            <a:schemeClr val="bg1"/>
          </a:solidFill>
        </p:grpSpPr>
        <p:sp>
          <p:nvSpPr>
            <p:cNvPr id="52" name="Graphic 4">
              <a:extLst>
                <a:ext uri="{FF2B5EF4-FFF2-40B4-BE49-F238E27FC236}">
                  <a16:creationId xmlns:a16="http://schemas.microsoft.com/office/drawing/2014/main" id="{73556E12-5F54-4F77-A6BB-2572EB15570B}"/>
                </a:ext>
              </a:extLst>
            </p:cNvPr>
            <p:cNvSpPr/>
            <p:nvPr/>
          </p:nvSpPr>
          <p:spPr>
            <a:xfrm>
              <a:off x="467743" y="1893013"/>
              <a:ext cx="361670" cy="361333"/>
            </a:xfrm>
            <a:custGeom>
              <a:avLst/>
              <a:gdLst>
                <a:gd name="connsiteX0" fmla="*/ 180835 w 361670"/>
                <a:gd name="connsiteY0" fmla="*/ 0 h 361333"/>
                <a:gd name="connsiteX1" fmla="*/ 0 w 361670"/>
                <a:gd name="connsiteY1" fmla="*/ 180667 h 361333"/>
                <a:gd name="connsiteX2" fmla="*/ 180835 w 361670"/>
                <a:gd name="connsiteY2" fmla="*/ 361333 h 361333"/>
                <a:gd name="connsiteX3" fmla="*/ 361670 w 361670"/>
                <a:gd name="connsiteY3" fmla="*/ 180667 h 361333"/>
                <a:gd name="connsiteX4" fmla="*/ 180835 w 361670"/>
                <a:gd name="connsiteY4" fmla="*/ 0 h 361333"/>
                <a:gd name="connsiteX5" fmla="*/ 180835 w 361670"/>
                <a:gd name="connsiteY5" fmla="*/ 349204 h 361333"/>
                <a:gd name="connsiteX6" fmla="*/ 12780 w 361670"/>
                <a:gd name="connsiteY6" fmla="*/ 181305 h 361333"/>
                <a:gd name="connsiteX7" fmla="*/ 180835 w 361670"/>
                <a:gd name="connsiteY7" fmla="*/ 13406 h 361333"/>
                <a:gd name="connsiteX8" fmla="*/ 348891 w 361670"/>
                <a:gd name="connsiteY8" fmla="*/ 181305 h 361333"/>
                <a:gd name="connsiteX9" fmla="*/ 180835 w 361670"/>
                <a:gd name="connsiteY9" fmla="*/ 349204 h 3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1670" h="361333">
                  <a:moveTo>
                    <a:pt x="180835" y="0"/>
                  </a:moveTo>
                  <a:cubicBezTo>
                    <a:pt x="80513" y="0"/>
                    <a:pt x="0" y="81077"/>
                    <a:pt x="0" y="180667"/>
                  </a:cubicBezTo>
                  <a:cubicBezTo>
                    <a:pt x="0" y="280257"/>
                    <a:pt x="81152" y="361333"/>
                    <a:pt x="180835" y="361333"/>
                  </a:cubicBezTo>
                  <a:cubicBezTo>
                    <a:pt x="281157" y="361333"/>
                    <a:pt x="361670" y="280257"/>
                    <a:pt x="361670" y="180667"/>
                  </a:cubicBezTo>
                  <a:cubicBezTo>
                    <a:pt x="361670" y="81077"/>
                    <a:pt x="280518" y="0"/>
                    <a:pt x="180835" y="0"/>
                  </a:cubicBezTo>
                  <a:close/>
                  <a:moveTo>
                    <a:pt x="180835" y="349204"/>
                  </a:moveTo>
                  <a:cubicBezTo>
                    <a:pt x="88181" y="349204"/>
                    <a:pt x="12780" y="273873"/>
                    <a:pt x="12780" y="181305"/>
                  </a:cubicBezTo>
                  <a:cubicBezTo>
                    <a:pt x="12780" y="88737"/>
                    <a:pt x="88181" y="13406"/>
                    <a:pt x="180835" y="13406"/>
                  </a:cubicBezTo>
                  <a:cubicBezTo>
                    <a:pt x="273489" y="13406"/>
                    <a:pt x="348891" y="88737"/>
                    <a:pt x="348891" y="181305"/>
                  </a:cubicBezTo>
                  <a:cubicBezTo>
                    <a:pt x="348891" y="273873"/>
                    <a:pt x="273489" y="349204"/>
                    <a:pt x="180835" y="349204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4">
              <a:extLst>
                <a:ext uri="{FF2B5EF4-FFF2-40B4-BE49-F238E27FC236}">
                  <a16:creationId xmlns:a16="http://schemas.microsoft.com/office/drawing/2014/main" id="{801EDC9F-5719-4453-A726-B3110815C64D}"/>
                </a:ext>
              </a:extLst>
            </p:cNvPr>
            <p:cNvSpPr/>
            <p:nvPr/>
          </p:nvSpPr>
          <p:spPr>
            <a:xfrm>
              <a:off x="538432" y="1950145"/>
              <a:ext cx="222144" cy="245468"/>
            </a:xfrm>
            <a:custGeom>
              <a:avLst/>
              <a:gdLst>
                <a:gd name="connsiteX0" fmla="*/ 220692 w 222144"/>
                <a:gd name="connsiteY0" fmla="*/ 157370 h 245468"/>
                <a:gd name="connsiteX1" fmla="*/ 220692 w 222144"/>
                <a:gd name="connsiteY1" fmla="*/ 152263 h 245468"/>
                <a:gd name="connsiteX2" fmla="*/ 190659 w 222144"/>
                <a:gd name="connsiteY2" fmla="*/ 124173 h 245468"/>
                <a:gd name="connsiteX3" fmla="*/ 181713 w 222144"/>
                <a:gd name="connsiteY3" fmla="*/ 60972 h 245468"/>
                <a:gd name="connsiteX4" fmla="*/ 103756 w 222144"/>
                <a:gd name="connsiteY4" fmla="*/ 324 h 245468"/>
                <a:gd name="connsiteX5" fmla="*/ 39217 w 222144"/>
                <a:gd name="connsiteY5" fmla="*/ 67356 h 245468"/>
                <a:gd name="connsiteX6" fmla="*/ 32827 w 222144"/>
                <a:gd name="connsiteY6" fmla="*/ 123535 h 245468"/>
                <a:gd name="connsiteX7" fmla="*/ 2156 w 222144"/>
                <a:gd name="connsiteY7" fmla="*/ 150986 h 245468"/>
                <a:gd name="connsiteX8" fmla="*/ 2795 w 222144"/>
                <a:gd name="connsiteY8" fmla="*/ 159923 h 245468"/>
                <a:gd name="connsiteX9" fmla="*/ 9824 w 222144"/>
                <a:gd name="connsiteY9" fmla="*/ 197589 h 245468"/>
                <a:gd name="connsiteX10" fmla="*/ 10463 w 222144"/>
                <a:gd name="connsiteY10" fmla="*/ 198227 h 245468"/>
                <a:gd name="connsiteX11" fmla="*/ 20048 w 222144"/>
                <a:gd name="connsiteY11" fmla="*/ 204611 h 245468"/>
                <a:gd name="connsiteX12" fmla="*/ 71806 w 222144"/>
                <a:gd name="connsiteY12" fmla="*/ 239723 h 245468"/>
                <a:gd name="connsiteX13" fmla="*/ 111424 w 222144"/>
                <a:gd name="connsiteY13" fmla="*/ 245469 h 245468"/>
                <a:gd name="connsiteX14" fmla="*/ 126759 w 222144"/>
                <a:gd name="connsiteY14" fmla="*/ 241638 h 245468"/>
                <a:gd name="connsiteX15" fmla="*/ 126759 w 222144"/>
                <a:gd name="connsiteY15" fmla="*/ 241638 h 245468"/>
                <a:gd name="connsiteX16" fmla="*/ 135705 w 222144"/>
                <a:gd name="connsiteY16" fmla="*/ 242915 h 245468"/>
                <a:gd name="connsiteX17" fmla="*/ 138900 w 222144"/>
                <a:gd name="connsiteY17" fmla="*/ 242915 h 245468"/>
                <a:gd name="connsiteX18" fmla="*/ 205356 w 222144"/>
                <a:gd name="connsiteY18" fmla="*/ 202058 h 245468"/>
                <a:gd name="connsiteX19" fmla="*/ 208551 w 222144"/>
                <a:gd name="connsiteY19" fmla="*/ 200142 h 245468"/>
                <a:gd name="connsiteX20" fmla="*/ 221331 w 222144"/>
                <a:gd name="connsiteY20" fmla="*/ 156731 h 245468"/>
                <a:gd name="connsiteX21" fmla="*/ 220692 w 222144"/>
                <a:gd name="connsiteY21" fmla="*/ 157370 h 245468"/>
                <a:gd name="connsiteX22" fmla="*/ 50080 w 222144"/>
                <a:gd name="connsiteY22" fmla="*/ 72463 h 245468"/>
                <a:gd name="connsiteX23" fmla="*/ 103756 w 222144"/>
                <a:gd name="connsiteY23" fmla="*/ 13730 h 245468"/>
                <a:gd name="connsiteX24" fmla="*/ 168933 w 222144"/>
                <a:gd name="connsiteY24" fmla="*/ 66079 h 245468"/>
                <a:gd name="connsiteX25" fmla="*/ 170211 w 222144"/>
                <a:gd name="connsiteY25" fmla="*/ 149709 h 245468"/>
                <a:gd name="connsiteX26" fmla="*/ 51997 w 222144"/>
                <a:gd name="connsiteY26" fmla="*/ 150347 h 245468"/>
                <a:gd name="connsiteX27" fmla="*/ 50080 w 222144"/>
                <a:gd name="connsiteY27" fmla="*/ 72463 h 245468"/>
                <a:gd name="connsiteX28" fmla="*/ 201522 w 222144"/>
                <a:gd name="connsiteY28" fmla="*/ 190567 h 245468"/>
                <a:gd name="connsiteX29" fmla="*/ 151680 w 222144"/>
                <a:gd name="connsiteY29" fmla="*/ 191205 h 245468"/>
                <a:gd name="connsiteX30" fmla="*/ 142734 w 222144"/>
                <a:gd name="connsiteY30" fmla="*/ 191843 h 245468"/>
                <a:gd name="connsiteX31" fmla="*/ 143373 w 222144"/>
                <a:gd name="connsiteY31" fmla="*/ 200781 h 245468"/>
                <a:gd name="connsiteX32" fmla="*/ 174684 w 222144"/>
                <a:gd name="connsiteY32" fmla="*/ 211634 h 245468"/>
                <a:gd name="connsiteX33" fmla="*/ 186186 w 222144"/>
                <a:gd name="connsiteY33" fmla="*/ 210357 h 245468"/>
                <a:gd name="connsiteX34" fmla="*/ 136344 w 222144"/>
                <a:gd name="connsiteY34" fmla="*/ 231424 h 245468"/>
                <a:gd name="connsiteX35" fmla="*/ 112063 w 222144"/>
                <a:gd name="connsiteY35" fmla="*/ 204611 h 245468"/>
                <a:gd name="connsiteX36" fmla="*/ 105034 w 222144"/>
                <a:gd name="connsiteY36" fmla="*/ 198866 h 245468"/>
                <a:gd name="connsiteX37" fmla="*/ 99283 w 222144"/>
                <a:gd name="connsiteY37" fmla="*/ 205888 h 245468"/>
                <a:gd name="connsiteX38" fmla="*/ 111424 w 222144"/>
                <a:gd name="connsiteY38" fmla="*/ 233339 h 245468"/>
                <a:gd name="connsiteX39" fmla="*/ 73084 w 222144"/>
                <a:gd name="connsiteY39" fmla="*/ 227594 h 245468"/>
                <a:gd name="connsiteX40" fmla="*/ 37939 w 222144"/>
                <a:gd name="connsiteY40" fmla="*/ 212910 h 245468"/>
                <a:gd name="connsiteX41" fmla="*/ 74362 w 222144"/>
                <a:gd name="connsiteY41" fmla="*/ 221848 h 245468"/>
                <a:gd name="connsiteX42" fmla="*/ 75640 w 222144"/>
                <a:gd name="connsiteY42" fmla="*/ 221848 h 245468"/>
                <a:gd name="connsiteX43" fmla="*/ 82030 w 222144"/>
                <a:gd name="connsiteY43" fmla="*/ 216741 h 245468"/>
                <a:gd name="connsiteX44" fmla="*/ 76918 w 222144"/>
                <a:gd name="connsiteY44" fmla="*/ 209718 h 245468"/>
                <a:gd name="connsiteX45" fmla="*/ 18770 w 222144"/>
                <a:gd name="connsiteY45" fmla="*/ 189928 h 245468"/>
                <a:gd name="connsiteX46" fmla="*/ 11741 w 222144"/>
                <a:gd name="connsiteY46" fmla="*/ 172691 h 245468"/>
                <a:gd name="connsiteX47" fmla="*/ 11741 w 222144"/>
                <a:gd name="connsiteY47" fmla="*/ 172691 h 245468"/>
                <a:gd name="connsiteX48" fmla="*/ 66694 w 222144"/>
                <a:gd name="connsiteY48" fmla="*/ 189290 h 245468"/>
                <a:gd name="connsiteX49" fmla="*/ 66694 w 222144"/>
                <a:gd name="connsiteY49" fmla="*/ 189290 h 245468"/>
                <a:gd name="connsiteX50" fmla="*/ 73084 w 222144"/>
                <a:gd name="connsiteY50" fmla="*/ 182906 h 245468"/>
                <a:gd name="connsiteX51" fmla="*/ 66694 w 222144"/>
                <a:gd name="connsiteY51" fmla="*/ 176522 h 245468"/>
                <a:gd name="connsiteX52" fmla="*/ 18770 w 222144"/>
                <a:gd name="connsiteY52" fmla="*/ 161839 h 245468"/>
                <a:gd name="connsiteX53" fmla="*/ 13658 w 222144"/>
                <a:gd name="connsiteY53" fmla="*/ 153539 h 245468"/>
                <a:gd name="connsiteX54" fmla="*/ 34105 w 222144"/>
                <a:gd name="connsiteY54" fmla="*/ 136303 h 245468"/>
                <a:gd name="connsiteX55" fmla="*/ 42412 w 222144"/>
                <a:gd name="connsiteY55" fmla="*/ 157370 h 245468"/>
                <a:gd name="connsiteX56" fmla="*/ 44329 w 222144"/>
                <a:gd name="connsiteY56" fmla="*/ 159285 h 245468"/>
                <a:gd name="connsiteX57" fmla="*/ 107590 w 222144"/>
                <a:gd name="connsiteY57" fmla="*/ 175883 h 245468"/>
                <a:gd name="connsiteX58" fmla="*/ 178518 w 222144"/>
                <a:gd name="connsiteY58" fmla="*/ 159923 h 245468"/>
                <a:gd name="connsiteX59" fmla="*/ 181713 w 222144"/>
                <a:gd name="connsiteY59" fmla="*/ 157370 h 245468"/>
                <a:gd name="connsiteX60" fmla="*/ 189381 w 222144"/>
                <a:gd name="connsiteY60" fmla="*/ 136941 h 245468"/>
                <a:gd name="connsiteX61" fmla="*/ 209190 w 222144"/>
                <a:gd name="connsiteY61" fmla="*/ 154816 h 245468"/>
                <a:gd name="connsiteX62" fmla="*/ 179157 w 222144"/>
                <a:gd name="connsiteY62" fmla="*/ 170776 h 245468"/>
                <a:gd name="connsiteX63" fmla="*/ 174684 w 222144"/>
                <a:gd name="connsiteY63" fmla="*/ 178437 h 245468"/>
                <a:gd name="connsiteX64" fmla="*/ 181074 w 222144"/>
                <a:gd name="connsiteY64" fmla="*/ 182906 h 245468"/>
                <a:gd name="connsiteX65" fmla="*/ 182991 w 222144"/>
                <a:gd name="connsiteY65" fmla="*/ 182906 h 245468"/>
                <a:gd name="connsiteX66" fmla="*/ 209829 w 222144"/>
                <a:gd name="connsiteY66" fmla="*/ 171415 h 245468"/>
                <a:gd name="connsiteX67" fmla="*/ 201522 w 222144"/>
                <a:gd name="connsiteY67" fmla="*/ 190567 h 24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2144" h="245468">
                  <a:moveTo>
                    <a:pt x="220692" y="157370"/>
                  </a:moveTo>
                  <a:cubicBezTo>
                    <a:pt x="220692" y="155455"/>
                    <a:pt x="221331" y="154178"/>
                    <a:pt x="220692" y="152263"/>
                  </a:cubicBezTo>
                  <a:cubicBezTo>
                    <a:pt x="217497" y="136303"/>
                    <a:pt x="205995" y="130557"/>
                    <a:pt x="190659" y="124173"/>
                  </a:cubicBezTo>
                  <a:cubicBezTo>
                    <a:pt x="192576" y="108213"/>
                    <a:pt x="191298" y="86507"/>
                    <a:pt x="181713" y="60972"/>
                  </a:cubicBezTo>
                  <a:cubicBezTo>
                    <a:pt x="165099" y="17561"/>
                    <a:pt x="138900" y="-2868"/>
                    <a:pt x="103756" y="324"/>
                  </a:cubicBezTo>
                  <a:cubicBezTo>
                    <a:pt x="88420" y="1601"/>
                    <a:pt x="57109" y="17561"/>
                    <a:pt x="39217" y="67356"/>
                  </a:cubicBezTo>
                  <a:cubicBezTo>
                    <a:pt x="31549" y="89061"/>
                    <a:pt x="30910" y="108213"/>
                    <a:pt x="32827" y="123535"/>
                  </a:cubicBezTo>
                  <a:cubicBezTo>
                    <a:pt x="20687" y="127365"/>
                    <a:pt x="4712" y="138218"/>
                    <a:pt x="2156" y="150986"/>
                  </a:cubicBezTo>
                  <a:cubicBezTo>
                    <a:pt x="1517" y="152901"/>
                    <a:pt x="1517" y="156093"/>
                    <a:pt x="2795" y="159923"/>
                  </a:cubicBezTo>
                  <a:cubicBezTo>
                    <a:pt x="-6151" y="177160"/>
                    <a:pt x="9185" y="196950"/>
                    <a:pt x="9824" y="197589"/>
                  </a:cubicBezTo>
                  <a:cubicBezTo>
                    <a:pt x="9824" y="197589"/>
                    <a:pt x="10463" y="198227"/>
                    <a:pt x="10463" y="198227"/>
                  </a:cubicBezTo>
                  <a:cubicBezTo>
                    <a:pt x="13019" y="200781"/>
                    <a:pt x="16214" y="202696"/>
                    <a:pt x="20048" y="204611"/>
                  </a:cubicBezTo>
                  <a:cubicBezTo>
                    <a:pt x="20687" y="212272"/>
                    <a:pt x="27715" y="229509"/>
                    <a:pt x="71806" y="239723"/>
                  </a:cubicBezTo>
                  <a:cubicBezTo>
                    <a:pt x="90976" y="244192"/>
                    <a:pt x="103117" y="245469"/>
                    <a:pt x="111424" y="245469"/>
                  </a:cubicBezTo>
                  <a:cubicBezTo>
                    <a:pt x="120370" y="245469"/>
                    <a:pt x="124843" y="243553"/>
                    <a:pt x="126759" y="241638"/>
                  </a:cubicBezTo>
                  <a:cubicBezTo>
                    <a:pt x="126759" y="241638"/>
                    <a:pt x="126759" y="241638"/>
                    <a:pt x="126759" y="241638"/>
                  </a:cubicBezTo>
                  <a:cubicBezTo>
                    <a:pt x="129315" y="242277"/>
                    <a:pt x="132510" y="242915"/>
                    <a:pt x="135705" y="242915"/>
                  </a:cubicBezTo>
                  <a:cubicBezTo>
                    <a:pt x="136983" y="242915"/>
                    <a:pt x="138261" y="242915"/>
                    <a:pt x="138900" y="242915"/>
                  </a:cubicBezTo>
                  <a:cubicBezTo>
                    <a:pt x="164460" y="240361"/>
                    <a:pt x="201522" y="224402"/>
                    <a:pt x="205356" y="202058"/>
                  </a:cubicBezTo>
                  <a:cubicBezTo>
                    <a:pt x="206634" y="201419"/>
                    <a:pt x="207273" y="200781"/>
                    <a:pt x="208551" y="200142"/>
                  </a:cubicBezTo>
                  <a:cubicBezTo>
                    <a:pt x="210468" y="198866"/>
                    <a:pt x="225803" y="189290"/>
                    <a:pt x="221331" y="156731"/>
                  </a:cubicBezTo>
                  <a:cubicBezTo>
                    <a:pt x="220692" y="158008"/>
                    <a:pt x="220692" y="158008"/>
                    <a:pt x="220692" y="157370"/>
                  </a:cubicBezTo>
                  <a:close/>
                  <a:moveTo>
                    <a:pt x="50080" y="72463"/>
                  </a:moveTo>
                  <a:cubicBezTo>
                    <a:pt x="66055" y="28413"/>
                    <a:pt x="92254" y="15007"/>
                    <a:pt x="103756" y="13730"/>
                  </a:cubicBezTo>
                  <a:cubicBezTo>
                    <a:pt x="133149" y="11177"/>
                    <a:pt x="154236" y="28413"/>
                    <a:pt x="168933" y="66079"/>
                  </a:cubicBezTo>
                  <a:cubicBezTo>
                    <a:pt x="186186" y="112043"/>
                    <a:pt x="174045" y="142048"/>
                    <a:pt x="170211" y="149709"/>
                  </a:cubicBezTo>
                  <a:cubicBezTo>
                    <a:pt x="103117" y="179075"/>
                    <a:pt x="59665" y="154816"/>
                    <a:pt x="51997" y="150347"/>
                  </a:cubicBezTo>
                  <a:cubicBezTo>
                    <a:pt x="49441" y="143963"/>
                    <a:pt x="35383" y="113959"/>
                    <a:pt x="50080" y="72463"/>
                  </a:cubicBezTo>
                  <a:close/>
                  <a:moveTo>
                    <a:pt x="201522" y="190567"/>
                  </a:moveTo>
                  <a:cubicBezTo>
                    <a:pt x="172128" y="209080"/>
                    <a:pt x="152958" y="191843"/>
                    <a:pt x="151680" y="191205"/>
                  </a:cubicBezTo>
                  <a:cubicBezTo>
                    <a:pt x="149124" y="188651"/>
                    <a:pt x="145290" y="189290"/>
                    <a:pt x="142734" y="191843"/>
                  </a:cubicBezTo>
                  <a:cubicBezTo>
                    <a:pt x="140178" y="194397"/>
                    <a:pt x="140817" y="198227"/>
                    <a:pt x="143373" y="200781"/>
                  </a:cubicBezTo>
                  <a:cubicBezTo>
                    <a:pt x="149124" y="205888"/>
                    <a:pt x="160626" y="211634"/>
                    <a:pt x="174684" y="211634"/>
                  </a:cubicBezTo>
                  <a:cubicBezTo>
                    <a:pt x="178518" y="211634"/>
                    <a:pt x="182352" y="210995"/>
                    <a:pt x="186186" y="210357"/>
                  </a:cubicBezTo>
                  <a:cubicBezTo>
                    <a:pt x="176601" y="219933"/>
                    <a:pt x="155514" y="229509"/>
                    <a:pt x="136344" y="231424"/>
                  </a:cubicBezTo>
                  <a:cubicBezTo>
                    <a:pt x="115897" y="233339"/>
                    <a:pt x="112063" y="205888"/>
                    <a:pt x="112063" y="204611"/>
                  </a:cubicBezTo>
                  <a:cubicBezTo>
                    <a:pt x="111424" y="201419"/>
                    <a:pt x="108229" y="198866"/>
                    <a:pt x="105034" y="198866"/>
                  </a:cubicBezTo>
                  <a:cubicBezTo>
                    <a:pt x="101839" y="199504"/>
                    <a:pt x="99283" y="202696"/>
                    <a:pt x="99283" y="205888"/>
                  </a:cubicBezTo>
                  <a:cubicBezTo>
                    <a:pt x="100561" y="213549"/>
                    <a:pt x="103756" y="225040"/>
                    <a:pt x="111424" y="233339"/>
                  </a:cubicBezTo>
                  <a:cubicBezTo>
                    <a:pt x="105673" y="233339"/>
                    <a:pt x="94171" y="232701"/>
                    <a:pt x="73084" y="227594"/>
                  </a:cubicBezTo>
                  <a:cubicBezTo>
                    <a:pt x="54553" y="223125"/>
                    <a:pt x="43690" y="217379"/>
                    <a:pt x="37939" y="212910"/>
                  </a:cubicBezTo>
                  <a:cubicBezTo>
                    <a:pt x="54553" y="218656"/>
                    <a:pt x="71806" y="221210"/>
                    <a:pt x="74362" y="221848"/>
                  </a:cubicBezTo>
                  <a:cubicBezTo>
                    <a:pt x="75001" y="221848"/>
                    <a:pt x="75001" y="221848"/>
                    <a:pt x="75640" y="221848"/>
                  </a:cubicBezTo>
                  <a:cubicBezTo>
                    <a:pt x="78835" y="221848"/>
                    <a:pt x="81391" y="219933"/>
                    <a:pt x="82030" y="216741"/>
                  </a:cubicBezTo>
                  <a:cubicBezTo>
                    <a:pt x="82669" y="213549"/>
                    <a:pt x="80113" y="209718"/>
                    <a:pt x="76918" y="209718"/>
                  </a:cubicBezTo>
                  <a:cubicBezTo>
                    <a:pt x="64777" y="207803"/>
                    <a:pt x="30271" y="200142"/>
                    <a:pt x="18770" y="189928"/>
                  </a:cubicBezTo>
                  <a:cubicBezTo>
                    <a:pt x="17492" y="188013"/>
                    <a:pt x="12380" y="180352"/>
                    <a:pt x="11741" y="172691"/>
                  </a:cubicBezTo>
                  <a:cubicBezTo>
                    <a:pt x="11741" y="172691"/>
                    <a:pt x="11741" y="172691"/>
                    <a:pt x="11741" y="172691"/>
                  </a:cubicBezTo>
                  <a:cubicBezTo>
                    <a:pt x="34744" y="188013"/>
                    <a:pt x="65416" y="189290"/>
                    <a:pt x="66694" y="189290"/>
                  </a:cubicBezTo>
                  <a:cubicBezTo>
                    <a:pt x="66694" y="189290"/>
                    <a:pt x="66694" y="189290"/>
                    <a:pt x="66694" y="189290"/>
                  </a:cubicBezTo>
                  <a:cubicBezTo>
                    <a:pt x="69889" y="189290"/>
                    <a:pt x="73084" y="186736"/>
                    <a:pt x="73084" y="182906"/>
                  </a:cubicBezTo>
                  <a:cubicBezTo>
                    <a:pt x="73084" y="179075"/>
                    <a:pt x="70528" y="176522"/>
                    <a:pt x="66694" y="176522"/>
                  </a:cubicBezTo>
                  <a:cubicBezTo>
                    <a:pt x="66694" y="176522"/>
                    <a:pt x="38578" y="175245"/>
                    <a:pt x="18770" y="161839"/>
                  </a:cubicBezTo>
                  <a:cubicBezTo>
                    <a:pt x="13019" y="158008"/>
                    <a:pt x="13658" y="154816"/>
                    <a:pt x="13658" y="153539"/>
                  </a:cubicBezTo>
                  <a:cubicBezTo>
                    <a:pt x="14936" y="147155"/>
                    <a:pt x="25159" y="139495"/>
                    <a:pt x="34105" y="136303"/>
                  </a:cubicBezTo>
                  <a:cubicBezTo>
                    <a:pt x="37300" y="149071"/>
                    <a:pt x="41773" y="156731"/>
                    <a:pt x="42412" y="157370"/>
                  </a:cubicBezTo>
                  <a:cubicBezTo>
                    <a:pt x="43051" y="158008"/>
                    <a:pt x="43690" y="158647"/>
                    <a:pt x="44329" y="159285"/>
                  </a:cubicBezTo>
                  <a:cubicBezTo>
                    <a:pt x="45607" y="160562"/>
                    <a:pt x="68611" y="175883"/>
                    <a:pt x="107590" y="175883"/>
                  </a:cubicBezTo>
                  <a:cubicBezTo>
                    <a:pt x="127398" y="175883"/>
                    <a:pt x="151041" y="172053"/>
                    <a:pt x="178518" y="159923"/>
                  </a:cubicBezTo>
                  <a:cubicBezTo>
                    <a:pt x="179796" y="159285"/>
                    <a:pt x="180435" y="158647"/>
                    <a:pt x="181713" y="157370"/>
                  </a:cubicBezTo>
                  <a:cubicBezTo>
                    <a:pt x="182352" y="156731"/>
                    <a:pt x="186186" y="149709"/>
                    <a:pt x="189381" y="136941"/>
                  </a:cubicBezTo>
                  <a:cubicBezTo>
                    <a:pt x="203439" y="142687"/>
                    <a:pt x="207273" y="146517"/>
                    <a:pt x="209190" y="154816"/>
                  </a:cubicBezTo>
                  <a:cubicBezTo>
                    <a:pt x="209190" y="158008"/>
                    <a:pt x="195771" y="166307"/>
                    <a:pt x="179157" y="170776"/>
                  </a:cubicBezTo>
                  <a:cubicBezTo>
                    <a:pt x="175962" y="172053"/>
                    <a:pt x="174045" y="175245"/>
                    <a:pt x="174684" y="178437"/>
                  </a:cubicBezTo>
                  <a:cubicBezTo>
                    <a:pt x="175323" y="180991"/>
                    <a:pt x="177879" y="182906"/>
                    <a:pt x="181074" y="182906"/>
                  </a:cubicBezTo>
                  <a:cubicBezTo>
                    <a:pt x="181713" y="182906"/>
                    <a:pt x="182352" y="182906"/>
                    <a:pt x="182991" y="182906"/>
                  </a:cubicBezTo>
                  <a:cubicBezTo>
                    <a:pt x="190020" y="180991"/>
                    <a:pt x="201522" y="177160"/>
                    <a:pt x="209829" y="171415"/>
                  </a:cubicBezTo>
                  <a:cubicBezTo>
                    <a:pt x="207912" y="186098"/>
                    <a:pt x="201522" y="190567"/>
                    <a:pt x="201522" y="190567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4">
              <a:extLst>
                <a:ext uri="{FF2B5EF4-FFF2-40B4-BE49-F238E27FC236}">
                  <a16:creationId xmlns:a16="http://schemas.microsoft.com/office/drawing/2014/main" id="{10A1D7EE-1CF2-4021-A87E-9BBABED613CB}"/>
                </a:ext>
              </a:extLst>
            </p:cNvPr>
            <p:cNvSpPr/>
            <p:nvPr/>
          </p:nvSpPr>
          <p:spPr>
            <a:xfrm>
              <a:off x="627491" y="1993880"/>
              <a:ext cx="44090" cy="96397"/>
            </a:xfrm>
            <a:custGeom>
              <a:avLst/>
              <a:gdLst>
                <a:gd name="connsiteX0" fmla="*/ 21726 w 44090"/>
                <a:gd name="connsiteY0" fmla="*/ 72777 h 96397"/>
                <a:gd name="connsiteX1" fmla="*/ 12780 w 44090"/>
                <a:gd name="connsiteY1" fmla="*/ 63840 h 96397"/>
                <a:gd name="connsiteX2" fmla="*/ 6390 w 44090"/>
                <a:gd name="connsiteY2" fmla="*/ 57456 h 96397"/>
                <a:gd name="connsiteX3" fmla="*/ 0 w 44090"/>
                <a:gd name="connsiteY3" fmla="*/ 63840 h 96397"/>
                <a:gd name="connsiteX4" fmla="*/ 15336 w 44090"/>
                <a:gd name="connsiteY4" fmla="*/ 84907 h 96397"/>
                <a:gd name="connsiteX5" fmla="*/ 15336 w 44090"/>
                <a:gd name="connsiteY5" fmla="*/ 90014 h 96397"/>
                <a:gd name="connsiteX6" fmla="*/ 21726 w 44090"/>
                <a:gd name="connsiteY6" fmla="*/ 96398 h 96397"/>
                <a:gd name="connsiteX7" fmla="*/ 28116 w 44090"/>
                <a:gd name="connsiteY7" fmla="*/ 90014 h 96397"/>
                <a:gd name="connsiteX8" fmla="*/ 28116 w 44090"/>
                <a:gd name="connsiteY8" fmla="*/ 84907 h 96397"/>
                <a:gd name="connsiteX9" fmla="*/ 44091 w 44090"/>
                <a:gd name="connsiteY9" fmla="*/ 63840 h 96397"/>
                <a:gd name="connsiteX10" fmla="*/ 21726 w 44090"/>
                <a:gd name="connsiteY10" fmla="*/ 41496 h 96397"/>
                <a:gd name="connsiteX11" fmla="*/ 12780 w 44090"/>
                <a:gd name="connsiteY11" fmla="*/ 32558 h 96397"/>
                <a:gd name="connsiteX12" fmla="*/ 21726 w 44090"/>
                <a:gd name="connsiteY12" fmla="*/ 22982 h 96397"/>
                <a:gd name="connsiteX13" fmla="*/ 31311 w 44090"/>
                <a:gd name="connsiteY13" fmla="*/ 32558 h 96397"/>
                <a:gd name="connsiteX14" fmla="*/ 37701 w 44090"/>
                <a:gd name="connsiteY14" fmla="*/ 38942 h 96397"/>
                <a:gd name="connsiteX15" fmla="*/ 44091 w 44090"/>
                <a:gd name="connsiteY15" fmla="*/ 32558 h 96397"/>
                <a:gd name="connsiteX16" fmla="*/ 28116 w 44090"/>
                <a:gd name="connsiteY16" fmla="*/ 11491 h 96397"/>
                <a:gd name="connsiteX17" fmla="*/ 28116 w 44090"/>
                <a:gd name="connsiteY17" fmla="*/ 6384 h 96397"/>
                <a:gd name="connsiteX18" fmla="*/ 21726 w 44090"/>
                <a:gd name="connsiteY18" fmla="*/ 0 h 96397"/>
                <a:gd name="connsiteX19" fmla="*/ 15336 w 44090"/>
                <a:gd name="connsiteY19" fmla="*/ 6384 h 96397"/>
                <a:gd name="connsiteX20" fmla="*/ 15336 w 44090"/>
                <a:gd name="connsiteY20" fmla="*/ 11491 h 96397"/>
                <a:gd name="connsiteX21" fmla="*/ 0 w 44090"/>
                <a:gd name="connsiteY21" fmla="*/ 32558 h 96397"/>
                <a:gd name="connsiteX22" fmla="*/ 21726 w 44090"/>
                <a:gd name="connsiteY22" fmla="*/ 54264 h 96397"/>
                <a:gd name="connsiteX23" fmla="*/ 31311 w 44090"/>
                <a:gd name="connsiteY23" fmla="*/ 63840 h 96397"/>
                <a:gd name="connsiteX24" fmla="*/ 21726 w 44090"/>
                <a:gd name="connsiteY24" fmla="*/ 72777 h 9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090" h="96397">
                  <a:moveTo>
                    <a:pt x="21726" y="72777"/>
                  </a:moveTo>
                  <a:cubicBezTo>
                    <a:pt x="16614" y="72777"/>
                    <a:pt x="12780" y="68947"/>
                    <a:pt x="12780" y="63840"/>
                  </a:cubicBezTo>
                  <a:cubicBezTo>
                    <a:pt x="12780" y="60009"/>
                    <a:pt x="10224" y="57456"/>
                    <a:pt x="6390" y="57456"/>
                  </a:cubicBezTo>
                  <a:cubicBezTo>
                    <a:pt x="2556" y="57456"/>
                    <a:pt x="0" y="60009"/>
                    <a:pt x="0" y="63840"/>
                  </a:cubicBezTo>
                  <a:cubicBezTo>
                    <a:pt x="0" y="73416"/>
                    <a:pt x="6390" y="81715"/>
                    <a:pt x="15336" y="84907"/>
                  </a:cubicBezTo>
                  <a:lnTo>
                    <a:pt x="15336" y="90014"/>
                  </a:lnTo>
                  <a:cubicBezTo>
                    <a:pt x="15336" y="93844"/>
                    <a:pt x="17892" y="96398"/>
                    <a:pt x="21726" y="96398"/>
                  </a:cubicBezTo>
                  <a:cubicBezTo>
                    <a:pt x="25560" y="96398"/>
                    <a:pt x="28116" y="93844"/>
                    <a:pt x="28116" y="90014"/>
                  </a:cubicBezTo>
                  <a:lnTo>
                    <a:pt x="28116" y="84907"/>
                  </a:lnTo>
                  <a:cubicBezTo>
                    <a:pt x="37062" y="82353"/>
                    <a:pt x="44091" y="74054"/>
                    <a:pt x="44091" y="63840"/>
                  </a:cubicBezTo>
                  <a:cubicBezTo>
                    <a:pt x="44091" y="51710"/>
                    <a:pt x="33867" y="41496"/>
                    <a:pt x="21726" y="41496"/>
                  </a:cubicBezTo>
                  <a:cubicBezTo>
                    <a:pt x="16614" y="41496"/>
                    <a:pt x="12780" y="37665"/>
                    <a:pt x="12780" y="32558"/>
                  </a:cubicBezTo>
                  <a:cubicBezTo>
                    <a:pt x="12780" y="27451"/>
                    <a:pt x="16614" y="22982"/>
                    <a:pt x="21726" y="22982"/>
                  </a:cubicBezTo>
                  <a:cubicBezTo>
                    <a:pt x="26838" y="22982"/>
                    <a:pt x="31311" y="26813"/>
                    <a:pt x="31311" y="32558"/>
                  </a:cubicBezTo>
                  <a:cubicBezTo>
                    <a:pt x="31311" y="36389"/>
                    <a:pt x="33867" y="38942"/>
                    <a:pt x="37701" y="38942"/>
                  </a:cubicBezTo>
                  <a:cubicBezTo>
                    <a:pt x="41535" y="38942"/>
                    <a:pt x="44091" y="36389"/>
                    <a:pt x="44091" y="32558"/>
                  </a:cubicBezTo>
                  <a:cubicBezTo>
                    <a:pt x="44091" y="22344"/>
                    <a:pt x="37701" y="14045"/>
                    <a:pt x="28116" y="11491"/>
                  </a:cubicBezTo>
                  <a:lnTo>
                    <a:pt x="28116" y="6384"/>
                  </a:lnTo>
                  <a:cubicBezTo>
                    <a:pt x="28116" y="2554"/>
                    <a:pt x="25560" y="0"/>
                    <a:pt x="21726" y="0"/>
                  </a:cubicBezTo>
                  <a:cubicBezTo>
                    <a:pt x="17892" y="0"/>
                    <a:pt x="15336" y="2554"/>
                    <a:pt x="15336" y="6384"/>
                  </a:cubicBezTo>
                  <a:lnTo>
                    <a:pt x="15336" y="11491"/>
                  </a:lnTo>
                  <a:cubicBezTo>
                    <a:pt x="6390" y="14045"/>
                    <a:pt x="0" y="22344"/>
                    <a:pt x="0" y="32558"/>
                  </a:cubicBezTo>
                  <a:cubicBezTo>
                    <a:pt x="0" y="44688"/>
                    <a:pt x="9585" y="54264"/>
                    <a:pt x="21726" y="54264"/>
                  </a:cubicBezTo>
                  <a:cubicBezTo>
                    <a:pt x="26838" y="54264"/>
                    <a:pt x="31311" y="58094"/>
                    <a:pt x="31311" y="63840"/>
                  </a:cubicBezTo>
                  <a:cubicBezTo>
                    <a:pt x="31311" y="68947"/>
                    <a:pt x="26838" y="72777"/>
                    <a:pt x="21726" y="72777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49696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B4E7-8BA0-423E-90E6-E227AEFA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Modeling Process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F064C-C01D-4201-B973-767FE70EEE88}"/>
              </a:ext>
            </a:extLst>
          </p:cNvPr>
          <p:cNvSpPr txBox="1"/>
          <p:nvPr/>
        </p:nvSpPr>
        <p:spPr>
          <a:xfrm>
            <a:off x="501650" y="2063081"/>
            <a:ext cx="22233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02   Assign X &amp; 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591AF-AE9C-4436-B0D1-C81FC95B2A79}"/>
              </a:ext>
            </a:extLst>
          </p:cNvPr>
          <p:cNvSpPr txBox="1"/>
          <p:nvPr/>
        </p:nvSpPr>
        <p:spPr>
          <a:xfrm>
            <a:off x="501650" y="1368251"/>
            <a:ext cx="36234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rgbClr val="4D7E40"/>
                </a:solidFill>
              </a:rPr>
              <a:t>01   Load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00A8F-264B-42A0-91B2-642D679408D5}"/>
              </a:ext>
            </a:extLst>
          </p:cNvPr>
          <p:cNvSpPr txBox="1"/>
          <p:nvPr/>
        </p:nvSpPr>
        <p:spPr>
          <a:xfrm>
            <a:off x="501651" y="3452741"/>
            <a:ext cx="34615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04   Reduce Underfitting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592E2-903B-430F-A05E-01C6A276EF14}"/>
              </a:ext>
            </a:extLst>
          </p:cNvPr>
          <p:cNvSpPr txBox="1"/>
          <p:nvPr/>
        </p:nvSpPr>
        <p:spPr>
          <a:xfrm>
            <a:off x="501650" y="2757911"/>
            <a:ext cx="56046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03   Build &amp; Evaluate First Simple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8F3B9-57A6-403C-8C4D-58203FC0240E}"/>
              </a:ext>
            </a:extLst>
          </p:cNvPr>
          <p:cNvSpPr txBox="1"/>
          <p:nvPr/>
        </p:nvSpPr>
        <p:spPr>
          <a:xfrm>
            <a:off x="501650" y="4147571"/>
            <a:ext cx="36806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05   Reduce Overfitting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440CD-6DBE-429E-8C0A-223768AD5DCE}"/>
              </a:ext>
            </a:extLst>
          </p:cNvPr>
          <p:cNvSpPr txBox="1"/>
          <p:nvPr/>
        </p:nvSpPr>
        <p:spPr>
          <a:xfrm>
            <a:off x="501651" y="4842400"/>
            <a:ext cx="39949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06   Evaluate Final Model</a:t>
            </a:r>
          </a:p>
        </p:txBody>
      </p:sp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9163549F-EDEC-4864-A1BC-F73469AC7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804572"/>
              </p:ext>
            </p:extLst>
          </p:nvPr>
        </p:nvGraphicFramePr>
        <p:xfrm>
          <a:off x="6096000" y="651599"/>
          <a:ext cx="5492224" cy="37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6BC2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Data Source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Pybaseball – 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Python module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6BC2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Pulls Data from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FanGraphs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Baseball Reference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Baseball Savant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Filtering Data: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Data pulled within 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last 20 seasons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Players need to have at 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least 200 plate appearances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Exclude players with only 1 season of data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Final Table: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7,114 Rows 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(Player Seasons)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320 Columns 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(Players Season Statistics)</a:t>
                      </a: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8BEFF15E-DF09-467D-A722-98439C7F8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341" y="1419152"/>
            <a:ext cx="3314700" cy="2762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2247AD6-51FD-495D-BB25-0EAED4E29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16903"/>
            <a:ext cx="4991100" cy="136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9585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B4E7-8BA0-423E-90E6-E227AEFA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Modeling Process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F064C-C01D-4201-B973-767FE70EEE88}"/>
              </a:ext>
            </a:extLst>
          </p:cNvPr>
          <p:cNvSpPr txBox="1"/>
          <p:nvPr/>
        </p:nvSpPr>
        <p:spPr>
          <a:xfrm>
            <a:off x="501650" y="2063081"/>
            <a:ext cx="22233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rgbClr val="4D7E40"/>
                </a:solidFill>
              </a:rPr>
              <a:t>02   Assign X &amp; 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591AF-AE9C-4436-B0D1-C81FC95B2A79}"/>
              </a:ext>
            </a:extLst>
          </p:cNvPr>
          <p:cNvSpPr txBox="1"/>
          <p:nvPr/>
        </p:nvSpPr>
        <p:spPr>
          <a:xfrm>
            <a:off x="501650" y="1368251"/>
            <a:ext cx="36234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01   Load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00A8F-264B-42A0-91B2-642D679408D5}"/>
              </a:ext>
            </a:extLst>
          </p:cNvPr>
          <p:cNvSpPr txBox="1"/>
          <p:nvPr/>
        </p:nvSpPr>
        <p:spPr>
          <a:xfrm>
            <a:off x="501651" y="3452741"/>
            <a:ext cx="34615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04   Reduce Underfitting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592E2-903B-430F-A05E-01C6A276EF14}"/>
              </a:ext>
            </a:extLst>
          </p:cNvPr>
          <p:cNvSpPr txBox="1"/>
          <p:nvPr/>
        </p:nvSpPr>
        <p:spPr>
          <a:xfrm>
            <a:off x="501650" y="2757911"/>
            <a:ext cx="56046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03   Build &amp; Evaluate First Simple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8F3B9-57A6-403C-8C4D-58203FC0240E}"/>
              </a:ext>
            </a:extLst>
          </p:cNvPr>
          <p:cNvSpPr txBox="1"/>
          <p:nvPr/>
        </p:nvSpPr>
        <p:spPr>
          <a:xfrm>
            <a:off x="501650" y="4147571"/>
            <a:ext cx="36806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05   Reduce Overfitting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440CD-6DBE-429E-8C0A-223768AD5DCE}"/>
              </a:ext>
            </a:extLst>
          </p:cNvPr>
          <p:cNvSpPr txBox="1"/>
          <p:nvPr/>
        </p:nvSpPr>
        <p:spPr>
          <a:xfrm>
            <a:off x="501651" y="4842400"/>
            <a:ext cx="39949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06   Evaluate Final Model</a:t>
            </a:r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A8EDAE44-8A35-421A-A08D-DB06B2C271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572386"/>
              </p:ext>
            </p:extLst>
          </p:nvPr>
        </p:nvGraphicFramePr>
        <p:xfrm>
          <a:off x="6106341" y="651599"/>
          <a:ext cx="549222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6BC2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Target Variable Selection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Target Variable = 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Next season 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WAR 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(Wins above replacement)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Add 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new variable: Next_WAR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6DB79E2-B5ED-467B-9C64-538FF3F35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491" y="1622293"/>
            <a:ext cx="3390900" cy="3009900"/>
          </a:xfrm>
          <a:prstGeom prst="rect">
            <a:avLst/>
          </a:prstGeom>
        </p:spPr>
      </p:pic>
      <p:graphicFrame>
        <p:nvGraphicFramePr>
          <p:cNvPr id="19" name="Content Placeholder 6">
            <a:extLst>
              <a:ext uri="{FF2B5EF4-FFF2-40B4-BE49-F238E27FC236}">
                <a16:creationId xmlns:a16="http://schemas.microsoft.com/office/drawing/2014/main" id="{1858DB92-DA71-4B34-91A5-8E552C3DB2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671459"/>
              </p:ext>
            </p:extLst>
          </p:nvPr>
        </p:nvGraphicFramePr>
        <p:xfrm>
          <a:off x="6096000" y="4831249"/>
          <a:ext cx="5492224" cy="429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6BC2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Predictor Variables Selection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Sequential Feature Selector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Forward Selection 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for 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15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most useful predictors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31796F-A149-4DD3-A7BA-55218E05BDA8}"/>
              </a:ext>
            </a:extLst>
          </p:cNvPr>
          <p:cNvCxnSpPr>
            <a:cxnSpLocks/>
          </p:cNvCxnSpPr>
          <p:nvPr/>
        </p:nvCxnSpPr>
        <p:spPr>
          <a:xfrm flipH="1">
            <a:off x="8877300" y="2063081"/>
            <a:ext cx="333375" cy="156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B5D8E3-1578-4AB4-968D-8BD088CD9533}"/>
              </a:ext>
            </a:extLst>
          </p:cNvPr>
          <p:cNvCxnSpPr/>
          <p:nvPr/>
        </p:nvCxnSpPr>
        <p:spPr>
          <a:xfrm flipH="1">
            <a:off x="8877300" y="2288634"/>
            <a:ext cx="333375" cy="156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3BFF7-BC69-4446-A6C6-E217054885AC}"/>
              </a:ext>
            </a:extLst>
          </p:cNvPr>
          <p:cNvCxnSpPr/>
          <p:nvPr/>
        </p:nvCxnSpPr>
        <p:spPr>
          <a:xfrm flipH="1">
            <a:off x="8877300" y="2808222"/>
            <a:ext cx="333375" cy="156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0D41B0-2DFB-49B3-8181-8A9B2210887B}"/>
              </a:ext>
            </a:extLst>
          </p:cNvPr>
          <p:cNvCxnSpPr/>
          <p:nvPr/>
        </p:nvCxnSpPr>
        <p:spPr>
          <a:xfrm flipH="1">
            <a:off x="8877300" y="3046854"/>
            <a:ext cx="333375" cy="156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F782DA-F297-4234-B4C9-771BDB46B059}"/>
              </a:ext>
            </a:extLst>
          </p:cNvPr>
          <p:cNvCxnSpPr/>
          <p:nvPr/>
        </p:nvCxnSpPr>
        <p:spPr>
          <a:xfrm flipH="1">
            <a:off x="8877300" y="3285486"/>
            <a:ext cx="333375" cy="156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F62656-73F1-4964-BDBE-B486F9177DD5}"/>
              </a:ext>
            </a:extLst>
          </p:cNvPr>
          <p:cNvCxnSpPr/>
          <p:nvPr/>
        </p:nvCxnSpPr>
        <p:spPr>
          <a:xfrm flipH="1">
            <a:off x="8877300" y="3524118"/>
            <a:ext cx="333375" cy="156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17FE33-DF94-4D04-8046-E7B33ACFE9A7}"/>
              </a:ext>
            </a:extLst>
          </p:cNvPr>
          <p:cNvCxnSpPr/>
          <p:nvPr/>
        </p:nvCxnSpPr>
        <p:spPr>
          <a:xfrm flipH="1">
            <a:off x="8877300" y="3801007"/>
            <a:ext cx="333375" cy="156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4C988A-0B3C-4282-9E7F-448C59ED9011}"/>
              </a:ext>
            </a:extLst>
          </p:cNvPr>
          <p:cNvCxnSpPr/>
          <p:nvPr/>
        </p:nvCxnSpPr>
        <p:spPr>
          <a:xfrm flipH="1">
            <a:off x="8877300" y="4039639"/>
            <a:ext cx="333375" cy="156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3566F8-2296-445D-AD21-6D2FA328F43B}"/>
              </a:ext>
            </a:extLst>
          </p:cNvPr>
          <p:cNvCxnSpPr/>
          <p:nvPr/>
        </p:nvCxnSpPr>
        <p:spPr>
          <a:xfrm flipH="1">
            <a:off x="8877300" y="4278271"/>
            <a:ext cx="333375" cy="156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7422293-8D88-46B1-A525-279D4B6EC8B7}"/>
              </a:ext>
            </a:extLst>
          </p:cNvPr>
          <p:cNvSpPr/>
          <p:nvPr/>
        </p:nvSpPr>
        <p:spPr bwMode="gray">
          <a:xfrm>
            <a:off x="9180315" y="2422335"/>
            <a:ext cx="342995" cy="169542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E9EFBA-F18B-488F-BAE1-41DA43EF9ABA}"/>
              </a:ext>
            </a:extLst>
          </p:cNvPr>
          <p:cNvSpPr/>
          <p:nvPr/>
        </p:nvSpPr>
        <p:spPr bwMode="gray">
          <a:xfrm>
            <a:off x="9180314" y="4401803"/>
            <a:ext cx="342995" cy="169542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6EA16-58FC-496F-9D7D-9E7B4CEFAE20}"/>
              </a:ext>
            </a:extLst>
          </p:cNvPr>
          <p:cNvCxnSpPr>
            <a:cxnSpLocks/>
            <a:endCxn id="32" idx="6"/>
          </p:cNvCxnSpPr>
          <p:nvPr/>
        </p:nvCxnSpPr>
        <p:spPr>
          <a:xfrm>
            <a:off x="6234866" y="2507106"/>
            <a:ext cx="32884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FA6004-BA2D-4746-B713-45C48D49B748}"/>
              </a:ext>
            </a:extLst>
          </p:cNvPr>
          <p:cNvCxnSpPr>
            <a:cxnSpLocks/>
          </p:cNvCxnSpPr>
          <p:nvPr/>
        </p:nvCxnSpPr>
        <p:spPr>
          <a:xfrm>
            <a:off x="6234866" y="4486574"/>
            <a:ext cx="32884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DBD06C56-312C-4A86-A859-7D9A86CFF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491" y="5574104"/>
            <a:ext cx="48768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8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B4E7-8BA0-423E-90E6-E227AEFA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Modeling Process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F064C-C01D-4201-B973-767FE70EEE88}"/>
              </a:ext>
            </a:extLst>
          </p:cNvPr>
          <p:cNvSpPr txBox="1"/>
          <p:nvPr/>
        </p:nvSpPr>
        <p:spPr>
          <a:xfrm>
            <a:off x="501650" y="2063081"/>
            <a:ext cx="22233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02   Assign X &amp; 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591AF-AE9C-4436-B0D1-C81FC95B2A79}"/>
              </a:ext>
            </a:extLst>
          </p:cNvPr>
          <p:cNvSpPr txBox="1"/>
          <p:nvPr/>
        </p:nvSpPr>
        <p:spPr>
          <a:xfrm>
            <a:off x="501650" y="1368251"/>
            <a:ext cx="36234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01   Load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00A8F-264B-42A0-91B2-642D679408D5}"/>
              </a:ext>
            </a:extLst>
          </p:cNvPr>
          <p:cNvSpPr txBox="1"/>
          <p:nvPr/>
        </p:nvSpPr>
        <p:spPr>
          <a:xfrm>
            <a:off x="501651" y="3452741"/>
            <a:ext cx="34615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04   Reduce Underfitting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592E2-903B-430F-A05E-01C6A276EF14}"/>
              </a:ext>
            </a:extLst>
          </p:cNvPr>
          <p:cNvSpPr txBox="1"/>
          <p:nvPr/>
        </p:nvSpPr>
        <p:spPr>
          <a:xfrm>
            <a:off x="501650" y="2757911"/>
            <a:ext cx="56046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rgbClr val="4D7E40"/>
                </a:solidFill>
              </a:rPr>
              <a:t>03   Build &amp; Evaluate First Simple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8F3B9-57A6-403C-8C4D-58203FC0240E}"/>
              </a:ext>
            </a:extLst>
          </p:cNvPr>
          <p:cNvSpPr txBox="1"/>
          <p:nvPr/>
        </p:nvSpPr>
        <p:spPr>
          <a:xfrm>
            <a:off x="501650" y="4147571"/>
            <a:ext cx="36806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05   Reduce Overfitting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440CD-6DBE-429E-8C0A-223768AD5DCE}"/>
              </a:ext>
            </a:extLst>
          </p:cNvPr>
          <p:cNvSpPr txBox="1"/>
          <p:nvPr/>
        </p:nvSpPr>
        <p:spPr>
          <a:xfrm>
            <a:off x="501651" y="4842400"/>
            <a:ext cx="39949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06   Evaluate Final Model</a:t>
            </a:r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7DDF8C7F-20A4-4FA5-998E-7F5A447D72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574248"/>
              </p:ext>
            </p:extLst>
          </p:nvPr>
        </p:nvGraphicFramePr>
        <p:xfrm>
          <a:off x="6106341" y="651599"/>
          <a:ext cx="5492224" cy="2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6BC2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Linear Regression Model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y = m</a:t>
                      </a:r>
                      <a:r>
                        <a:rPr kumimoji="0" lang="en-US" sz="13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1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1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+ m</a:t>
                      </a:r>
                      <a:r>
                        <a:rPr kumimoji="0" lang="en-US" sz="13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2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x</a:t>
                      </a:r>
                      <a:r>
                        <a:rPr kumimoji="0" lang="en-US" sz="13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2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+ … + mx</a:t>
                      </a:r>
                      <a:r>
                        <a:rPr kumimoji="0" lang="en-US" sz="13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15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+ 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Train-Test-Split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Training data = 75% 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of original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Testing data = 25%  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of original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E6474E8C-AE4A-41E1-967A-F0A8766F08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131662"/>
              </p:ext>
            </p:extLst>
          </p:nvPr>
        </p:nvGraphicFramePr>
        <p:xfrm>
          <a:off x="6106341" y="3150145"/>
          <a:ext cx="5492224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6BC2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Evaluating Model Performance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RMSE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Training Data = 1.649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Validation = 1.658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WAR STD = 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1.933</a:t>
                      </a: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74FA013-BB33-4D64-B5D3-D5DC370EA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727" y="3901266"/>
            <a:ext cx="3393956" cy="225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060B56-1E19-4F8E-9951-E04C4FA82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341" y="1731322"/>
            <a:ext cx="5848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818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B4E7-8BA0-423E-90E6-E227AEFA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Modeling Process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F064C-C01D-4201-B973-767FE70EEE88}"/>
              </a:ext>
            </a:extLst>
          </p:cNvPr>
          <p:cNvSpPr txBox="1"/>
          <p:nvPr/>
        </p:nvSpPr>
        <p:spPr>
          <a:xfrm>
            <a:off x="501650" y="2063081"/>
            <a:ext cx="22233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02   Assign X &amp; 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591AF-AE9C-4436-B0D1-C81FC95B2A79}"/>
              </a:ext>
            </a:extLst>
          </p:cNvPr>
          <p:cNvSpPr txBox="1"/>
          <p:nvPr/>
        </p:nvSpPr>
        <p:spPr>
          <a:xfrm>
            <a:off x="501650" y="1368251"/>
            <a:ext cx="36234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01   Load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00A8F-264B-42A0-91B2-642D679408D5}"/>
              </a:ext>
            </a:extLst>
          </p:cNvPr>
          <p:cNvSpPr txBox="1"/>
          <p:nvPr/>
        </p:nvSpPr>
        <p:spPr>
          <a:xfrm>
            <a:off x="501651" y="3452741"/>
            <a:ext cx="34615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rgbClr val="4D7E40"/>
                </a:solidFill>
              </a:rPr>
              <a:t>04   Reduce Underfitting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592E2-903B-430F-A05E-01C6A276EF14}"/>
              </a:ext>
            </a:extLst>
          </p:cNvPr>
          <p:cNvSpPr txBox="1"/>
          <p:nvPr/>
        </p:nvSpPr>
        <p:spPr>
          <a:xfrm>
            <a:off x="501650" y="2757911"/>
            <a:ext cx="56046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03   Build &amp; Evaluate First Simple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8F3B9-57A6-403C-8C4D-58203FC0240E}"/>
              </a:ext>
            </a:extLst>
          </p:cNvPr>
          <p:cNvSpPr txBox="1"/>
          <p:nvPr/>
        </p:nvSpPr>
        <p:spPr>
          <a:xfrm>
            <a:off x="501650" y="4147571"/>
            <a:ext cx="36806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05   Reduce Overfitting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440CD-6DBE-429E-8C0A-223768AD5DCE}"/>
              </a:ext>
            </a:extLst>
          </p:cNvPr>
          <p:cNvSpPr txBox="1"/>
          <p:nvPr/>
        </p:nvSpPr>
        <p:spPr>
          <a:xfrm>
            <a:off x="501651" y="4842400"/>
            <a:ext cx="39949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06   Evaluate Final Model</a:t>
            </a:r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AD31066F-6D07-45ED-9E91-EC6D6567BC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032615"/>
              </p:ext>
            </p:extLst>
          </p:nvPr>
        </p:nvGraphicFramePr>
        <p:xfrm>
          <a:off x="6106341" y="651599"/>
          <a:ext cx="5492224" cy="525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6BC2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Adding Polynomial Features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pt-B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y = a</a:t>
                      </a:r>
                      <a:r>
                        <a:rPr kumimoji="0" lang="pt-BR" sz="13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kumimoji="0" lang="pt-B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+ a</a:t>
                      </a:r>
                      <a:r>
                        <a:rPr kumimoji="0" lang="pt-BR" sz="13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1</a:t>
                      </a:r>
                      <a:r>
                        <a:rPr kumimoji="0" lang="pt-B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x</a:t>
                      </a:r>
                      <a:r>
                        <a:rPr kumimoji="0" lang="pt-BR" sz="13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1</a:t>
                      </a:r>
                      <a:r>
                        <a:rPr kumimoji="0" lang="pt-B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+ a</a:t>
                      </a:r>
                      <a:r>
                        <a:rPr kumimoji="0" lang="pt-BR" sz="13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2</a:t>
                      </a:r>
                      <a:r>
                        <a:rPr kumimoji="0" lang="pt-B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x</a:t>
                      </a:r>
                      <a:r>
                        <a:rPr kumimoji="0" lang="pt-BR" sz="13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2</a:t>
                      </a:r>
                      <a:r>
                        <a:rPr kumimoji="0" lang="pt-B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+ … +a</a:t>
                      </a:r>
                      <a:r>
                        <a:rPr kumimoji="0" lang="pt-BR" sz="13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n</a:t>
                      </a:r>
                      <a:r>
                        <a:rPr kumimoji="0" lang="pt-B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x</a:t>
                      </a:r>
                      <a:r>
                        <a:rPr kumimoji="0" lang="pt-BR" sz="13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n</a:t>
                      </a:r>
                      <a:r>
                        <a:rPr kumimoji="0" lang="pt-B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+ 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Choosing # of Polynomial Features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CAFC8F0-5678-47A5-A139-8E2018F2B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69725"/>
            <a:ext cx="5807836" cy="2377846"/>
          </a:xfrm>
          <a:prstGeom prst="rect">
            <a:avLst/>
          </a:prstGeom>
        </p:spPr>
      </p:pic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C8BC78F3-9AC4-48FB-BA3E-9CD7D47FD5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3900413"/>
              </p:ext>
            </p:extLst>
          </p:nvPr>
        </p:nvGraphicFramePr>
        <p:xfrm>
          <a:off x="6096000" y="4325620"/>
          <a:ext cx="5492224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6BC2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Evaluating Model Performance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Simple Linear Regression Model: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Training Data = 1.649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Validation = 1.658</a:t>
                      </a: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Models with Polynomial Transformations: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0FED69-4828-4A10-92BC-92672BDF1C3E}"/>
              </a:ext>
            </a:extLst>
          </p:cNvPr>
          <p:cNvSpPr txBox="1"/>
          <p:nvPr/>
        </p:nvSpPr>
        <p:spPr>
          <a:xfrm>
            <a:off x="8093321" y="5606237"/>
            <a:ext cx="2066544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 Light" panose="020F0302020204030204" pitchFamily="34" charset="0"/>
              </a:rPr>
              <a:t>Degree (2)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 Light" panose="020F0302020204030204" pitchFamily="34" charset="0"/>
              </a:rPr>
              <a:t>Training Data = 1.609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 Light" panose="020F0302020204030204" pitchFamily="34" charset="0"/>
              </a:rPr>
              <a:t>Validation = 1.694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CA7CB8-9822-41FF-B036-01B12C5FE288}"/>
              </a:ext>
            </a:extLst>
          </p:cNvPr>
          <p:cNvSpPr txBox="1"/>
          <p:nvPr/>
        </p:nvSpPr>
        <p:spPr>
          <a:xfrm>
            <a:off x="6179612" y="5616626"/>
            <a:ext cx="2066544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 Light" panose="020F0302020204030204" pitchFamily="34" charset="0"/>
              </a:rPr>
              <a:t>Degree (1)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 Light" panose="020F0302020204030204" pitchFamily="34" charset="0"/>
              </a:rPr>
              <a:t>Training Data = 1.649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 Light" panose="020F0302020204030204" pitchFamily="34" charset="0"/>
              </a:rPr>
              <a:t>Validation = 1.658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23F896-7542-461D-BC33-E8C7534611F0}"/>
              </a:ext>
            </a:extLst>
          </p:cNvPr>
          <p:cNvSpPr txBox="1"/>
          <p:nvPr/>
        </p:nvSpPr>
        <p:spPr>
          <a:xfrm>
            <a:off x="10007030" y="5606237"/>
            <a:ext cx="2066544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 Light" panose="020F0302020204030204" pitchFamily="34" charset="0"/>
              </a:rPr>
              <a:t>Degree (3)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 Light" panose="020F0302020204030204" pitchFamily="34" charset="0"/>
              </a:rPr>
              <a:t>Training Data = 1.454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 Light" panose="020F0302020204030204" pitchFamily="34" charset="0"/>
              </a:rPr>
              <a:t>Validation = 2.15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46A6B5-46ED-461F-B569-B4ABA7B636A5}"/>
              </a:ext>
            </a:extLst>
          </p:cNvPr>
          <p:cNvSpPr/>
          <p:nvPr/>
        </p:nvSpPr>
        <p:spPr bwMode="gray">
          <a:xfrm>
            <a:off x="6085659" y="5534192"/>
            <a:ext cx="863781" cy="380516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183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B4E7-8BA0-423E-90E6-E227AEFA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Modeling Process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F064C-C01D-4201-B973-767FE70EEE88}"/>
              </a:ext>
            </a:extLst>
          </p:cNvPr>
          <p:cNvSpPr txBox="1"/>
          <p:nvPr/>
        </p:nvSpPr>
        <p:spPr>
          <a:xfrm>
            <a:off x="501650" y="2063081"/>
            <a:ext cx="22233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02   Assign X &amp; 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591AF-AE9C-4436-B0D1-C81FC95B2A79}"/>
              </a:ext>
            </a:extLst>
          </p:cNvPr>
          <p:cNvSpPr txBox="1"/>
          <p:nvPr/>
        </p:nvSpPr>
        <p:spPr>
          <a:xfrm>
            <a:off x="501650" y="1368251"/>
            <a:ext cx="36234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01   Load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00A8F-264B-42A0-91B2-642D679408D5}"/>
              </a:ext>
            </a:extLst>
          </p:cNvPr>
          <p:cNvSpPr txBox="1"/>
          <p:nvPr/>
        </p:nvSpPr>
        <p:spPr>
          <a:xfrm>
            <a:off x="501651" y="3452741"/>
            <a:ext cx="34615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04   Reduce Underfitting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592E2-903B-430F-A05E-01C6A276EF14}"/>
              </a:ext>
            </a:extLst>
          </p:cNvPr>
          <p:cNvSpPr txBox="1"/>
          <p:nvPr/>
        </p:nvSpPr>
        <p:spPr>
          <a:xfrm>
            <a:off x="501650" y="2757911"/>
            <a:ext cx="56046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03   Build &amp; Evaluate First Simple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8F3B9-57A6-403C-8C4D-58203FC0240E}"/>
              </a:ext>
            </a:extLst>
          </p:cNvPr>
          <p:cNvSpPr txBox="1"/>
          <p:nvPr/>
        </p:nvSpPr>
        <p:spPr>
          <a:xfrm>
            <a:off x="501650" y="4147571"/>
            <a:ext cx="36806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rgbClr val="4D7E40"/>
                </a:solidFill>
              </a:rPr>
              <a:t>05   Reduce Overfitting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440CD-6DBE-429E-8C0A-223768AD5DCE}"/>
              </a:ext>
            </a:extLst>
          </p:cNvPr>
          <p:cNvSpPr txBox="1"/>
          <p:nvPr/>
        </p:nvSpPr>
        <p:spPr>
          <a:xfrm>
            <a:off x="501651" y="4842400"/>
            <a:ext cx="39949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06   Evaluate Final Model</a:t>
            </a:r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C23D3DF0-AB05-40E6-B60B-4C66406FE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389215"/>
              </p:ext>
            </p:extLst>
          </p:nvPr>
        </p:nvGraphicFramePr>
        <p:xfrm>
          <a:off x="6106341" y="651599"/>
          <a:ext cx="5492224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6BC2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Regularization using Ridge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Adding a regularization penalty </a:t>
                      </a:r>
                      <a:r>
                        <a:rPr kumimoji="0" lang="el-G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α</a:t>
                      </a: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35F7116-DCD1-4B65-9E0D-E4A13544E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342" y="1493292"/>
            <a:ext cx="3293690" cy="2668032"/>
          </a:xfrm>
          <a:prstGeom prst="rect">
            <a:avLst/>
          </a:prstGeom>
        </p:spPr>
      </p:pic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6A2A3146-E4B2-46A0-873B-D05487664E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534724"/>
              </p:ext>
            </p:extLst>
          </p:nvPr>
        </p:nvGraphicFramePr>
        <p:xfrm>
          <a:off x="6096000" y="4325620"/>
          <a:ext cx="5492224" cy="208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6BC2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Evaluating Model Performance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Simple Linear Regression Model: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Training Data = 1.649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Validation = </a:t>
                      </a:r>
                      <a:r>
                        <a:rPr kumimoji="0" lang="en-US" sz="13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1.6586</a:t>
                      </a:r>
                      <a:endParaRPr kumimoji="0" lang="en-US" sz="13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Ridge Regression Model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Training Data = 1.649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Validation = </a:t>
                      </a:r>
                      <a:r>
                        <a:rPr kumimoji="0" lang="en-US" sz="13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1.6585</a:t>
                      </a:r>
                      <a:endParaRPr kumimoji="0" lang="en-US" sz="13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21A86313-37CB-4EAE-BB49-CC8BFE34389A}"/>
              </a:ext>
            </a:extLst>
          </p:cNvPr>
          <p:cNvSpPr/>
          <p:nvPr/>
        </p:nvSpPr>
        <p:spPr bwMode="gray">
          <a:xfrm>
            <a:off x="5705320" y="5359701"/>
            <a:ext cx="2534620" cy="258747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34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9108-Presentation_16x9_Timesaver_PPT_Jan2022 (1).pptx" id="{6BF7DA49-D6F5-4F19-AAC6-7DC45F3A1CD9}" vid="{84C4D3F8-1E44-46A9-99C4-7045F60941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678</Words>
  <Application>Microsoft Office PowerPoint</Application>
  <PresentationFormat>Widescreen</PresentationFormat>
  <Paragraphs>223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Wingdings 2</vt:lpstr>
      <vt:lpstr>Deloitte Brand Theme</vt:lpstr>
      <vt:lpstr>think-cell Slide</vt:lpstr>
      <vt:lpstr>Predicting MLB player performance. A product of the Statcast era.</vt:lpstr>
      <vt:lpstr>Presentation Overview</vt:lpstr>
      <vt:lpstr>PowerPoint Presentation</vt:lpstr>
      <vt:lpstr>How does can we translate predicting MLB player performance to business insights? </vt:lpstr>
      <vt:lpstr>Modeling Process </vt:lpstr>
      <vt:lpstr>Modeling Process </vt:lpstr>
      <vt:lpstr>Modeling Process </vt:lpstr>
      <vt:lpstr>Modeling Process </vt:lpstr>
      <vt:lpstr>Modeling Process </vt:lpstr>
      <vt:lpstr>Data Process </vt:lpstr>
      <vt:lpstr>Next Steps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MLB player performance. A product of the Statcast era</dc:title>
  <dc:creator>Flanagan, Trevor</dc:creator>
  <cp:lastModifiedBy>Flanagan, Trevor</cp:lastModifiedBy>
  <cp:revision>6</cp:revision>
  <dcterms:created xsi:type="dcterms:W3CDTF">2023-01-06T20:59:16Z</dcterms:created>
  <dcterms:modified xsi:type="dcterms:W3CDTF">2023-01-13T20:22:40Z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2023-01-06T20:59:16Z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e92aa3bc-4ee2-457a-acf6-30f23ecbe085</vt:lpwstr>
  </property>
  <property fmtid="{D5CDD505-2E9C-101B-9397-08002B2CF9AE}" pid="8" name="MSIP_Label_ea60d57e-af5b-4752-ac57-3e4f28ca11dc_ContentBits">
    <vt:lpwstr>0</vt:lpwstr>
  </property>
</Properties>
</file>