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9AF4E89-53AF-4731-9161-39F3B7491655}">
  <a:tblStyle styleId="{49AF4E89-53AF-4731-9161-39F3B749165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FD02B-98AE-48D3-B9B6-6B7EA5DBDCBC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C49EB-6E64-4D58-A501-AA75F100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3505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23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SUDOKU SOLVER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743200" y="3510844"/>
            <a:ext cx="518724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COMPSCI 271 Project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611827" y="4137894"/>
            <a:ext cx="35277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Liangjian Chen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 Guo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</a:rPr>
              <a:t>Shengnan Wang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Shutao Xiao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DLX- What is it?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Donald.E.Knuth</a:t>
            </a:r>
            <a:r>
              <a:rPr lang="en-US" dirty="0"/>
              <a:t> in 2000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 represent of Matrix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Bidirectional Cross link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Main nodes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Only keep 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Accessory nodes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head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US" dirty="0"/>
              <a:t>check empty	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Column list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US" dirty="0"/>
              <a:t>How many nodes</a:t>
            </a:r>
          </a:p>
        </p:txBody>
      </p:sp>
      <p:pic>
        <p:nvPicPr>
          <p:cNvPr id="165" name="Shape 165" descr="http://images.cnitblog.com/blog/93227/201306/29144604-86559ddc694840869aebb129c2874af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428" y="2643611"/>
            <a:ext cx="4499572" cy="377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 -- How it works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0" y="1600200"/>
            <a:ext cx="5529599" cy="4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406687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 -- How it works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00" y="1456575"/>
            <a:ext cx="5692749" cy="50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 -- How it works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600199"/>
            <a:ext cx="5687063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DLX -- How it works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7" name="Shape 197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2000"/>
            <a:ext cx="6319874" cy="50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DLX -- How it works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5" name="Shape 205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32524"/>
            <a:ext cx="568706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DLX--why it works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Extremely efficient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Delete</a:t>
            </a:r>
          </a:p>
          <a:p>
            <a:pPr marL="1371600" lvl="2" indent="-228600">
              <a:spcBef>
                <a:spcPts val="0"/>
              </a:spcBef>
            </a:pPr>
            <a:r>
              <a:rPr lang="en-US"/>
              <a:t>a-&gt;l-&gt;r = a-&gt;r  </a:t>
            </a:r>
          </a:p>
          <a:p>
            <a:pPr marL="1371600" lvl="2" indent="-228600">
              <a:spcBef>
                <a:spcPts val="0"/>
              </a:spcBef>
            </a:pPr>
            <a:r>
              <a:rPr lang="en-US"/>
              <a:t>a-&gt;r-&gt;l = a-&gt;l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Insert </a:t>
            </a:r>
          </a:p>
          <a:p>
            <a:pPr marL="1371600" lvl="2" indent="-228600">
              <a:spcBef>
                <a:spcPts val="0"/>
              </a:spcBef>
            </a:pPr>
            <a:r>
              <a:rPr lang="en-US"/>
              <a:t>a-&gt;l-&gt;r = a-&gt;r-&gt;l = a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DLX is suitable to back-tracking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Comparation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5625" y="15867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 dirty="0"/>
              <a:t>Text case: 50 difficult Sudoku problems online. 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 dirty="0"/>
              <a:t>Test in 2013 </a:t>
            </a:r>
            <a:r>
              <a:rPr lang="en-US" sz="1800" dirty="0" err="1"/>
              <a:t>Macbook</a:t>
            </a:r>
            <a:r>
              <a:rPr lang="en-US" sz="1800" dirty="0"/>
              <a:t> pro 15’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20" name="Shape 220"/>
          <p:cNvGraphicFramePr/>
          <p:nvPr>
            <p:extLst>
              <p:ext uri="{D42A27DB-BD31-4B8C-83A1-F6EECF244321}">
                <p14:modId xmlns:p14="http://schemas.microsoft.com/office/powerpoint/2010/main" val="2108998096"/>
              </p:ext>
            </p:extLst>
          </p:nvPr>
        </p:nvGraphicFramePr>
        <p:xfrm>
          <a:off x="354062" y="3230250"/>
          <a:ext cx="8152725" cy="1828740"/>
        </p:xfrm>
        <a:graphic>
          <a:graphicData uri="http://schemas.openxmlformats.org/drawingml/2006/table">
            <a:tbl>
              <a:tblPr>
                <a:noFill/>
                <a:tableStyleId>{49AF4E89-53AF-4731-9161-39F3B7491655}</a:tableStyleId>
              </a:tblPr>
              <a:tblGrid>
                <a:gridCol w="158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2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0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5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143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Algorithm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Algorithm X with DLX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CSP with heuristic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Naive DFS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Running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0.04s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2.54s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&gt; 10s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5624" y="6361608"/>
            <a:ext cx="4114800" cy="3291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CSP with heuristic using MRV, LCV, Forward checking.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More Results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5" y="1523999"/>
            <a:ext cx="8249742" cy="50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010100" y="1179950"/>
            <a:ext cx="4143300" cy="5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OS: Ubuntu 14.04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/>
              <a:t>CPU: Intel® Core™2 Quad CPU Q9400 @ 2.66GHz × 4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/>
              <a:t>Memory: 8G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75000"/>
            </a:pPr>
            <a:r>
              <a:rPr lang="en-US">
                <a:solidFill>
                  <a:srgbClr val="000000"/>
                </a:solidFill>
              </a:rPr>
              <a:t>Add more constraints:</a:t>
            </a:r>
          </a:p>
          <a:p>
            <a:pPr lvl="1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00000"/>
            </a:pPr>
            <a:r>
              <a:rPr lang="en-US" sz="1800">
                <a:solidFill>
                  <a:srgbClr val="000000"/>
                </a:solidFill>
              </a:rPr>
              <a:t>Arc-consistency </a:t>
            </a:r>
          </a:p>
          <a:p>
            <a:pPr marR="0" lvl="1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00000"/>
            </a:pPr>
            <a:r>
              <a:rPr lang="en-US" sz="1800">
                <a:solidFill>
                  <a:srgbClr val="000000"/>
                </a:solidFill>
              </a:rPr>
              <a:t>K-consistency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75000"/>
            </a:pPr>
            <a:r>
              <a:rPr lang="en-US"/>
              <a:t>Run more tests with various inputs in different difficulty levels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/>
              <a:t>Finish the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Introduction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44900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/>
              <a:t>Sudoku: </a:t>
            </a:r>
            <a:r>
              <a:rPr lang="en-US" sz="1800"/>
              <a:t>Fill in all the empty squares such that no digit appears twice in any row, column, or 3 × 3 subbox.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69" y="3122675"/>
            <a:ext cx="2546299" cy="2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475" y="3122674"/>
            <a:ext cx="2546299" cy="25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033125" y="4296875"/>
            <a:ext cx="59850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890325" y="5802925"/>
            <a:ext cx="1138800" cy="4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State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608225" y="5802925"/>
            <a:ext cx="1138800" cy="4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Goal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57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2057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Introduction </a:t>
            </a:r>
          </a:p>
          <a:p>
            <a:pPr marL="182880" marR="0" lvl="0" indent="-2057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marL="457200" marR="0" lvl="1" indent="-234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/>
              <a:t>Backtracking without constraint </a:t>
            </a:r>
          </a:p>
          <a:p>
            <a:pPr marL="457200" marR="0" lvl="1" indent="-234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/>
              <a:t>Optimization</a:t>
            </a:r>
          </a:p>
          <a:p>
            <a:pPr marR="0" lvl="2" algn="l" rtl="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400"/>
              <a:t>Constraint propagation </a:t>
            </a:r>
          </a:p>
          <a:p>
            <a: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400"/>
              <a:t>Heuristic</a:t>
            </a:r>
          </a:p>
          <a:p>
            <a: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12500"/>
              <a:buFont typeface="Arial"/>
            </a:pPr>
            <a:r>
              <a:rPr lang="en-US"/>
              <a:t> Minimum-remaining-values (MRV)</a:t>
            </a:r>
          </a:p>
          <a:p>
            <a:pPr marR="0" lvl="3" algn="l" rtl="0">
              <a:spcBef>
                <a:spcPts val="400"/>
              </a:spcBef>
              <a:spcAft>
                <a:spcPts val="0"/>
              </a:spcAft>
              <a:buSzPct val="112500"/>
            </a:pPr>
            <a:r>
              <a:rPr lang="en-US"/>
              <a:t> Least-constraining-value (LCV)</a:t>
            </a:r>
          </a:p>
          <a:p>
            <a:pPr marL="457200" marR="0" lvl="1" indent="-234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Dancing links</a:t>
            </a:r>
          </a:p>
          <a:p>
            <a:pPr marL="182880" marR="0" lvl="0" indent="-2057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Current results</a:t>
            </a:r>
          </a:p>
          <a:p>
            <a:pPr marL="182880" marR="0" lvl="0" indent="-2057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P</a:t>
            </a: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roblem definition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448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r>
              <a:rPr lang="en-US"/>
              <a:t> </a:t>
            </a:r>
            <a:r>
              <a:rPr lang="en-US" sz="1800"/>
              <a:t>Using the variable names </a:t>
            </a:r>
            <a:r>
              <a:rPr lang="en-US" sz="1800" i="1"/>
              <a:t>A1</a:t>
            </a:r>
            <a:r>
              <a:rPr lang="en-US" sz="1800"/>
              <a:t> through </a:t>
            </a:r>
            <a:r>
              <a:rPr lang="en-US" sz="1800" i="1"/>
              <a:t>A9</a:t>
            </a:r>
            <a:r>
              <a:rPr lang="en-US" sz="1800"/>
              <a:t> for the top row (left to right), down to </a:t>
            </a:r>
            <a:r>
              <a:rPr lang="en-US" sz="1800" i="1"/>
              <a:t>I1</a:t>
            </a:r>
            <a:r>
              <a:rPr lang="en-US" sz="1800"/>
              <a:t> through </a:t>
            </a:r>
            <a:r>
              <a:rPr lang="en-US" sz="1800" i="1"/>
              <a:t>I9</a:t>
            </a:r>
            <a:r>
              <a:rPr lang="en-US" sz="1800"/>
              <a:t> for the bottom row.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Domains: </a:t>
            </a:r>
            <a:r>
              <a:rPr lang="en-US" sz="1800"/>
              <a:t>The empty squares have the domain {1, 2, 3, 4, 5, 6, 7, 8, 9} and the pre-filled squares have a domain consisting of a single value.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 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A1, A2, A3, A4, A5, A6, A7, A8, A9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B1, B2, B3, B4, B5, B6, B7, B8, B9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···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A1, B1, C1, D1, E1, F1, G1, H1, I1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A2, B2, C2, D2, E2, F2, G2, H2, I2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···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A1, A2, A3, B1, B2, B3, C1, C2, C3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A4, A5, A6, B4, B5, B6, C4, C5, C6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···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r="52563" b="7918"/>
          <a:stretch/>
        </p:blipFill>
        <p:spPr>
          <a:xfrm>
            <a:off x="5724300" y="3684250"/>
            <a:ext cx="2551874" cy="24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Method: CSP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01600" y="1753525"/>
            <a:ext cx="8136600" cy="240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/>
              <a:t>Backtracking:</a:t>
            </a:r>
          </a:p>
          <a:p>
            <a:pPr lvl="1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/>
              <a:t> Backtracking search is used for a depth-first search that chooses values for one variable at a time and backtracks when a variable has no legal values left to assign.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/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113333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25" y="3329525"/>
            <a:ext cx="3141250" cy="30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Method: CSP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8229600" cy="494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Constraint Propagation:</a:t>
            </a:r>
          </a:p>
          <a:p>
            <a:pPr lvl="1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If a square has only one possible value, then eliminate that value from the other 20 squares in the same row, column, or </a:t>
            </a:r>
            <a:r>
              <a:rPr lang="en-US" sz="1800" dirty="0" err="1">
                <a:solidFill>
                  <a:srgbClr val="000000"/>
                </a:solidFill>
              </a:rPr>
              <a:t>subbox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</a:p>
          <a:p>
            <a:pPr lvl="1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If a unit has only one possible place for a value, then put the value there.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Ex: A1, A2, A3, A4, A5, A6, A7, A8, A9</a:t>
            </a:r>
          </a:p>
          <a:p>
            <a:pPr marL="457200" lvl="0" indent="-3429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A1: 7</a:t>
            </a:r>
          </a:p>
          <a:p>
            <a:pPr marL="457200" lvl="0" indent="-3429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if it none of A3 ~ A9 has a 3 </a:t>
            </a:r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dirty="0"/>
              <a:t>	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113333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466053" y="4785707"/>
            <a:ext cx="59850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489840" y="4685462"/>
            <a:ext cx="2707200" cy="60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/>
              <a:t>  A2</a:t>
            </a:r>
            <a:r>
              <a:rPr lang="en-US" dirty="0"/>
              <a:t> </a:t>
            </a:r>
            <a:r>
              <a:rPr lang="en-US" sz="1800" dirty="0"/>
              <a:t>=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Method: CSP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306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82880" marR="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/>
              <a:t>Heuristic:</a:t>
            </a:r>
          </a:p>
          <a:p>
            <a:pPr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/>
              <a:t>MRV: Choosing the variable with the fewest “legal” values. It picks a variable that is most likely to cause a failure soon, thereby pruning the search tree.</a:t>
            </a:r>
          </a:p>
          <a:p>
            <a:pPr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/>
              <a:t>LCV: Once a variable has been selected, the algorithm must decide on the order in which to examine its values. This heuristic is trying to leave the maximum flexibility for subsequent variable assignments.</a:t>
            </a:r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/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113333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54015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Algorithm X with Dance-Link(DLX)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Shape 1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Exact Cover Problem(ECP): what is it ?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Two ways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Constraint Satisfied Problem</a:t>
                </a:r>
              </a:p>
              <a:p>
                <a:pPr marL="1371600" lvl="2" indent="-228600">
                  <a:spcBef>
                    <a:spcPts val="0"/>
                  </a:spcBef>
                </a:pPr>
                <a:r>
                  <a:rPr lang="en-US" dirty="0"/>
                  <a:t>n variables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,...,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m constraints </a:t>
                </a:r>
              </a:p>
              <a:p>
                <a:pPr marL="1828800" lvl="3" indent="-228600" rtl="0">
                  <a:spcBef>
                    <a:spcPts val="0"/>
                  </a:spcBef>
                </a:pPr>
                <a:r>
                  <a:rPr lang="en-US" dirty="0"/>
                  <a:t>A set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contains some variables above</a:t>
                </a:r>
              </a:p>
              <a:p>
                <a:pPr marL="1828800" lvl="3" indent="-228600" rtl="0">
                  <a:spcBef>
                    <a:spcPts val="0"/>
                  </a:spcBef>
                </a:pPr>
                <a:r>
                  <a:rPr lang="en-US" dirty="0"/>
                  <a:t>Exact one variable in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dirty="0"/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Matrix Cover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Pick some rows 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All columns is covered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Each column is covered by one row</a:t>
                </a:r>
              </a:p>
            </p:txBody>
          </p:sp>
        </mc:Choice>
        <mc:Fallback xmlns="">
          <p:sp>
            <p:nvSpPr>
              <p:cNvPr id="149" name="Shape 1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87695" y="5667475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23" y="3693814"/>
            <a:ext cx="3186820" cy="2852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Convert Sudoku to ECP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Shape 1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CSP problem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Variable 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Binary variable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column is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Constrain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Row : each number appear in each Row once 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b="0" dirty="0"/>
                  <a:t>Any fixed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, constraint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=0,1,…,8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228600">
                  <a:spcBef>
                    <a:spcPts val="0"/>
                  </a:spcBef>
                </a:pPr>
                <a:r>
                  <a:rPr lang="en-US" dirty="0"/>
                  <a:t>Column: each number appear in each Column once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dirty="0"/>
                  <a:t>Any fixed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constraint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=0,1,…,8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228600">
                  <a:spcBef>
                    <a:spcPts val="0"/>
                  </a:spcBef>
                </a:pPr>
                <a:r>
                  <a:rPr lang="en-US" dirty="0"/>
                  <a:t>3 * 3 grid: each number appear in each 3 * 3 once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dirty="0"/>
                  <a:t>Any fixed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,3∗3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𝑔𝑟𝑖𝑑</m:t>
                    </m:r>
                  </m:oMath>
                </a14:m>
                <a:r>
                  <a:rPr lang="en-US" dirty="0"/>
                  <a:t> constraint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3∗3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One number per cell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dirty="0"/>
                  <a:t>Any fixed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 constraint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6" name="Shape 1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931</Words>
  <Application>Microsoft Macintosh PowerPoint</Application>
  <PresentationFormat>On-screen Show (4:3)</PresentationFormat>
  <Paragraphs>139</Paragraphs>
  <Slides>19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SUDOKU SOLVER</vt:lpstr>
      <vt:lpstr>Introduction</vt:lpstr>
      <vt:lpstr>Outline</vt:lpstr>
      <vt:lpstr>Problem definition</vt:lpstr>
      <vt:lpstr>Method: CSP </vt:lpstr>
      <vt:lpstr>Method: CSP </vt:lpstr>
      <vt:lpstr>Method: CSP </vt:lpstr>
      <vt:lpstr>Algorithm X with Dance-Link(DLX)</vt:lpstr>
      <vt:lpstr>Convert Sudoku to ECP</vt:lpstr>
      <vt:lpstr>DLX- What is it?</vt:lpstr>
      <vt:lpstr>DLX -- How it works</vt:lpstr>
      <vt:lpstr>DLX -- How it works</vt:lpstr>
      <vt:lpstr>DLX -- How it works</vt:lpstr>
      <vt:lpstr>DLX -- How it works</vt:lpstr>
      <vt:lpstr>DLX -- How it works</vt:lpstr>
      <vt:lpstr>DLX--why it works</vt:lpstr>
      <vt:lpstr>Comparation</vt:lpstr>
      <vt:lpstr>More Results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cp:lastModifiedBy>iQian</cp:lastModifiedBy>
  <cp:revision>6</cp:revision>
  <dcterms:modified xsi:type="dcterms:W3CDTF">2016-12-01T22:59:48Z</dcterms:modified>
</cp:coreProperties>
</file>